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2"/>
  </p:notesMasterIdLst>
  <p:sldIdLst>
    <p:sldId id="256" r:id="rId2"/>
    <p:sldId id="259" r:id="rId3"/>
    <p:sldId id="260" r:id="rId4"/>
    <p:sldId id="261" r:id="rId5"/>
    <p:sldId id="257" r:id="rId6"/>
    <p:sldId id="276" r:id="rId7"/>
    <p:sldId id="292" r:id="rId8"/>
    <p:sldId id="258" r:id="rId9"/>
    <p:sldId id="262" r:id="rId10"/>
    <p:sldId id="263" r:id="rId11"/>
    <p:sldId id="266" r:id="rId12"/>
    <p:sldId id="267" r:id="rId13"/>
    <p:sldId id="268" r:id="rId14"/>
    <p:sldId id="269" r:id="rId15"/>
    <p:sldId id="264" r:id="rId16"/>
    <p:sldId id="265" r:id="rId17"/>
    <p:sldId id="270" r:id="rId18"/>
    <p:sldId id="271" r:id="rId19"/>
    <p:sldId id="272" r:id="rId20"/>
    <p:sldId id="273" r:id="rId21"/>
    <p:sldId id="274" r:id="rId22"/>
    <p:sldId id="275"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3" r:id="rId58"/>
    <p:sldId id="312"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60" r:id="rId80"/>
    <p:sldId id="361" r:id="rId81"/>
    <p:sldId id="362" r:id="rId82"/>
    <p:sldId id="363" r:id="rId83"/>
    <p:sldId id="364" r:id="rId84"/>
    <p:sldId id="365" r:id="rId85"/>
    <p:sldId id="366" r:id="rId86"/>
    <p:sldId id="367" r:id="rId87"/>
    <p:sldId id="368" r:id="rId88"/>
    <p:sldId id="334" r:id="rId89"/>
    <p:sldId id="336" r:id="rId90"/>
    <p:sldId id="337" r:id="rId91"/>
    <p:sldId id="335"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 id="354" r:id="rId109"/>
    <p:sldId id="355" r:id="rId110"/>
    <p:sldId id="356" r:id="rId111"/>
    <p:sldId id="357" r:id="rId112"/>
    <p:sldId id="358" r:id="rId113"/>
    <p:sldId id="359"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526" r:id="rId133"/>
    <p:sldId id="527" r:id="rId134"/>
    <p:sldId id="459" r:id="rId135"/>
    <p:sldId id="460" r:id="rId136"/>
    <p:sldId id="387" r:id="rId137"/>
    <p:sldId id="388" r:id="rId138"/>
    <p:sldId id="389" r:id="rId139"/>
    <p:sldId id="549" r:id="rId140"/>
    <p:sldId id="390" r:id="rId141"/>
    <p:sldId id="391" r:id="rId142"/>
    <p:sldId id="392" r:id="rId143"/>
    <p:sldId id="393" r:id="rId144"/>
    <p:sldId id="394" r:id="rId145"/>
    <p:sldId id="395" r:id="rId146"/>
    <p:sldId id="396" r:id="rId147"/>
    <p:sldId id="528" r:id="rId148"/>
    <p:sldId id="397" r:id="rId149"/>
    <p:sldId id="550" r:id="rId150"/>
    <p:sldId id="398" r:id="rId151"/>
    <p:sldId id="399" r:id="rId152"/>
    <p:sldId id="529" r:id="rId153"/>
    <p:sldId id="400" r:id="rId154"/>
    <p:sldId id="551" r:id="rId155"/>
    <p:sldId id="530" r:id="rId156"/>
    <p:sldId id="401" r:id="rId157"/>
    <p:sldId id="552" r:id="rId158"/>
    <p:sldId id="531" r:id="rId159"/>
    <p:sldId id="553" r:id="rId160"/>
    <p:sldId id="554" r:id="rId161"/>
    <p:sldId id="402" r:id="rId162"/>
    <p:sldId id="555" r:id="rId163"/>
    <p:sldId id="532" r:id="rId164"/>
    <p:sldId id="403" r:id="rId165"/>
    <p:sldId id="556" r:id="rId166"/>
    <p:sldId id="533" r:id="rId167"/>
    <p:sldId id="404" r:id="rId168"/>
    <p:sldId id="405" r:id="rId169"/>
    <p:sldId id="406" r:id="rId170"/>
    <p:sldId id="407" r:id="rId171"/>
    <p:sldId id="408" r:id="rId172"/>
    <p:sldId id="409" r:id="rId173"/>
    <p:sldId id="410" r:id="rId174"/>
    <p:sldId id="557" r:id="rId175"/>
    <p:sldId id="534" r:id="rId176"/>
    <p:sldId id="411" r:id="rId177"/>
    <p:sldId id="558" r:id="rId178"/>
    <p:sldId id="535" r:id="rId179"/>
    <p:sldId id="412" r:id="rId180"/>
    <p:sldId id="559" r:id="rId181"/>
    <p:sldId id="536" r:id="rId182"/>
    <p:sldId id="413" r:id="rId183"/>
    <p:sldId id="560" r:id="rId184"/>
    <p:sldId id="414" r:id="rId185"/>
    <p:sldId id="537" r:id="rId186"/>
    <p:sldId id="415" r:id="rId187"/>
    <p:sldId id="561" r:id="rId188"/>
    <p:sldId id="538" r:id="rId189"/>
    <p:sldId id="416" r:id="rId190"/>
    <p:sldId id="417" r:id="rId191"/>
    <p:sldId id="562" r:id="rId192"/>
    <p:sldId id="418" r:id="rId193"/>
    <p:sldId id="419" r:id="rId194"/>
    <p:sldId id="420" r:id="rId195"/>
    <p:sldId id="421" r:id="rId196"/>
    <p:sldId id="422" r:id="rId197"/>
    <p:sldId id="423" r:id="rId198"/>
    <p:sldId id="424" r:id="rId199"/>
    <p:sldId id="539" r:id="rId200"/>
    <p:sldId id="425" r:id="rId201"/>
    <p:sldId id="563" r:id="rId202"/>
    <p:sldId id="564" r:id="rId203"/>
    <p:sldId id="540" r:id="rId204"/>
    <p:sldId id="426" r:id="rId205"/>
    <p:sldId id="427" r:id="rId206"/>
    <p:sldId id="428" r:id="rId207"/>
    <p:sldId id="573" r:id="rId208"/>
    <p:sldId id="429" r:id="rId209"/>
    <p:sldId id="430" r:id="rId210"/>
    <p:sldId id="431" r:id="rId211"/>
    <p:sldId id="432" r:id="rId212"/>
    <p:sldId id="433" r:id="rId213"/>
    <p:sldId id="565" r:id="rId214"/>
    <p:sldId id="541" r:id="rId215"/>
    <p:sldId id="434" r:id="rId216"/>
    <p:sldId id="435" r:id="rId217"/>
    <p:sldId id="436" r:id="rId218"/>
    <p:sldId id="574" r:id="rId219"/>
    <p:sldId id="437" r:id="rId220"/>
    <p:sldId id="438" r:id="rId221"/>
    <p:sldId id="575" r:id="rId222"/>
    <p:sldId id="439" r:id="rId223"/>
    <p:sldId id="440" r:id="rId224"/>
    <p:sldId id="441" r:id="rId225"/>
    <p:sldId id="443" r:id="rId226"/>
    <p:sldId id="444" r:id="rId227"/>
    <p:sldId id="442" r:id="rId228"/>
    <p:sldId id="445" r:id="rId229"/>
    <p:sldId id="446" r:id="rId230"/>
    <p:sldId id="447" r:id="rId231"/>
    <p:sldId id="448" r:id="rId232"/>
    <p:sldId id="449" r:id="rId233"/>
    <p:sldId id="450" r:id="rId234"/>
    <p:sldId id="451" r:id="rId235"/>
    <p:sldId id="452" r:id="rId236"/>
    <p:sldId id="453" r:id="rId237"/>
    <p:sldId id="454" r:id="rId238"/>
    <p:sldId id="455" r:id="rId239"/>
    <p:sldId id="456" r:id="rId240"/>
    <p:sldId id="457" r:id="rId241"/>
    <p:sldId id="458" r:id="rId242"/>
    <p:sldId id="461" r:id="rId243"/>
    <p:sldId id="462" r:id="rId244"/>
    <p:sldId id="463" r:id="rId245"/>
    <p:sldId id="464" r:id="rId246"/>
    <p:sldId id="566" r:id="rId247"/>
    <p:sldId id="542" r:id="rId248"/>
    <p:sldId id="465" r:id="rId249"/>
    <p:sldId id="567" r:id="rId250"/>
    <p:sldId id="543" r:id="rId251"/>
    <p:sldId id="466" r:id="rId252"/>
    <p:sldId id="568" r:id="rId253"/>
    <p:sldId id="544" r:id="rId254"/>
    <p:sldId id="467" r:id="rId255"/>
    <p:sldId id="569" r:id="rId256"/>
    <p:sldId id="545" r:id="rId257"/>
    <p:sldId id="468" r:id="rId258"/>
    <p:sldId id="570" r:id="rId259"/>
    <p:sldId id="546" r:id="rId260"/>
    <p:sldId id="469" r:id="rId261"/>
    <p:sldId id="571" r:id="rId262"/>
    <p:sldId id="547" r:id="rId263"/>
    <p:sldId id="470" r:id="rId264"/>
    <p:sldId id="572" r:id="rId265"/>
    <p:sldId id="548" r:id="rId266"/>
    <p:sldId id="471" r:id="rId267"/>
    <p:sldId id="472" r:id="rId268"/>
    <p:sldId id="473" r:id="rId269"/>
    <p:sldId id="474" r:id="rId270"/>
    <p:sldId id="475" r:id="rId271"/>
    <p:sldId id="476" r:id="rId272"/>
    <p:sldId id="477" r:id="rId273"/>
    <p:sldId id="478" r:id="rId274"/>
    <p:sldId id="479" r:id="rId275"/>
    <p:sldId id="480" r:id="rId276"/>
    <p:sldId id="481" r:id="rId277"/>
    <p:sldId id="482" r:id="rId278"/>
    <p:sldId id="483" r:id="rId279"/>
    <p:sldId id="484" r:id="rId280"/>
    <p:sldId id="485" r:id="rId281"/>
    <p:sldId id="486" r:id="rId282"/>
    <p:sldId id="487" r:id="rId283"/>
    <p:sldId id="488" r:id="rId284"/>
    <p:sldId id="489" r:id="rId285"/>
    <p:sldId id="490" r:id="rId286"/>
    <p:sldId id="491" r:id="rId287"/>
    <p:sldId id="492" r:id="rId288"/>
    <p:sldId id="493" r:id="rId289"/>
    <p:sldId id="494" r:id="rId290"/>
    <p:sldId id="495" r:id="rId291"/>
    <p:sldId id="496" r:id="rId292"/>
    <p:sldId id="497" r:id="rId293"/>
    <p:sldId id="498" r:id="rId294"/>
    <p:sldId id="499" r:id="rId295"/>
    <p:sldId id="500" r:id="rId296"/>
    <p:sldId id="501" r:id="rId297"/>
    <p:sldId id="502" r:id="rId298"/>
    <p:sldId id="503" r:id="rId299"/>
    <p:sldId id="504" r:id="rId300"/>
    <p:sldId id="505" r:id="rId301"/>
    <p:sldId id="506" r:id="rId302"/>
    <p:sldId id="507" r:id="rId303"/>
    <p:sldId id="508" r:id="rId304"/>
    <p:sldId id="509" r:id="rId305"/>
    <p:sldId id="510" r:id="rId306"/>
    <p:sldId id="511" r:id="rId307"/>
    <p:sldId id="512" r:id="rId308"/>
    <p:sldId id="513" r:id="rId309"/>
    <p:sldId id="514" r:id="rId310"/>
    <p:sldId id="515" r:id="rId311"/>
    <p:sldId id="516" r:id="rId312"/>
    <p:sldId id="517" r:id="rId313"/>
    <p:sldId id="518" r:id="rId314"/>
    <p:sldId id="519" r:id="rId315"/>
    <p:sldId id="520" r:id="rId316"/>
    <p:sldId id="521" r:id="rId317"/>
    <p:sldId id="522" r:id="rId318"/>
    <p:sldId id="523" r:id="rId319"/>
    <p:sldId id="524" r:id="rId320"/>
    <p:sldId id="525" r:id="rId321"/>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snapToGrid="0">
      <p:cViewPr varScale="1">
        <p:scale>
          <a:sx n="101" d="100"/>
          <a:sy n="101" d="100"/>
        </p:scale>
        <p:origin x="-16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viewProps" Target="viewProps.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theme" Target="theme/theme1.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tableStyles" Target="tableStyle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312" Type="http://schemas.openxmlformats.org/officeDocument/2006/relationships/slide" Target="slides/slide311.xml"/><Relationship Id="rId317" Type="http://schemas.openxmlformats.org/officeDocument/2006/relationships/slide" Target="slides/slide31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32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FA6A8640-42D8-4588-B38D-1419B6A0FB33}" type="datetimeFigureOut">
              <a:rPr lang="en-US" smtClean="0"/>
              <a:t>10/22/2018</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E7258559-84C2-4E06-ACCA-F5312D532D37}" type="slidenum">
              <a:rPr lang="en-US" smtClean="0"/>
              <a:t>‹#›</a:t>
            </a:fld>
            <a:endParaRPr lang="en-US"/>
          </a:p>
        </p:txBody>
      </p:sp>
    </p:spTree>
    <p:extLst>
      <p:ext uri="{BB962C8B-B14F-4D97-AF65-F5344CB8AC3E}">
        <p14:creationId xmlns:p14="http://schemas.microsoft.com/office/powerpoint/2010/main" val="3837616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258559-84C2-4E06-ACCA-F5312D532D37}" type="slidenum">
              <a:rPr lang="en-US" smtClean="0"/>
              <a:t>269</a:t>
            </a:fld>
            <a:endParaRPr lang="en-US"/>
          </a:p>
        </p:txBody>
      </p:sp>
    </p:spTree>
    <p:extLst>
      <p:ext uri="{BB962C8B-B14F-4D97-AF65-F5344CB8AC3E}">
        <p14:creationId xmlns:p14="http://schemas.microsoft.com/office/powerpoint/2010/main" val="664840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371BE9-1750-40A3-8E04-C49B90F4A98D}" type="datetime1">
              <a:rPr lang="en-US" smtClean="0"/>
              <a:t>10/22/2018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4137185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9D2211-CE1B-44A7-B96D-36B1C7CA4E81}" type="datetime1">
              <a:rPr lang="en-US" smtClean="0"/>
              <a:t>10/22/2018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518419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58A301-CB80-41EF-B626-8B165B073D29}" type="datetime1">
              <a:rPr lang="en-US" smtClean="0"/>
              <a:t>10/22/2018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3536741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FBD24E-F33E-43F4-A90B-56AF42B1ADE7}" type="datetime1">
              <a:rPr lang="en-US" smtClean="0"/>
              <a:t>10/22/2018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3194834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B77B2F-D54D-41F3-AF8C-8C45DE80F608}" type="datetime1">
              <a:rPr lang="en-US" smtClean="0"/>
              <a:t>10/22/2018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1333583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D7DE3E-5794-4EF3-81DE-1966073AAB72}" type="datetime1">
              <a:rPr lang="en-US" smtClean="0"/>
              <a:t>10/22/2018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389626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4CAEC1-CCA1-4C7A-8E8E-8BB660571058}" type="datetime1">
              <a:rPr lang="en-US" smtClean="0"/>
              <a:t>10/22/2018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1317472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246CCD-7468-46DD-9225-E49B3C67441B}" type="datetime1">
              <a:rPr lang="en-US" smtClean="0"/>
              <a:t>10/22/2018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331387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4029D8-0A29-430C-B223-0408B9612F81}" type="datetime1">
              <a:rPr lang="en-US" smtClean="0"/>
              <a:t>10/22/2018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100848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E6AD0E-1969-4E62-B258-80A4E1D56C85}" type="datetime1">
              <a:rPr lang="en-US" smtClean="0"/>
              <a:t>10/22/2018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2114613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3F2A5D-D8D5-47F0-A3FF-F2E61A12B0AF}" type="datetime1">
              <a:rPr lang="en-US" smtClean="0"/>
              <a:t>10/22/2018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06E64F-A8F0-46BE-B167-0E8C2A239E9D}" type="slidenum">
              <a:rPr lang="en-US" smtClean="0"/>
              <a:t>‹#›</a:t>
            </a:fld>
            <a:endParaRPr lang="en-US"/>
          </a:p>
        </p:txBody>
      </p:sp>
    </p:spTree>
    <p:extLst>
      <p:ext uri="{BB962C8B-B14F-4D97-AF65-F5344CB8AC3E}">
        <p14:creationId xmlns:p14="http://schemas.microsoft.com/office/powerpoint/2010/main" val="618090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09C942-D1DD-42E1-9323-B4FBAD500870}" type="datetime1">
              <a:rPr lang="en-US" smtClean="0"/>
              <a:t>10/22/2018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06E64F-A8F0-46BE-B167-0E8C2A239E9D}" type="slidenum">
              <a:rPr lang="en-US" smtClean="0"/>
              <a:t>‹#›</a:t>
            </a:fld>
            <a:endParaRPr lang="en-US"/>
          </a:p>
        </p:txBody>
      </p:sp>
    </p:spTree>
    <p:extLst>
      <p:ext uri="{BB962C8B-B14F-4D97-AF65-F5344CB8AC3E}">
        <p14:creationId xmlns:p14="http://schemas.microsoft.com/office/powerpoint/2010/main" val="586543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6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4623530"/>
          </a:xfrm>
        </p:spPr>
        <p:txBody>
          <a:bodyPr>
            <a:noAutofit/>
          </a:bodyPr>
          <a:lstStyle/>
          <a:p>
            <a:r>
              <a:rPr lang="en-US" sz="8000" b="1" dirty="0" smtClean="0">
                <a:ln w="22225">
                  <a:solidFill>
                    <a:schemeClr val="accent2"/>
                  </a:solidFill>
                  <a:prstDash val="solid"/>
                </a:ln>
                <a:solidFill>
                  <a:schemeClr val="accent2">
                    <a:lumMod val="40000"/>
                    <a:lumOff val="60000"/>
                  </a:schemeClr>
                </a:solidFill>
                <a:latin typeface="Castellar" panose="020A0402060406010301" pitchFamily="18" charset="0"/>
              </a:rPr>
              <a:t>What does the Bible say about the End Times</a:t>
            </a:r>
            <a:endParaRPr lang="en-US" sz="8000" b="1" dirty="0">
              <a:ln w="22225">
                <a:solidFill>
                  <a:schemeClr val="accent2"/>
                </a:solidFill>
                <a:prstDash val="solid"/>
              </a:ln>
              <a:solidFill>
                <a:schemeClr val="accent2">
                  <a:lumMod val="40000"/>
                  <a:lumOff val="60000"/>
                </a:schemeClr>
              </a:solidFill>
              <a:latin typeface="Castellar" panose="020A0402060406010301" pitchFamily="18" charset="0"/>
            </a:endParaRPr>
          </a:p>
        </p:txBody>
      </p:sp>
      <p:sp>
        <p:nvSpPr>
          <p:cNvPr id="3" name="Slide Number Placeholder 2"/>
          <p:cNvSpPr>
            <a:spLocks noGrp="1"/>
          </p:cNvSpPr>
          <p:nvPr>
            <p:ph type="sldNum" sz="quarter" idx="12"/>
          </p:nvPr>
        </p:nvSpPr>
        <p:spPr/>
        <p:txBody>
          <a:bodyPr/>
          <a:lstStyle/>
          <a:p>
            <a:fld id="{AF06E64F-A8F0-46BE-B167-0E8C2A239E9D}" type="slidenum">
              <a:rPr lang="en-US" smtClean="0"/>
              <a:t>1</a:t>
            </a:fld>
            <a:endParaRPr lang="en-US"/>
          </a:p>
        </p:txBody>
      </p:sp>
    </p:spTree>
    <p:extLst>
      <p:ext uri="{BB962C8B-B14F-4D97-AF65-F5344CB8AC3E}">
        <p14:creationId xmlns:p14="http://schemas.microsoft.com/office/powerpoint/2010/main" val="1756440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20217" y="342770"/>
            <a:ext cx="9197676" cy="6188771"/>
          </a:xfrm>
          <a:prstGeom prst="rect">
            <a:avLst/>
          </a:prstGeom>
        </p:spPr>
      </p:pic>
      <p:sp>
        <p:nvSpPr>
          <p:cNvPr id="2" name="Slide Number Placeholder 1"/>
          <p:cNvSpPr>
            <a:spLocks noGrp="1"/>
          </p:cNvSpPr>
          <p:nvPr>
            <p:ph type="sldNum" sz="quarter" idx="12"/>
          </p:nvPr>
        </p:nvSpPr>
        <p:spPr/>
        <p:txBody>
          <a:bodyPr/>
          <a:lstStyle/>
          <a:p>
            <a:fld id="{AF06E64F-A8F0-46BE-B167-0E8C2A239E9D}" type="slidenum">
              <a:rPr lang="en-US" smtClean="0"/>
              <a:t>2</a:t>
            </a:fld>
            <a:endParaRPr lang="en-US"/>
          </a:p>
        </p:txBody>
      </p:sp>
    </p:spTree>
    <p:extLst>
      <p:ext uri="{BB962C8B-B14F-4D97-AF65-F5344CB8AC3E}">
        <p14:creationId xmlns:p14="http://schemas.microsoft.com/office/powerpoint/2010/main" val="394839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927135" y="390267"/>
            <a:ext cx="5895589" cy="6198791"/>
          </a:xfrm>
          <a:prstGeom prst="rect">
            <a:avLst/>
          </a:prstGeom>
        </p:spPr>
      </p:pic>
      <p:sp>
        <p:nvSpPr>
          <p:cNvPr id="2" name="Slide Number Placeholder 1"/>
          <p:cNvSpPr>
            <a:spLocks noGrp="1"/>
          </p:cNvSpPr>
          <p:nvPr>
            <p:ph type="sldNum" sz="quarter" idx="12"/>
          </p:nvPr>
        </p:nvSpPr>
        <p:spPr/>
        <p:txBody>
          <a:bodyPr/>
          <a:lstStyle/>
          <a:p>
            <a:fld id="{AF06E64F-A8F0-46BE-B167-0E8C2A239E9D}" type="slidenum">
              <a:rPr lang="en-US" smtClean="0"/>
              <a:t>3</a:t>
            </a:fld>
            <a:endParaRPr lang="en-US"/>
          </a:p>
        </p:txBody>
      </p:sp>
    </p:spTree>
    <p:extLst>
      <p:ext uri="{BB962C8B-B14F-4D97-AF65-F5344CB8AC3E}">
        <p14:creationId xmlns:p14="http://schemas.microsoft.com/office/powerpoint/2010/main" val="1653714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25118" y="267600"/>
            <a:ext cx="7416260" cy="6120843"/>
          </a:xfrm>
          <a:prstGeom prst="rect">
            <a:avLst/>
          </a:prstGeom>
        </p:spPr>
      </p:pic>
      <p:sp>
        <p:nvSpPr>
          <p:cNvPr id="2" name="Slide Number Placeholder 1"/>
          <p:cNvSpPr>
            <a:spLocks noGrp="1"/>
          </p:cNvSpPr>
          <p:nvPr>
            <p:ph type="sldNum" sz="quarter" idx="12"/>
          </p:nvPr>
        </p:nvSpPr>
        <p:spPr/>
        <p:txBody>
          <a:bodyPr/>
          <a:lstStyle/>
          <a:p>
            <a:fld id="{AF06E64F-A8F0-46BE-B167-0E8C2A239E9D}" type="slidenum">
              <a:rPr lang="en-US" smtClean="0"/>
              <a:t>4</a:t>
            </a:fld>
            <a:endParaRPr lang="en-US"/>
          </a:p>
        </p:txBody>
      </p:sp>
    </p:spTree>
    <p:extLst>
      <p:ext uri="{BB962C8B-B14F-4D97-AF65-F5344CB8AC3E}">
        <p14:creationId xmlns:p14="http://schemas.microsoft.com/office/powerpoint/2010/main" val="4274152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307539"/>
            <a:ext cx="10515600" cy="2066753"/>
          </a:xfrm>
        </p:spPr>
        <p:txBody>
          <a:bodyPr/>
          <a:lstStyle/>
          <a:p>
            <a:pPr marL="0" indent="0">
              <a:buNone/>
            </a:pPr>
            <a:r>
              <a:rPr lang="en-US" dirty="0" err="1" smtClean="0"/>
              <a:t>Eschatos</a:t>
            </a:r>
            <a:r>
              <a:rPr lang="en-US" dirty="0" smtClean="0"/>
              <a:t> = “last”</a:t>
            </a:r>
          </a:p>
          <a:p>
            <a:pPr marL="0" indent="0">
              <a:buNone/>
            </a:pPr>
            <a:r>
              <a:rPr lang="en-US" dirty="0" smtClean="0"/>
              <a:t>Logy = “the study of”</a:t>
            </a:r>
          </a:p>
          <a:p>
            <a:pPr marL="0" indent="0">
              <a:buNone/>
            </a:pPr>
            <a:r>
              <a:rPr lang="en-US" dirty="0" smtClean="0"/>
              <a:t>Eschatology = the study of last things</a:t>
            </a:r>
            <a:endParaRPr lang="en-US" dirty="0"/>
          </a:p>
        </p:txBody>
      </p:sp>
      <p:sp>
        <p:nvSpPr>
          <p:cNvPr id="4" name="Title 1"/>
          <p:cNvSpPr>
            <a:spLocks noGrp="1"/>
          </p:cNvSpPr>
          <p:nvPr>
            <p:ph type="title"/>
          </p:nvPr>
        </p:nvSpPr>
        <p:spPr>
          <a:xfrm>
            <a:off x="838200" y="365125"/>
            <a:ext cx="10515600" cy="1325563"/>
          </a:xfrm>
        </p:spPr>
        <p:txBody>
          <a:bodyPr/>
          <a:lstStyle/>
          <a:p>
            <a:r>
              <a:rPr lang="en-US" dirty="0">
                <a:solidFill>
                  <a:srgbClr val="FF0000"/>
                </a:solidFill>
              </a:rPr>
              <a:t>Eschatology</a:t>
            </a:r>
          </a:p>
        </p:txBody>
      </p:sp>
      <p:sp>
        <p:nvSpPr>
          <p:cNvPr id="2" name="Slide Number Placeholder 1"/>
          <p:cNvSpPr>
            <a:spLocks noGrp="1"/>
          </p:cNvSpPr>
          <p:nvPr>
            <p:ph type="sldNum" sz="quarter" idx="12"/>
          </p:nvPr>
        </p:nvSpPr>
        <p:spPr/>
        <p:txBody>
          <a:bodyPr/>
          <a:lstStyle/>
          <a:p>
            <a:fld id="{AF06E64F-A8F0-46BE-B167-0E8C2A239E9D}" type="slidenum">
              <a:rPr lang="en-US" smtClean="0"/>
              <a:t>5</a:t>
            </a:fld>
            <a:endParaRPr lang="en-US"/>
          </a:p>
        </p:txBody>
      </p:sp>
    </p:spTree>
    <p:extLst>
      <p:ext uri="{BB962C8B-B14F-4D97-AF65-F5344CB8AC3E}">
        <p14:creationId xmlns:p14="http://schemas.microsoft.com/office/powerpoint/2010/main" val="1813117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Persevere</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838200" y="2594404"/>
            <a:ext cx="2127422" cy="2106358"/>
          </a:xfrm>
          <a:prstGeom prst="rect">
            <a:avLst/>
          </a:prstGeom>
        </p:spPr>
      </p:pic>
      <p:pic>
        <p:nvPicPr>
          <p:cNvPr id="5" name="Picture 4"/>
          <p:cNvPicPr>
            <a:picLocks noChangeAspect="1"/>
          </p:cNvPicPr>
          <p:nvPr/>
        </p:nvPicPr>
        <p:blipFill>
          <a:blip r:embed="rId3"/>
          <a:stretch>
            <a:fillRect/>
          </a:stretch>
        </p:blipFill>
        <p:spPr>
          <a:xfrm>
            <a:off x="3195894" y="2594404"/>
            <a:ext cx="2169549" cy="2106358"/>
          </a:xfrm>
          <a:prstGeom prst="rect">
            <a:avLst/>
          </a:prstGeom>
        </p:spPr>
      </p:pic>
      <p:pic>
        <p:nvPicPr>
          <p:cNvPr id="6" name="Picture 5"/>
          <p:cNvPicPr>
            <a:picLocks noChangeAspect="1"/>
          </p:cNvPicPr>
          <p:nvPr/>
        </p:nvPicPr>
        <p:blipFill>
          <a:blip r:embed="rId4"/>
          <a:stretch>
            <a:fillRect/>
          </a:stretch>
        </p:blipFill>
        <p:spPr>
          <a:xfrm>
            <a:off x="5595715" y="2594404"/>
            <a:ext cx="2127009" cy="2106358"/>
          </a:xfrm>
          <a:prstGeom prst="rect">
            <a:avLst/>
          </a:prstGeom>
        </p:spPr>
      </p:pic>
      <p:pic>
        <p:nvPicPr>
          <p:cNvPr id="7" name="Picture 6"/>
          <p:cNvPicPr>
            <a:picLocks noChangeAspect="1"/>
          </p:cNvPicPr>
          <p:nvPr/>
        </p:nvPicPr>
        <p:blipFill>
          <a:blip r:embed="rId5"/>
          <a:stretch>
            <a:fillRect/>
          </a:stretch>
        </p:blipFill>
        <p:spPr>
          <a:xfrm>
            <a:off x="7952996" y="2594404"/>
            <a:ext cx="2085707" cy="2106358"/>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6</a:t>
            </a:fld>
            <a:endParaRPr lang="en-US"/>
          </a:p>
        </p:txBody>
      </p:sp>
    </p:spTree>
    <p:extLst>
      <p:ext uri="{BB962C8B-B14F-4D97-AF65-F5344CB8AC3E}">
        <p14:creationId xmlns:p14="http://schemas.microsoft.com/office/powerpoint/2010/main" val="291049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Table of Contents</a:t>
            </a:r>
            <a:endParaRPr lang="en-US"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marL="514350" indent="-514350">
              <a:buAutoNum type="arabicParenR"/>
            </a:pPr>
            <a:r>
              <a:rPr lang="en-US" dirty="0" smtClean="0"/>
              <a:t>Overview</a:t>
            </a:r>
          </a:p>
          <a:p>
            <a:pPr marL="514350" indent="-514350">
              <a:buAutoNum type="arabicParenR"/>
            </a:pPr>
            <a:r>
              <a:rPr lang="en-US" dirty="0" smtClean="0"/>
              <a:t>Four General Views to Interpret End Times Prophecy</a:t>
            </a:r>
          </a:p>
          <a:p>
            <a:pPr marL="514350" indent="-514350">
              <a:buAutoNum type="arabicParenR"/>
            </a:pPr>
            <a:r>
              <a:rPr lang="en-US" dirty="0" smtClean="0"/>
              <a:t>Three Millennial Views</a:t>
            </a:r>
          </a:p>
          <a:p>
            <a:pPr marL="514350" indent="-514350">
              <a:buAutoNum type="arabicParenR"/>
            </a:pPr>
            <a:r>
              <a:rPr lang="en-US" dirty="0" smtClean="0"/>
              <a:t>Five Rapture Views</a:t>
            </a:r>
          </a:p>
          <a:p>
            <a:pPr marL="514350" indent="-514350">
              <a:buAutoNum type="arabicParenR"/>
            </a:pPr>
            <a:r>
              <a:rPr lang="en-US" dirty="0" smtClean="0"/>
              <a:t>The Rapture vs. the Second Coming</a:t>
            </a:r>
          </a:p>
          <a:p>
            <a:pPr marL="514350" indent="-514350">
              <a:buAutoNum type="arabicParenR"/>
            </a:pPr>
            <a:r>
              <a:rPr lang="en-US" dirty="0" smtClean="0"/>
              <a:t>False Predictions of the Second Coming</a:t>
            </a:r>
          </a:p>
          <a:p>
            <a:pPr marL="514350" indent="-514350">
              <a:buAutoNum type="arabicParenR"/>
            </a:pPr>
            <a:r>
              <a:rPr lang="en-US" dirty="0" smtClean="0"/>
              <a:t>Israel vs. the Church</a:t>
            </a:r>
          </a:p>
          <a:p>
            <a:pPr marL="514350" indent="-514350">
              <a:buAutoNum type="arabicParenR"/>
            </a:pPr>
            <a:r>
              <a:rPr lang="en-US" dirty="0" smtClean="0"/>
              <a:t>Resurrections</a:t>
            </a:r>
          </a:p>
          <a:p>
            <a:pPr marL="514350" indent="-514350">
              <a:buAutoNum type="arabicParenR"/>
            </a:pPr>
            <a:r>
              <a:rPr lang="en-US" dirty="0" smtClean="0"/>
              <a:t>Nebuchadnezzar’s Statue</a:t>
            </a:r>
          </a:p>
          <a:p>
            <a:pPr marL="514350" indent="-514350">
              <a:buAutoNum type="arabicParenR"/>
            </a:pPr>
            <a:r>
              <a:rPr lang="en-US" dirty="0" smtClean="0"/>
              <a:t>Daniel’s 70 Weeks</a:t>
            </a:r>
          </a:p>
          <a:p>
            <a:pPr marL="514350" indent="-514350">
              <a:buAutoNum type="arabicParenR"/>
            </a:pPr>
            <a:r>
              <a:rPr lang="en-US" dirty="0" smtClean="0"/>
              <a:t>Revelation – A Timeline of Events</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7</a:t>
            </a:fld>
            <a:endParaRPr lang="en-US"/>
          </a:p>
        </p:txBody>
      </p:sp>
    </p:spTree>
    <p:extLst>
      <p:ext uri="{BB962C8B-B14F-4D97-AF65-F5344CB8AC3E}">
        <p14:creationId xmlns:p14="http://schemas.microsoft.com/office/powerpoint/2010/main" val="5607261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4000" b="1" dirty="0">
                <a:solidFill>
                  <a:srgbClr val="FF0000"/>
                </a:solidFill>
              </a:rPr>
              <a:t>Why is studying End Times prophecy important</a:t>
            </a:r>
            <a:r>
              <a:rPr lang="en-US" sz="4000" b="1" dirty="0" smtClean="0">
                <a:solidFill>
                  <a:srgbClr val="FF0000"/>
                </a:solidFill>
              </a:rPr>
              <a:t>?</a:t>
            </a:r>
            <a:endParaRPr lang="en-US" sz="4000" dirty="0">
              <a:solidFill>
                <a:srgbClr val="FF0000"/>
              </a:solidFill>
            </a:endParaRPr>
          </a:p>
        </p:txBody>
      </p:sp>
      <p:sp>
        <p:nvSpPr>
          <p:cNvPr id="3" name="Content Placeholder 2"/>
          <p:cNvSpPr>
            <a:spLocks noGrp="1"/>
          </p:cNvSpPr>
          <p:nvPr>
            <p:ph idx="1"/>
          </p:nvPr>
        </p:nvSpPr>
        <p:spPr>
          <a:xfrm>
            <a:off x="838200" y="2086105"/>
            <a:ext cx="10515600" cy="2844241"/>
          </a:xfrm>
        </p:spPr>
        <p:txBody>
          <a:bodyPr>
            <a:normAutofit/>
          </a:bodyPr>
          <a:lstStyle/>
          <a:p>
            <a:pPr marL="0" indent="0">
              <a:buNone/>
            </a:pPr>
            <a:r>
              <a:rPr lang="en-US" dirty="0">
                <a:solidFill>
                  <a:schemeClr val="accent6">
                    <a:lumMod val="75000"/>
                  </a:schemeClr>
                </a:solidFill>
              </a:rPr>
              <a:t>1 John </a:t>
            </a:r>
            <a:r>
              <a:rPr lang="en-US" dirty="0" smtClean="0">
                <a:solidFill>
                  <a:schemeClr val="accent6">
                    <a:lumMod val="75000"/>
                  </a:schemeClr>
                </a:solidFill>
              </a:rPr>
              <a:t>3:2-3</a:t>
            </a:r>
          </a:p>
          <a:p>
            <a:pPr marL="0" indent="0">
              <a:buNone/>
            </a:pPr>
            <a:endParaRPr lang="en-US" dirty="0"/>
          </a:p>
          <a:p>
            <a:pPr marL="0" indent="0">
              <a:buNone/>
            </a:pPr>
            <a:r>
              <a:rPr lang="en-US" dirty="0"/>
              <a:t>2 Beloved, now we are children of God, and it has not appeared as yet what we will be. We know that when He appears, we will be like Him, because we will see Him just as He is. 3 And everyone who has this hope fixed on Him purifies himself, just as He is pure.</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8</a:t>
            </a:fld>
            <a:endParaRPr lang="en-US"/>
          </a:p>
        </p:txBody>
      </p:sp>
    </p:spTree>
    <p:extLst>
      <p:ext uri="{BB962C8B-B14F-4D97-AF65-F5344CB8AC3E}">
        <p14:creationId xmlns:p14="http://schemas.microsoft.com/office/powerpoint/2010/main" val="320620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36822"/>
            <a:ext cx="10515600" cy="5040141"/>
          </a:xfrm>
        </p:spPr>
        <p:txBody>
          <a:bodyPr>
            <a:normAutofit/>
          </a:bodyPr>
          <a:lstStyle/>
          <a:p>
            <a:pPr marL="0" indent="0">
              <a:buNone/>
            </a:pPr>
            <a:r>
              <a:rPr lang="en-US" dirty="0">
                <a:solidFill>
                  <a:schemeClr val="accent6">
                    <a:lumMod val="75000"/>
                  </a:schemeClr>
                </a:solidFill>
              </a:rPr>
              <a:t>Colossians 3:1-5 </a:t>
            </a:r>
          </a:p>
          <a:p>
            <a:pPr marL="0" indent="0">
              <a:buNone/>
            </a:pPr>
            <a:r>
              <a:rPr lang="en-US" dirty="0" smtClean="0"/>
              <a:t>Therefore </a:t>
            </a:r>
            <a:r>
              <a:rPr lang="en-US" dirty="0"/>
              <a:t>if you have been raised up with Christ, keep seeking the things above, where Christ is, seated at the right hand of God. 2 Set your mind on the things above, not on the things that are on Earth. </a:t>
            </a:r>
          </a:p>
          <a:p>
            <a:pPr marL="0" indent="0">
              <a:buNone/>
            </a:pPr>
            <a:r>
              <a:rPr lang="en-US" dirty="0" smtClean="0"/>
              <a:t>3 </a:t>
            </a:r>
            <a:r>
              <a:rPr lang="en-US" dirty="0"/>
              <a:t>For you have died and your life is hidden with Christ in God. 4 When Christ, who is our life, is revealed, then you also will be revealed with Him in glory. </a:t>
            </a:r>
          </a:p>
          <a:p>
            <a:pPr marL="0" indent="0">
              <a:buNone/>
            </a:pPr>
            <a:r>
              <a:rPr lang="en-US" dirty="0" smtClean="0"/>
              <a:t>5 </a:t>
            </a:r>
            <a:r>
              <a:rPr lang="en-US" dirty="0"/>
              <a:t>Therefore consider the members of your earthly body as dead to immorality, impurity, passion, evil desire, and greed, which amounts to idolatry.</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9</a:t>
            </a:fld>
            <a:endParaRPr lang="en-US"/>
          </a:p>
        </p:txBody>
      </p:sp>
    </p:spTree>
    <p:extLst>
      <p:ext uri="{BB962C8B-B14F-4D97-AF65-F5344CB8AC3E}">
        <p14:creationId xmlns:p14="http://schemas.microsoft.com/office/powerpoint/2010/main" val="1702835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Prophecy Facts</a:t>
            </a:r>
            <a:endParaRPr lang="en-US" dirty="0">
              <a:solidFill>
                <a:srgbClr val="FF0000"/>
              </a:solidFill>
            </a:endParaRPr>
          </a:p>
        </p:txBody>
      </p:sp>
      <p:sp>
        <p:nvSpPr>
          <p:cNvPr id="3" name="Content Placeholder 2"/>
          <p:cNvSpPr>
            <a:spLocks noGrp="1"/>
          </p:cNvSpPr>
          <p:nvPr>
            <p:ph idx="1"/>
          </p:nvPr>
        </p:nvSpPr>
        <p:spPr>
          <a:xfrm>
            <a:off x="838200" y="1690688"/>
            <a:ext cx="10515600" cy="1324361"/>
          </a:xfrm>
        </p:spPr>
        <p:txBody>
          <a:bodyPr>
            <a:normAutofit/>
          </a:bodyPr>
          <a:lstStyle/>
          <a:p>
            <a:pPr marL="0" indent="0">
              <a:buNone/>
            </a:pPr>
            <a:r>
              <a:rPr lang="en-US" dirty="0" smtClean="0"/>
              <a:t>There are 66 books in the Bible; 62 contain prophecy.</a:t>
            </a:r>
          </a:p>
        </p:txBody>
      </p:sp>
      <p:sp>
        <p:nvSpPr>
          <p:cNvPr id="4" name="TextBox 3"/>
          <p:cNvSpPr txBox="1"/>
          <p:nvPr/>
        </p:nvSpPr>
        <p:spPr>
          <a:xfrm>
            <a:off x="974124" y="2569501"/>
            <a:ext cx="6538784" cy="2092881"/>
          </a:xfrm>
          <a:prstGeom prst="rect">
            <a:avLst/>
          </a:prstGeom>
          <a:noFill/>
        </p:spPr>
        <p:txBody>
          <a:bodyPr wrap="square" rtlCol="0">
            <a:spAutoFit/>
          </a:bodyPr>
          <a:lstStyle/>
          <a:p>
            <a:pPr marL="285750" indent="-285750">
              <a:buFont typeface="Arial" panose="020B0604020202020204" pitchFamily="34" charset="0"/>
              <a:buChar char="•"/>
            </a:pPr>
            <a:r>
              <a:rPr lang="en-US" sz="2800" dirty="0"/>
              <a:t>Ruth</a:t>
            </a:r>
          </a:p>
          <a:p>
            <a:pPr marL="285750" indent="-285750">
              <a:buFont typeface="Arial" panose="020B0604020202020204" pitchFamily="34" charset="0"/>
              <a:buChar char="•"/>
            </a:pPr>
            <a:r>
              <a:rPr lang="en-US" sz="2800" dirty="0"/>
              <a:t>Song of Solomon</a:t>
            </a:r>
          </a:p>
          <a:p>
            <a:pPr marL="285750" indent="-285750">
              <a:buFont typeface="Arial" panose="020B0604020202020204" pitchFamily="34" charset="0"/>
              <a:buChar char="•"/>
            </a:pPr>
            <a:r>
              <a:rPr lang="en-US" sz="2800" dirty="0"/>
              <a:t>Philemon</a:t>
            </a:r>
          </a:p>
          <a:p>
            <a:pPr marL="285750" indent="-285750">
              <a:buFont typeface="Arial" panose="020B0604020202020204" pitchFamily="34" charset="0"/>
              <a:buChar char="•"/>
            </a:pPr>
            <a:r>
              <a:rPr lang="en-US" sz="2800" dirty="0"/>
              <a:t>3 John</a:t>
            </a:r>
          </a:p>
          <a:p>
            <a:endParaRPr lang="en-US" dirty="0"/>
          </a:p>
        </p:txBody>
      </p:sp>
      <p:sp>
        <p:nvSpPr>
          <p:cNvPr id="5" name="TextBox 4"/>
          <p:cNvSpPr txBox="1"/>
          <p:nvPr/>
        </p:nvSpPr>
        <p:spPr>
          <a:xfrm>
            <a:off x="974124" y="4866828"/>
            <a:ext cx="6810632" cy="523220"/>
          </a:xfrm>
          <a:prstGeom prst="rect">
            <a:avLst/>
          </a:prstGeom>
          <a:noFill/>
        </p:spPr>
        <p:txBody>
          <a:bodyPr wrap="square" rtlCol="0">
            <a:spAutoFit/>
          </a:bodyPr>
          <a:lstStyle/>
          <a:p>
            <a:r>
              <a:rPr lang="en-US" sz="2800" dirty="0"/>
              <a:t>27% of all verses are prophetic</a:t>
            </a:r>
          </a:p>
        </p:txBody>
      </p:sp>
      <p:sp>
        <p:nvSpPr>
          <p:cNvPr id="6" name="TextBox 5"/>
          <p:cNvSpPr txBox="1"/>
          <p:nvPr/>
        </p:nvSpPr>
        <p:spPr>
          <a:xfrm>
            <a:off x="974123" y="5770605"/>
            <a:ext cx="9949249" cy="523220"/>
          </a:xfrm>
          <a:prstGeom prst="rect">
            <a:avLst/>
          </a:prstGeom>
          <a:noFill/>
        </p:spPr>
        <p:txBody>
          <a:bodyPr wrap="square" rtlCol="0">
            <a:spAutoFit/>
          </a:bodyPr>
          <a:lstStyle/>
          <a:p>
            <a:r>
              <a:rPr lang="en-US" sz="2800" dirty="0" smtClean="0"/>
              <a:t>Jesus’ Second Coming is mentioned 1,845 (OT) + 318 (NT) = 2,163</a:t>
            </a:r>
            <a:endParaRPr lang="en-US" sz="2800" dirty="0"/>
          </a:p>
        </p:txBody>
      </p:sp>
      <p:sp>
        <p:nvSpPr>
          <p:cNvPr id="7" name="Slide Number Placeholder 6"/>
          <p:cNvSpPr>
            <a:spLocks noGrp="1"/>
          </p:cNvSpPr>
          <p:nvPr>
            <p:ph type="sldNum" sz="quarter" idx="12"/>
          </p:nvPr>
        </p:nvSpPr>
        <p:spPr/>
        <p:txBody>
          <a:bodyPr/>
          <a:lstStyle/>
          <a:p>
            <a:fld id="{AF06E64F-A8F0-46BE-B167-0E8C2A239E9D}" type="slidenum">
              <a:rPr lang="en-US" smtClean="0"/>
              <a:t>10</a:t>
            </a:fld>
            <a:endParaRPr lang="en-US"/>
          </a:p>
        </p:txBody>
      </p:sp>
    </p:spTree>
    <p:extLst>
      <p:ext uri="{BB962C8B-B14F-4D97-AF65-F5344CB8AC3E}">
        <p14:creationId xmlns:p14="http://schemas.microsoft.com/office/powerpoint/2010/main" val="298834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Start our View from High </a:t>
            </a:r>
            <a:r>
              <a:rPr lang="en-US" dirty="0">
                <a:solidFill>
                  <a:srgbClr val="FF0000"/>
                </a:solidFill>
              </a:rPr>
              <a:t>U</a:t>
            </a:r>
            <a:r>
              <a:rPr lang="en-US" dirty="0" smtClean="0">
                <a:solidFill>
                  <a:srgbClr val="FF0000"/>
                </a:solidFill>
              </a:rPr>
              <a:t>p</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2580503" y="1917873"/>
            <a:ext cx="6773562" cy="4480972"/>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11</a:t>
            </a:fld>
            <a:endParaRPr lang="en-US"/>
          </a:p>
        </p:txBody>
      </p:sp>
    </p:spTree>
    <p:extLst>
      <p:ext uri="{BB962C8B-B14F-4D97-AF65-F5344CB8AC3E}">
        <p14:creationId xmlns:p14="http://schemas.microsoft.com/office/powerpoint/2010/main" val="1150726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10380" y="1838067"/>
            <a:ext cx="7989673" cy="4793804"/>
          </a:xfrm>
          <a:prstGeom prst="rect">
            <a:avLst/>
          </a:prstGeom>
        </p:spPr>
      </p:pic>
      <p:sp>
        <p:nvSpPr>
          <p:cNvPr id="3" name="Title 1"/>
          <p:cNvSpPr>
            <a:spLocks noGrp="1"/>
          </p:cNvSpPr>
          <p:nvPr>
            <p:ph type="title"/>
          </p:nvPr>
        </p:nvSpPr>
        <p:spPr>
          <a:xfrm>
            <a:off x="838200" y="365125"/>
            <a:ext cx="10515600" cy="1325563"/>
          </a:xfrm>
        </p:spPr>
        <p:txBody>
          <a:bodyPr/>
          <a:lstStyle/>
          <a:p>
            <a:r>
              <a:rPr lang="en-US" dirty="0" smtClean="0">
                <a:solidFill>
                  <a:srgbClr val="FF0000"/>
                </a:solidFill>
              </a:rPr>
              <a:t>Maybe more from this high</a:t>
            </a:r>
            <a:endParaRPr lang="en-US" dirty="0">
              <a:solidFill>
                <a:srgbClr val="FF0000"/>
              </a:solidFill>
            </a:endParaRPr>
          </a:p>
        </p:txBody>
      </p:sp>
      <p:sp>
        <p:nvSpPr>
          <p:cNvPr id="2" name="Slide Number Placeholder 1"/>
          <p:cNvSpPr>
            <a:spLocks noGrp="1"/>
          </p:cNvSpPr>
          <p:nvPr>
            <p:ph type="sldNum" sz="quarter" idx="12"/>
          </p:nvPr>
        </p:nvSpPr>
        <p:spPr/>
        <p:txBody>
          <a:bodyPr/>
          <a:lstStyle/>
          <a:p>
            <a:fld id="{AF06E64F-A8F0-46BE-B167-0E8C2A239E9D}" type="slidenum">
              <a:rPr lang="en-US" smtClean="0"/>
              <a:t>12</a:t>
            </a:fld>
            <a:endParaRPr lang="en-US"/>
          </a:p>
        </p:txBody>
      </p:sp>
    </p:spTree>
    <p:extLst>
      <p:ext uri="{BB962C8B-B14F-4D97-AF65-F5344CB8AC3E}">
        <p14:creationId xmlns:p14="http://schemas.microsoft.com/office/powerpoint/2010/main" val="2989889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92876" y="1536774"/>
            <a:ext cx="8204885" cy="5142917"/>
          </a:xfrm>
          <a:prstGeom prst="rect">
            <a:avLst/>
          </a:prstGeom>
        </p:spPr>
      </p:pic>
      <p:sp>
        <p:nvSpPr>
          <p:cNvPr id="3" name="Title 1"/>
          <p:cNvSpPr>
            <a:spLocks noGrp="1"/>
          </p:cNvSpPr>
          <p:nvPr>
            <p:ph type="title"/>
          </p:nvPr>
        </p:nvSpPr>
        <p:spPr>
          <a:xfrm>
            <a:off x="838200" y="365125"/>
            <a:ext cx="10515600" cy="1325563"/>
          </a:xfrm>
        </p:spPr>
        <p:txBody>
          <a:bodyPr/>
          <a:lstStyle/>
          <a:p>
            <a:r>
              <a:rPr lang="en-US" dirty="0" smtClean="0">
                <a:solidFill>
                  <a:srgbClr val="FF0000"/>
                </a:solidFill>
              </a:rPr>
              <a:t>Then get a little more detailed</a:t>
            </a:r>
            <a:endParaRPr lang="en-US" dirty="0">
              <a:solidFill>
                <a:srgbClr val="FF0000"/>
              </a:solidFill>
            </a:endParaRPr>
          </a:p>
        </p:txBody>
      </p:sp>
      <p:sp>
        <p:nvSpPr>
          <p:cNvPr id="2" name="Slide Number Placeholder 1"/>
          <p:cNvSpPr>
            <a:spLocks noGrp="1"/>
          </p:cNvSpPr>
          <p:nvPr>
            <p:ph type="sldNum" sz="quarter" idx="12"/>
          </p:nvPr>
        </p:nvSpPr>
        <p:spPr/>
        <p:txBody>
          <a:bodyPr/>
          <a:lstStyle/>
          <a:p>
            <a:fld id="{AF06E64F-A8F0-46BE-B167-0E8C2A239E9D}" type="slidenum">
              <a:rPr lang="en-US" smtClean="0"/>
              <a:t>13</a:t>
            </a:fld>
            <a:endParaRPr lang="en-US"/>
          </a:p>
        </p:txBody>
      </p:sp>
    </p:spTree>
    <p:extLst>
      <p:ext uri="{BB962C8B-B14F-4D97-AF65-F5344CB8AC3E}">
        <p14:creationId xmlns:p14="http://schemas.microsoft.com/office/powerpoint/2010/main" val="3069098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66114" y="1604019"/>
            <a:ext cx="7259771" cy="4945061"/>
          </a:xfrm>
          <a:prstGeom prst="rect">
            <a:avLst/>
          </a:prstGeom>
        </p:spPr>
      </p:pic>
      <p:sp>
        <p:nvSpPr>
          <p:cNvPr id="3" name="Title 1"/>
          <p:cNvSpPr>
            <a:spLocks noGrp="1"/>
          </p:cNvSpPr>
          <p:nvPr>
            <p:ph type="title"/>
          </p:nvPr>
        </p:nvSpPr>
        <p:spPr>
          <a:xfrm>
            <a:off x="838200" y="365125"/>
            <a:ext cx="10515600" cy="1325563"/>
          </a:xfrm>
        </p:spPr>
        <p:txBody>
          <a:bodyPr/>
          <a:lstStyle/>
          <a:p>
            <a:r>
              <a:rPr lang="en-US" dirty="0" smtClean="0">
                <a:solidFill>
                  <a:srgbClr val="FF0000"/>
                </a:solidFill>
              </a:rPr>
              <a:t>Then into the down and leafy</a:t>
            </a:r>
            <a:endParaRPr lang="en-US" dirty="0">
              <a:solidFill>
                <a:srgbClr val="FF0000"/>
              </a:solidFill>
            </a:endParaRPr>
          </a:p>
        </p:txBody>
      </p:sp>
      <p:sp>
        <p:nvSpPr>
          <p:cNvPr id="2" name="Slide Number Placeholder 1"/>
          <p:cNvSpPr>
            <a:spLocks noGrp="1"/>
          </p:cNvSpPr>
          <p:nvPr>
            <p:ph type="sldNum" sz="quarter" idx="12"/>
          </p:nvPr>
        </p:nvSpPr>
        <p:spPr/>
        <p:txBody>
          <a:bodyPr/>
          <a:lstStyle/>
          <a:p>
            <a:fld id="{AF06E64F-A8F0-46BE-B167-0E8C2A239E9D}" type="slidenum">
              <a:rPr lang="en-US" smtClean="0"/>
              <a:t>14</a:t>
            </a:fld>
            <a:endParaRPr lang="en-US"/>
          </a:p>
        </p:txBody>
      </p:sp>
    </p:spTree>
    <p:extLst>
      <p:ext uri="{BB962C8B-B14F-4D97-AF65-F5344CB8AC3E}">
        <p14:creationId xmlns:p14="http://schemas.microsoft.com/office/powerpoint/2010/main" val="16335356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Quick Terminology</a:t>
            </a:r>
            <a:endParaRPr lang="en-US" dirty="0">
              <a:solidFill>
                <a:srgbClr val="FF0000"/>
              </a:solidFill>
            </a:endParaRPr>
          </a:p>
        </p:txBody>
      </p:sp>
      <p:sp>
        <p:nvSpPr>
          <p:cNvPr id="3" name="Content Placeholder 2"/>
          <p:cNvSpPr>
            <a:spLocks noGrp="1"/>
          </p:cNvSpPr>
          <p:nvPr>
            <p:ph idx="1"/>
          </p:nvPr>
        </p:nvSpPr>
        <p:spPr>
          <a:xfrm>
            <a:off x="838200" y="1825625"/>
            <a:ext cx="10515600" cy="546872"/>
          </a:xfrm>
        </p:spPr>
        <p:txBody>
          <a:bodyPr/>
          <a:lstStyle/>
          <a:p>
            <a:pPr marL="0" indent="0">
              <a:buNone/>
            </a:pPr>
            <a:r>
              <a:rPr lang="en-US" dirty="0">
                <a:solidFill>
                  <a:schemeClr val="accent2">
                    <a:lumMod val="75000"/>
                  </a:schemeClr>
                </a:solidFill>
              </a:rPr>
              <a:t>Tribulation</a:t>
            </a:r>
            <a:r>
              <a:rPr lang="en-US" dirty="0"/>
              <a:t>: This is a time of disaster and judgment</a:t>
            </a:r>
            <a:r>
              <a:rPr lang="en-US" dirty="0" smtClean="0"/>
              <a:t>.</a:t>
            </a:r>
            <a:endParaRPr lang="en-US" dirty="0"/>
          </a:p>
        </p:txBody>
      </p:sp>
      <p:sp>
        <p:nvSpPr>
          <p:cNvPr id="4" name="TextBox 3"/>
          <p:cNvSpPr txBox="1"/>
          <p:nvPr/>
        </p:nvSpPr>
        <p:spPr>
          <a:xfrm>
            <a:off x="838200" y="2507434"/>
            <a:ext cx="10515600" cy="954107"/>
          </a:xfrm>
          <a:prstGeom prst="rect">
            <a:avLst/>
          </a:prstGeom>
          <a:noFill/>
        </p:spPr>
        <p:txBody>
          <a:bodyPr wrap="square" rtlCol="0">
            <a:spAutoFit/>
          </a:bodyPr>
          <a:lstStyle/>
          <a:p>
            <a:r>
              <a:rPr lang="en-US" sz="2800" dirty="0">
                <a:solidFill>
                  <a:schemeClr val="accent2">
                    <a:lumMod val="75000"/>
                  </a:schemeClr>
                </a:solidFill>
              </a:rPr>
              <a:t>Antichrist</a:t>
            </a:r>
            <a:r>
              <a:rPr lang="en-US" sz="2800" dirty="0"/>
              <a:t>: This is a human ruler who severely persecutes Christians during the Tribulation</a:t>
            </a:r>
            <a:r>
              <a:rPr lang="en-US" sz="2800" dirty="0" smtClean="0"/>
              <a:t>.</a:t>
            </a:r>
            <a:endParaRPr lang="en-US" sz="2800" dirty="0"/>
          </a:p>
        </p:txBody>
      </p:sp>
      <p:sp>
        <p:nvSpPr>
          <p:cNvPr id="5" name="TextBox 4"/>
          <p:cNvSpPr txBox="1"/>
          <p:nvPr/>
        </p:nvSpPr>
        <p:spPr>
          <a:xfrm>
            <a:off x="838200" y="3596478"/>
            <a:ext cx="9984259" cy="954107"/>
          </a:xfrm>
          <a:prstGeom prst="rect">
            <a:avLst/>
          </a:prstGeom>
          <a:noFill/>
        </p:spPr>
        <p:txBody>
          <a:bodyPr wrap="square" rtlCol="0">
            <a:spAutoFit/>
          </a:bodyPr>
          <a:lstStyle/>
          <a:p>
            <a:r>
              <a:rPr lang="en-US" sz="2800" dirty="0">
                <a:solidFill>
                  <a:schemeClr val="accent2">
                    <a:lumMod val="75000"/>
                  </a:schemeClr>
                </a:solidFill>
              </a:rPr>
              <a:t>Second Coming</a:t>
            </a:r>
            <a:r>
              <a:rPr lang="en-US" sz="2800" dirty="0"/>
              <a:t>: This is when Jesus Himself or His judgment comes to the Earth. This usually follows the Tribulation</a:t>
            </a:r>
            <a:r>
              <a:rPr lang="en-US" sz="2800" dirty="0" smtClean="0"/>
              <a:t>.</a:t>
            </a:r>
            <a:endParaRPr lang="en-US" sz="2800" dirty="0"/>
          </a:p>
        </p:txBody>
      </p:sp>
      <p:sp>
        <p:nvSpPr>
          <p:cNvPr id="6" name="TextBox 5"/>
          <p:cNvSpPr txBox="1"/>
          <p:nvPr/>
        </p:nvSpPr>
        <p:spPr>
          <a:xfrm>
            <a:off x="838200" y="4685522"/>
            <a:ext cx="10046043" cy="954107"/>
          </a:xfrm>
          <a:prstGeom prst="rect">
            <a:avLst/>
          </a:prstGeom>
          <a:noFill/>
        </p:spPr>
        <p:txBody>
          <a:bodyPr wrap="square" rtlCol="0">
            <a:spAutoFit/>
          </a:bodyPr>
          <a:lstStyle/>
          <a:p>
            <a:r>
              <a:rPr lang="en-US" sz="2800" dirty="0">
                <a:solidFill>
                  <a:schemeClr val="accent2">
                    <a:lumMod val="75000"/>
                  </a:schemeClr>
                </a:solidFill>
              </a:rPr>
              <a:t>Millennium</a:t>
            </a:r>
            <a:r>
              <a:rPr lang="en-US" sz="2800" dirty="0"/>
              <a:t>: This is a long time of peace. It generally follows the Second Coming</a:t>
            </a:r>
            <a:r>
              <a:rPr lang="en-US" sz="2800" dirty="0" smtClean="0"/>
              <a:t>.</a:t>
            </a:r>
            <a:endParaRPr lang="en-US" sz="2800" dirty="0"/>
          </a:p>
        </p:txBody>
      </p:sp>
      <p:sp>
        <p:nvSpPr>
          <p:cNvPr id="7" name="Slide Number Placeholder 6"/>
          <p:cNvSpPr>
            <a:spLocks noGrp="1"/>
          </p:cNvSpPr>
          <p:nvPr>
            <p:ph type="sldNum" sz="quarter" idx="12"/>
          </p:nvPr>
        </p:nvSpPr>
        <p:spPr/>
        <p:txBody>
          <a:bodyPr/>
          <a:lstStyle/>
          <a:p>
            <a:fld id="{AF06E64F-A8F0-46BE-B167-0E8C2A239E9D}" type="slidenum">
              <a:rPr lang="en-US" smtClean="0"/>
              <a:t>15</a:t>
            </a:fld>
            <a:endParaRPr lang="en-US"/>
          </a:p>
        </p:txBody>
      </p:sp>
    </p:spTree>
    <p:extLst>
      <p:ext uri="{BB962C8B-B14F-4D97-AF65-F5344CB8AC3E}">
        <p14:creationId xmlns:p14="http://schemas.microsoft.com/office/powerpoint/2010/main" val="37812168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Quick Terminology (continued)</a:t>
            </a:r>
            <a:endParaRPr lang="en-US" dirty="0">
              <a:solidFill>
                <a:srgbClr val="FF0000"/>
              </a:solidFill>
            </a:endParaRPr>
          </a:p>
        </p:txBody>
      </p:sp>
      <p:sp>
        <p:nvSpPr>
          <p:cNvPr id="3" name="Content Placeholder 2"/>
          <p:cNvSpPr>
            <a:spLocks noGrp="1"/>
          </p:cNvSpPr>
          <p:nvPr>
            <p:ph idx="1"/>
          </p:nvPr>
        </p:nvSpPr>
        <p:spPr>
          <a:xfrm>
            <a:off x="838200" y="1825625"/>
            <a:ext cx="10515600" cy="1016429"/>
          </a:xfrm>
        </p:spPr>
        <p:txBody>
          <a:bodyPr/>
          <a:lstStyle/>
          <a:p>
            <a:pPr marL="0" indent="0">
              <a:buNone/>
            </a:pPr>
            <a:r>
              <a:rPr lang="en-US" dirty="0">
                <a:solidFill>
                  <a:schemeClr val="accent2">
                    <a:lumMod val="75000"/>
                  </a:schemeClr>
                </a:solidFill>
              </a:rPr>
              <a:t>New heavens and new earth</a:t>
            </a:r>
            <a:r>
              <a:rPr lang="en-US" dirty="0"/>
              <a:t>: A recreation of the existing universe. The last event before eternity starts</a:t>
            </a:r>
            <a:r>
              <a:rPr lang="en-US" dirty="0" smtClean="0"/>
              <a:t>.</a:t>
            </a:r>
            <a:endParaRPr lang="en-US" dirty="0"/>
          </a:p>
        </p:txBody>
      </p:sp>
      <p:sp>
        <p:nvSpPr>
          <p:cNvPr id="4" name="TextBox 3"/>
          <p:cNvSpPr txBox="1"/>
          <p:nvPr/>
        </p:nvSpPr>
        <p:spPr>
          <a:xfrm>
            <a:off x="838200" y="3188043"/>
            <a:ext cx="10258168" cy="954107"/>
          </a:xfrm>
          <a:prstGeom prst="rect">
            <a:avLst/>
          </a:prstGeom>
          <a:noFill/>
        </p:spPr>
        <p:txBody>
          <a:bodyPr wrap="square" rtlCol="0">
            <a:spAutoFit/>
          </a:bodyPr>
          <a:lstStyle/>
          <a:p>
            <a:r>
              <a:rPr lang="en-US" sz="2800" dirty="0">
                <a:solidFill>
                  <a:schemeClr val="accent2">
                    <a:lumMod val="75000"/>
                  </a:schemeClr>
                </a:solidFill>
              </a:rPr>
              <a:t>Seven Seals, seven Trumpets, seven Bowls or Vials</a:t>
            </a:r>
            <a:r>
              <a:rPr lang="en-US" sz="2800" dirty="0"/>
              <a:t>: A series of catastrophic events that occur during the Tribulation</a:t>
            </a:r>
            <a:r>
              <a:rPr lang="en-US" sz="2800" dirty="0" smtClean="0"/>
              <a:t>.</a:t>
            </a:r>
            <a:endParaRPr lang="en-US" sz="2800" dirty="0"/>
          </a:p>
        </p:txBody>
      </p:sp>
      <p:sp>
        <p:nvSpPr>
          <p:cNvPr id="5" name="Slide Number Placeholder 4"/>
          <p:cNvSpPr>
            <a:spLocks noGrp="1"/>
          </p:cNvSpPr>
          <p:nvPr>
            <p:ph type="sldNum" sz="quarter" idx="12"/>
          </p:nvPr>
        </p:nvSpPr>
        <p:spPr/>
        <p:txBody>
          <a:bodyPr/>
          <a:lstStyle/>
          <a:p>
            <a:fld id="{AF06E64F-A8F0-46BE-B167-0E8C2A239E9D}" type="slidenum">
              <a:rPr lang="en-US" smtClean="0"/>
              <a:t>16</a:t>
            </a:fld>
            <a:endParaRPr lang="en-US"/>
          </a:p>
        </p:txBody>
      </p:sp>
    </p:spTree>
    <p:extLst>
      <p:ext uri="{BB962C8B-B14F-4D97-AF65-F5344CB8AC3E}">
        <p14:creationId xmlns:p14="http://schemas.microsoft.com/office/powerpoint/2010/main" val="23452990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solidFill>
                  <a:srgbClr val="FF0000"/>
                </a:solidFill>
              </a:rPr>
              <a:t>Four </a:t>
            </a:r>
            <a:r>
              <a:rPr lang="en-US" dirty="0">
                <a:solidFill>
                  <a:srgbClr val="FF0000"/>
                </a:solidFill>
              </a:rPr>
              <a:t>Views to Interpret End Times </a:t>
            </a:r>
            <a:r>
              <a:rPr lang="en-US" dirty="0" smtClean="0">
                <a:solidFill>
                  <a:srgbClr val="FF0000"/>
                </a:solidFill>
              </a:rPr>
              <a:t>Prophecy</a:t>
            </a:r>
            <a:endParaRPr lang="en-US" dirty="0">
              <a:solidFill>
                <a:srgbClr val="FF0000"/>
              </a:solidFill>
            </a:endParaRPr>
          </a:p>
        </p:txBody>
      </p:sp>
      <p:sp>
        <p:nvSpPr>
          <p:cNvPr id="3" name="Content Placeholder 2"/>
          <p:cNvSpPr>
            <a:spLocks noGrp="1"/>
          </p:cNvSpPr>
          <p:nvPr>
            <p:ph idx="1"/>
          </p:nvPr>
        </p:nvSpPr>
        <p:spPr>
          <a:xfrm>
            <a:off x="838200" y="1825625"/>
            <a:ext cx="10515600" cy="2116180"/>
          </a:xfrm>
        </p:spPr>
        <p:txBody>
          <a:bodyPr/>
          <a:lstStyle/>
          <a:p>
            <a:pPr marL="0" indent="0">
              <a:buNone/>
            </a:pPr>
            <a:r>
              <a:rPr lang="en-US" dirty="0" err="1" smtClean="0">
                <a:solidFill>
                  <a:schemeClr val="accent4">
                    <a:lumMod val="75000"/>
                  </a:schemeClr>
                </a:solidFill>
              </a:rPr>
              <a:t>Preterist</a:t>
            </a:r>
            <a:endParaRPr lang="en-US" dirty="0" smtClean="0">
              <a:solidFill>
                <a:schemeClr val="accent4">
                  <a:lumMod val="75000"/>
                </a:schemeClr>
              </a:solidFill>
            </a:endParaRPr>
          </a:p>
          <a:p>
            <a:pPr marL="0" indent="0">
              <a:buNone/>
            </a:pPr>
            <a:endParaRPr lang="en-US" dirty="0" smtClean="0"/>
          </a:p>
          <a:p>
            <a:pPr marL="0" indent="0">
              <a:buNone/>
            </a:pPr>
            <a:r>
              <a:rPr lang="en-US" dirty="0"/>
              <a:t>The word “</a:t>
            </a:r>
            <a:r>
              <a:rPr lang="en-US" dirty="0" err="1"/>
              <a:t>preterism</a:t>
            </a:r>
            <a:r>
              <a:rPr lang="en-US" dirty="0"/>
              <a:t>” means “past.” These proponents believe that all or most of End Times prophecies have already taken place.</a:t>
            </a:r>
          </a:p>
          <a:p>
            <a:pPr marL="0" indent="0">
              <a:buNone/>
            </a:pPr>
            <a:endParaRPr lang="en-US" dirty="0"/>
          </a:p>
        </p:txBody>
      </p:sp>
      <p:sp>
        <p:nvSpPr>
          <p:cNvPr id="4" name="TextBox 3"/>
          <p:cNvSpPr txBox="1"/>
          <p:nvPr/>
        </p:nvSpPr>
        <p:spPr>
          <a:xfrm>
            <a:off x="838200" y="4349578"/>
            <a:ext cx="8540578"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t>Full</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smtClean="0"/>
              <a:t>Partial</a:t>
            </a:r>
            <a:endParaRPr lang="en-US" sz="2800" dirty="0"/>
          </a:p>
        </p:txBody>
      </p:sp>
      <p:sp>
        <p:nvSpPr>
          <p:cNvPr id="5" name="Slide Number Placeholder 4"/>
          <p:cNvSpPr>
            <a:spLocks noGrp="1"/>
          </p:cNvSpPr>
          <p:nvPr>
            <p:ph type="sldNum" sz="quarter" idx="12"/>
          </p:nvPr>
        </p:nvSpPr>
        <p:spPr/>
        <p:txBody>
          <a:bodyPr/>
          <a:lstStyle/>
          <a:p>
            <a:fld id="{AF06E64F-A8F0-46BE-B167-0E8C2A239E9D}" type="slidenum">
              <a:rPr lang="en-US" smtClean="0"/>
              <a:t>17</a:t>
            </a:fld>
            <a:endParaRPr lang="en-US"/>
          </a:p>
        </p:txBody>
      </p:sp>
    </p:spTree>
    <p:extLst>
      <p:ext uri="{BB962C8B-B14F-4D97-AF65-F5344CB8AC3E}">
        <p14:creationId xmlns:p14="http://schemas.microsoft.com/office/powerpoint/2010/main" val="31791152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Full </a:t>
            </a:r>
            <a:r>
              <a:rPr lang="en-US" dirty="0" err="1" smtClean="0">
                <a:solidFill>
                  <a:srgbClr val="FF0000"/>
                </a:solidFill>
              </a:rPr>
              <a:t>Preterist</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Matthew </a:t>
            </a:r>
            <a:r>
              <a:rPr lang="en-US" dirty="0" smtClean="0">
                <a:solidFill>
                  <a:srgbClr val="00B050"/>
                </a:solidFill>
              </a:rPr>
              <a:t>16:28</a:t>
            </a:r>
          </a:p>
          <a:p>
            <a:pPr marL="0" indent="0">
              <a:buNone/>
            </a:pPr>
            <a:r>
              <a:rPr lang="en-US" dirty="0" smtClean="0"/>
              <a:t>“</a:t>
            </a:r>
            <a:r>
              <a:rPr lang="en-US" dirty="0"/>
              <a:t>Truly I say to you, there are some of those who are standing here who will not taste death until they see the Son of Man coming in His kingdom” </a:t>
            </a:r>
            <a:endParaRPr lang="en-US" dirty="0" smtClean="0"/>
          </a:p>
          <a:p>
            <a:pPr marL="0" indent="0">
              <a:buNone/>
            </a:pPr>
            <a:endParaRPr lang="en-US" dirty="0"/>
          </a:p>
          <a:p>
            <a:pPr marL="0" indent="0">
              <a:buNone/>
            </a:pPr>
            <a:r>
              <a:rPr lang="en-US" dirty="0">
                <a:solidFill>
                  <a:srgbClr val="00B050"/>
                </a:solidFill>
              </a:rPr>
              <a:t>Matthew 24:24 </a:t>
            </a:r>
            <a:r>
              <a:rPr lang="en-US" dirty="0"/>
              <a:t>which is immediately after Jesus talking about His Second </a:t>
            </a:r>
            <a:r>
              <a:rPr lang="en-US" dirty="0" smtClean="0"/>
              <a:t>Coming</a:t>
            </a:r>
          </a:p>
          <a:p>
            <a:pPr marL="0" indent="0">
              <a:buNone/>
            </a:pPr>
            <a:r>
              <a:rPr lang="en-US" dirty="0" smtClean="0"/>
              <a:t>“</a:t>
            </a:r>
            <a:r>
              <a:rPr lang="en-US" dirty="0"/>
              <a:t>Truly I say to you, this generation will not pass away until all these things take place.” </a:t>
            </a:r>
          </a:p>
        </p:txBody>
      </p:sp>
      <p:sp>
        <p:nvSpPr>
          <p:cNvPr id="4" name="Slide Number Placeholder 3"/>
          <p:cNvSpPr>
            <a:spLocks noGrp="1"/>
          </p:cNvSpPr>
          <p:nvPr>
            <p:ph type="sldNum" sz="quarter" idx="12"/>
          </p:nvPr>
        </p:nvSpPr>
        <p:spPr/>
        <p:txBody>
          <a:bodyPr/>
          <a:lstStyle/>
          <a:p>
            <a:fld id="{AF06E64F-A8F0-46BE-B167-0E8C2A239E9D}" type="slidenum">
              <a:rPr lang="en-US" smtClean="0"/>
              <a:t>18</a:t>
            </a:fld>
            <a:endParaRPr lang="en-US"/>
          </a:p>
        </p:txBody>
      </p:sp>
    </p:spTree>
    <p:extLst>
      <p:ext uri="{BB962C8B-B14F-4D97-AF65-F5344CB8AC3E}">
        <p14:creationId xmlns:p14="http://schemas.microsoft.com/office/powerpoint/2010/main" val="3444579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Partial </a:t>
            </a:r>
            <a:r>
              <a:rPr lang="en-US" dirty="0" err="1" smtClean="0">
                <a:solidFill>
                  <a:srgbClr val="FF0000"/>
                </a:solidFill>
              </a:rPr>
              <a:t>Preterist</a:t>
            </a:r>
            <a:endParaRPr lang="en-US" dirty="0">
              <a:solidFill>
                <a:srgbClr val="FF0000"/>
              </a:solidFill>
            </a:endParaRPr>
          </a:p>
        </p:txBody>
      </p:sp>
      <p:sp>
        <p:nvSpPr>
          <p:cNvPr id="3" name="Content Placeholder 2"/>
          <p:cNvSpPr>
            <a:spLocks noGrp="1"/>
          </p:cNvSpPr>
          <p:nvPr>
            <p:ph idx="1"/>
          </p:nvPr>
        </p:nvSpPr>
        <p:spPr>
          <a:xfrm>
            <a:off x="838200" y="1825625"/>
            <a:ext cx="10515600" cy="1918472"/>
          </a:xfrm>
        </p:spPr>
        <p:txBody>
          <a:bodyPr/>
          <a:lstStyle/>
          <a:p>
            <a:pPr marL="0" indent="0">
              <a:buNone/>
            </a:pPr>
            <a:r>
              <a:rPr lang="en-US" dirty="0"/>
              <a:t>Partial </a:t>
            </a:r>
            <a:r>
              <a:rPr lang="en-US" dirty="0" err="1"/>
              <a:t>preterists</a:t>
            </a:r>
            <a:r>
              <a:rPr lang="en-US" dirty="0"/>
              <a:t> believe that most End Times prophecies have already occurred but that the final three chapters of Revelation (20-22) are future events and that Jesus will come to the Earth at the Second Coming.</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19</a:t>
            </a:fld>
            <a:endParaRPr lang="en-US"/>
          </a:p>
        </p:txBody>
      </p:sp>
    </p:spTree>
    <p:extLst>
      <p:ext uri="{BB962C8B-B14F-4D97-AF65-F5344CB8AC3E}">
        <p14:creationId xmlns:p14="http://schemas.microsoft.com/office/powerpoint/2010/main" val="12005345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Historicism</a:t>
            </a:r>
            <a:endParaRPr lang="en-US" dirty="0">
              <a:solidFill>
                <a:srgbClr val="FF0000"/>
              </a:solidFill>
            </a:endParaRPr>
          </a:p>
        </p:txBody>
      </p:sp>
      <p:sp>
        <p:nvSpPr>
          <p:cNvPr id="3" name="Content Placeholder 2"/>
          <p:cNvSpPr>
            <a:spLocks noGrp="1"/>
          </p:cNvSpPr>
          <p:nvPr>
            <p:ph idx="1"/>
          </p:nvPr>
        </p:nvSpPr>
        <p:spPr>
          <a:xfrm>
            <a:off x="838200" y="1544595"/>
            <a:ext cx="10515600" cy="4632368"/>
          </a:xfrm>
        </p:spPr>
        <p:txBody>
          <a:bodyPr/>
          <a:lstStyle/>
          <a:p>
            <a:pPr marL="0" indent="0">
              <a:buNone/>
            </a:pPr>
            <a:r>
              <a:rPr lang="en-US" dirty="0"/>
              <a:t>This is somewhat similar to </a:t>
            </a:r>
            <a:r>
              <a:rPr lang="en-US" dirty="0" err="1"/>
              <a:t>preterism</a:t>
            </a:r>
            <a:r>
              <a:rPr lang="en-US" dirty="0"/>
              <a:t> in that the events are already fulfilled—historical—but stretches out over thousands of years rather than being done by 70 AD</a:t>
            </a:r>
            <a:r>
              <a:rPr lang="en-US" dirty="0" smtClean="0"/>
              <a:t>.</a:t>
            </a:r>
          </a:p>
          <a:p>
            <a:pPr marL="0" indent="0">
              <a:buNone/>
            </a:pPr>
            <a:endParaRPr lang="en-US" dirty="0"/>
          </a:p>
          <a:p>
            <a:pPr marL="0" indent="0">
              <a:buNone/>
            </a:pPr>
            <a:r>
              <a:rPr lang="en-US" dirty="0"/>
              <a:t>Revelation chapters 4-7 will fulfilled in the fall of the Roman Empire. </a:t>
            </a:r>
            <a:endParaRPr lang="en-US" dirty="0" smtClean="0"/>
          </a:p>
          <a:p>
            <a:pPr marL="0" indent="0">
              <a:buNone/>
            </a:pPr>
            <a:r>
              <a:rPr lang="en-US" dirty="0" smtClean="0"/>
              <a:t>Chapters </a:t>
            </a:r>
            <a:r>
              <a:rPr lang="en-US" dirty="0"/>
              <a:t>8-10 is when the Roman Empire was invaded by the Vandals, Huns, Saracens, and Turks. </a:t>
            </a:r>
            <a:endParaRPr lang="en-US" dirty="0" smtClean="0"/>
          </a:p>
          <a:p>
            <a:pPr marL="0" indent="0">
              <a:buNone/>
            </a:pPr>
            <a:r>
              <a:rPr lang="en-US" dirty="0" smtClean="0"/>
              <a:t>Chapters </a:t>
            </a:r>
            <a:r>
              <a:rPr lang="en-US" dirty="0"/>
              <a:t>11-13 is the true church’s conflict with Roman </a:t>
            </a:r>
            <a:r>
              <a:rPr lang="en-US" dirty="0" smtClean="0"/>
              <a:t>Catholicism.</a:t>
            </a:r>
          </a:p>
          <a:p>
            <a:pPr marL="0" indent="0">
              <a:buNone/>
            </a:pPr>
            <a:r>
              <a:rPr lang="en-US" dirty="0" smtClean="0"/>
              <a:t>Chapters </a:t>
            </a:r>
            <a:r>
              <a:rPr lang="en-US" dirty="0"/>
              <a:t>14-19 are God’s judgment on and overthrow of the Catholic Church. </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20</a:t>
            </a:fld>
            <a:endParaRPr lang="en-US"/>
          </a:p>
        </p:txBody>
      </p:sp>
    </p:spTree>
    <p:extLst>
      <p:ext uri="{BB962C8B-B14F-4D97-AF65-F5344CB8AC3E}">
        <p14:creationId xmlns:p14="http://schemas.microsoft.com/office/powerpoint/2010/main" val="10226128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Futurism</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Revelation </a:t>
            </a:r>
            <a:r>
              <a:rPr lang="en-US" dirty="0" smtClean="0">
                <a:solidFill>
                  <a:srgbClr val="00B050"/>
                </a:solidFill>
              </a:rPr>
              <a:t>1:19</a:t>
            </a:r>
          </a:p>
          <a:p>
            <a:pPr marL="0" indent="0">
              <a:buNone/>
            </a:pPr>
            <a:r>
              <a:rPr lang="en-US" dirty="0" smtClean="0"/>
              <a:t>“Therefore </a:t>
            </a:r>
            <a:r>
              <a:rPr lang="en-US" dirty="0"/>
              <a:t>write the things which you have seen, and the things which are, and the things which will take place after these things.” </a:t>
            </a:r>
            <a:endParaRPr lang="en-US" dirty="0" smtClean="0"/>
          </a:p>
          <a:p>
            <a:pPr marL="0" indent="0">
              <a:buNone/>
            </a:pPr>
            <a:endParaRPr lang="en-US" dirty="0" smtClean="0"/>
          </a:p>
          <a:p>
            <a:pPr marL="0" indent="0">
              <a:buNone/>
            </a:pPr>
            <a:r>
              <a:rPr lang="en-US" dirty="0" smtClean="0"/>
              <a:t>Revelation </a:t>
            </a:r>
            <a:r>
              <a:rPr lang="en-US" dirty="0"/>
              <a:t>chapter 1 is “things which you have </a:t>
            </a:r>
            <a:r>
              <a:rPr lang="en-US" dirty="0" smtClean="0"/>
              <a:t>seen” </a:t>
            </a:r>
          </a:p>
          <a:p>
            <a:pPr marL="0" indent="0">
              <a:buNone/>
            </a:pPr>
            <a:r>
              <a:rPr lang="en-US" dirty="0" smtClean="0"/>
              <a:t>Chapters </a:t>
            </a:r>
            <a:r>
              <a:rPr lang="en-US" dirty="0"/>
              <a:t>2-3 as “things which </a:t>
            </a:r>
            <a:r>
              <a:rPr lang="en-US" dirty="0" smtClean="0"/>
              <a:t>are” </a:t>
            </a:r>
          </a:p>
          <a:p>
            <a:pPr marL="0" indent="0">
              <a:buNone/>
            </a:pPr>
            <a:r>
              <a:rPr lang="en-US" dirty="0" smtClean="0"/>
              <a:t>Chapters 4 - 22 </a:t>
            </a:r>
            <a:r>
              <a:rPr lang="en-US" dirty="0"/>
              <a:t>as “things which will take place after these things.”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21</a:t>
            </a:fld>
            <a:endParaRPr lang="en-US"/>
          </a:p>
        </p:txBody>
      </p:sp>
    </p:spTree>
    <p:extLst>
      <p:ext uri="{BB962C8B-B14F-4D97-AF65-F5344CB8AC3E}">
        <p14:creationId xmlns:p14="http://schemas.microsoft.com/office/powerpoint/2010/main" val="18513921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Idealism</a:t>
            </a:r>
            <a:endParaRPr lang="en-US" dirty="0">
              <a:solidFill>
                <a:srgbClr val="FF0000"/>
              </a:solidFill>
            </a:endParaRPr>
          </a:p>
        </p:txBody>
      </p:sp>
      <p:sp>
        <p:nvSpPr>
          <p:cNvPr id="3" name="Content Placeholder 2"/>
          <p:cNvSpPr>
            <a:spLocks noGrp="1"/>
          </p:cNvSpPr>
          <p:nvPr>
            <p:ph idx="1"/>
          </p:nvPr>
        </p:nvSpPr>
        <p:spPr>
          <a:xfrm>
            <a:off x="838200" y="1825625"/>
            <a:ext cx="10515600" cy="1609553"/>
          </a:xfrm>
        </p:spPr>
        <p:txBody>
          <a:bodyPr/>
          <a:lstStyle/>
          <a:p>
            <a:pPr marL="0" indent="0">
              <a:buNone/>
            </a:pPr>
            <a:r>
              <a:rPr lang="en-US" dirty="0"/>
              <a:t>E</a:t>
            </a:r>
            <a:r>
              <a:rPr lang="en-US" dirty="0" smtClean="0"/>
              <a:t>verything </a:t>
            </a:r>
            <a:r>
              <a:rPr lang="en-US" dirty="0"/>
              <a:t>is symbolic or an allegory. </a:t>
            </a:r>
            <a:endParaRPr lang="en-US" dirty="0" smtClean="0"/>
          </a:p>
          <a:p>
            <a:pPr marL="0" indent="0">
              <a:buNone/>
            </a:pPr>
            <a:r>
              <a:rPr lang="en-US" dirty="0" smtClean="0"/>
              <a:t>There </a:t>
            </a:r>
            <a:r>
              <a:rPr lang="en-US" dirty="0"/>
              <a:t>is no historical fulfillment. </a:t>
            </a:r>
          </a:p>
        </p:txBody>
      </p:sp>
      <p:sp>
        <p:nvSpPr>
          <p:cNvPr id="4" name="Slide Number Placeholder 3"/>
          <p:cNvSpPr>
            <a:spLocks noGrp="1"/>
          </p:cNvSpPr>
          <p:nvPr>
            <p:ph type="sldNum" sz="quarter" idx="12"/>
          </p:nvPr>
        </p:nvSpPr>
        <p:spPr/>
        <p:txBody>
          <a:bodyPr/>
          <a:lstStyle/>
          <a:p>
            <a:fld id="{AF06E64F-A8F0-46BE-B167-0E8C2A239E9D}" type="slidenum">
              <a:rPr lang="en-US" smtClean="0"/>
              <a:t>22</a:t>
            </a:fld>
            <a:endParaRPr lang="en-US"/>
          </a:p>
        </p:txBody>
      </p:sp>
    </p:spTree>
    <p:extLst>
      <p:ext uri="{BB962C8B-B14F-4D97-AF65-F5344CB8AC3E}">
        <p14:creationId xmlns:p14="http://schemas.microsoft.com/office/powerpoint/2010/main" val="15097941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0000"/>
                </a:solidFill>
              </a:rPr>
              <a:t>Summary</a:t>
            </a:r>
            <a:endParaRPr lang="en-US" dirty="0">
              <a:solidFill>
                <a:srgbClr val="FF0000"/>
              </a:solidFill>
            </a:endParaRPr>
          </a:p>
        </p:txBody>
      </p:sp>
      <p:pic>
        <p:nvPicPr>
          <p:cNvPr id="5" name="Picture 4"/>
          <p:cNvPicPr>
            <a:picLocks noChangeAspect="1"/>
          </p:cNvPicPr>
          <p:nvPr/>
        </p:nvPicPr>
        <p:blipFill>
          <a:blip r:embed="rId2"/>
          <a:stretch>
            <a:fillRect/>
          </a:stretch>
        </p:blipFill>
        <p:spPr>
          <a:xfrm>
            <a:off x="986738" y="2181096"/>
            <a:ext cx="9664786" cy="3446209"/>
          </a:xfrm>
          <a:prstGeom prst="rect">
            <a:avLst/>
          </a:prstGeom>
        </p:spPr>
      </p:pic>
      <p:sp>
        <p:nvSpPr>
          <p:cNvPr id="2" name="Slide Number Placeholder 1"/>
          <p:cNvSpPr>
            <a:spLocks noGrp="1"/>
          </p:cNvSpPr>
          <p:nvPr>
            <p:ph type="sldNum" sz="quarter" idx="12"/>
          </p:nvPr>
        </p:nvSpPr>
        <p:spPr/>
        <p:txBody>
          <a:bodyPr/>
          <a:lstStyle/>
          <a:p>
            <a:fld id="{AF06E64F-A8F0-46BE-B167-0E8C2A239E9D}" type="slidenum">
              <a:rPr lang="en-US" smtClean="0"/>
              <a:t>23</a:t>
            </a:fld>
            <a:endParaRPr lang="en-US"/>
          </a:p>
        </p:txBody>
      </p:sp>
    </p:spTree>
    <p:extLst>
      <p:ext uri="{BB962C8B-B14F-4D97-AF65-F5344CB8AC3E}">
        <p14:creationId xmlns:p14="http://schemas.microsoft.com/office/powerpoint/2010/main" val="3438930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Three Millennial Views</a:t>
            </a:r>
            <a:endParaRPr lang="en-US" dirty="0">
              <a:solidFill>
                <a:srgbClr val="FF000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00B050"/>
                </a:solidFill>
              </a:rPr>
              <a:t>Revelation 20:5-7</a:t>
            </a:r>
          </a:p>
          <a:p>
            <a:pPr marL="0" indent="0">
              <a:buNone/>
            </a:pPr>
            <a:endParaRPr lang="en-US" dirty="0"/>
          </a:p>
          <a:p>
            <a:pPr marL="0" indent="0">
              <a:buNone/>
            </a:pPr>
            <a:r>
              <a:rPr lang="en-US" b="1" baseline="30000" dirty="0"/>
              <a:t>5 </a:t>
            </a:r>
            <a:r>
              <a:rPr lang="en-US" dirty="0"/>
              <a:t>The rest of the dead did not come to life until the </a:t>
            </a:r>
            <a:r>
              <a:rPr lang="en-US" dirty="0">
                <a:solidFill>
                  <a:srgbClr val="00B0F0"/>
                </a:solidFill>
              </a:rPr>
              <a:t>thousand years</a:t>
            </a:r>
            <a:r>
              <a:rPr lang="en-US" dirty="0"/>
              <a:t> were completed. This is the first resurrection. </a:t>
            </a:r>
            <a:endParaRPr lang="en-US" dirty="0" smtClean="0"/>
          </a:p>
          <a:p>
            <a:pPr marL="0" indent="0">
              <a:buNone/>
            </a:pPr>
            <a:r>
              <a:rPr lang="en-US" b="1" baseline="30000" dirty="0" smtClean="0"/>
              <a:t>6</a:t>
            </a:r>
            <a:r>
              <a:rPr lang="en-US" b="1" baseline="30000" dirty="0"/>
              <a:t> </a:t>
            </a:r>
            <a:r>
              <a:rPr lang="en-US" dirty="0"/>
              <a:t>Blessed and holy is the one who has a part in the first resurrection; over these the second death has no power, but they will be priests of God and of Christ and will reign with Him for a </a:t>
            </a:r>
            <a:r>
              <a:rPr lang="en-US" dirty="0">
                <a:solidFill>
                  <a:srgbClr val="00B0F0"/>
                </a:solidFill>
              </a:rPr>
              <a:t>thousand years</a:t>
            </a:r>
            <a:r>
              <a:rPr lang="en-US" dirty="0"/>
              <a:t>.</a:t>
            </a:r>
          </a:p>
          <a:p>
            <a:pPr marL="0" indent="0">
              <a:buNone/>
            </a:pPr>
            <a:r>
              <a:rPr lang="en-US" b="1" baseline="30000" dirty="0" smtClean="0"/>
              <a:t>7</a:t>
            </a:r>
            <a:r>
              <a:rPr lang="en-US" b="1" baseline="30000" dirty="0"/>
              <a:t> </a:t>
            </a:r>
            <a:r>
              <a:rPr lang="en-US" dirty="0"/>
              <a:t>When the </a:t>
            </a:r>
            <a:r>
              <a:rPr lang="en-US" dirty="0">
                <a:solidFill>
                  <a:srgbClr val="00B0F0"/>
                </a:solidFill>
              </a:rPr>
              <a:t>thousand years </a:t>
            </a:r>
            <a:r>
              <a:rPr lang="en-US" dirty="0"/>
              <a:t>are completed, Satan will be released from his prison,</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24</a:t>
            </a:fld>
            <a:endParaRPr lang="en-US"/>
          </a:p>
        </p:txBody>
      </p:sp>
    </p:spTree>
    <p:extLst>
      <p:ext uri="{BB962C8B-B14F-4D97-AF65-F5344CB8AC3E}">
        <p14:creationId xmlns:p14="http://schemas.microsoft.com/office/powerpoint/2010/main" val="26122101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Three Millennial Views (continued)</a:t>
            </a:r>
            <a:endParaRPr lang="en-US" dirty="0">
              <a:solidFill>
                <a:srgbClr val="FF0000"/>
              </a:solidFill>
            </a:endParaRPr>
          </a:p>
        </p:txBody>
      </p:sp>
      <p:sp>
        <p:nvSpPr>
          <p:cNvPr id="3" name="Content Placeholder 2"/>
          <p:cNvSpPr>
            <a:spLocks noGrp="1"/>
          </p:cNvSpPr>
          <p:nvPr>
            <p:ph idx="1"/>
          </p:nvPr>
        </p:nvSpPr>
        <p:spPr>
          <a:xfrm>
            <a:off x="838200" y="2146901"/>
            <a:ext cx="10515600" cy="3166505"/>
          </a:xfrm>
        </p:spPr>
        <p:txBody>
          <a:bodyPr/>
          <a:lstStyle/>
          <a:p>
            <a:pPr marL="514350" lvl="0" indent="-514350">
              <a:buFont typeface="+mj-lt"/>
              <a:buAutoNum type="arabicParenR"/>
            </a:pPr>
            <a:r>
              <a:rPr lang="en-US" sz="4800" dirty="0" err="1"/>
              <a:t>Amillennialism</a:t>
            </a:r>
            <a:endParaRPr lang="en-US" sz="4800" dirty="0"/>
          </a:p>
          <a:p>
            <a:pPr marL="514350" lvl="0" indent="-514350">
              <a:buFont typeface="+mj-lt"/>
              <a:buAutoNum type="arabicParenR"/>
            </a:pPr>
            <a:r>
              <a:rPr lang="en-US" sz="4800" dirty="0"/>
              <a:t>Postmillennialism</a:t>
            </a:r>
          </a:p>
          <a:p>
            <a:pPr marL="514350" lvl="0" indent="-514350">
              <a:buFont typeface="+mj-lt"/>
              <a:buAutoNum type="arabicParenR"/>
            </a:pPr>
            <a:r>
              <a:rPr lang="en-US" sz="4800" dirty="0"/>
              <a:t>Premillennialism</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25</a:t>
            </a:fld>
            <a:endParaRPr lang="en-US"/>
          </a:p>
        </p:txBody>
      </p:sp>
    </p:spTree>
    <p:extLst>
      <p:ext uri="{BB962C8B-B14F-4D97-AF65-F5344CB8AC3E}">
        <p14:creationId xmlns:p14="http://schemas.microsoft.com/office/powerpoint/2010/main" val="34181762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Amillennialism</a:t>
            </a:r>
            <a:endParaRPr lang="en-US" dirty="0">
              <a:solidFill>
                <a:srgbClr val="FF0000"/>
              </a:solidFill>
            </a:endParaRPr>
          </a:p>
        </p:txBody>
      </p:sp>
      <p:sp>
        <p:nvSpPr>
          <p:cNvPr id="3" name="Content Placeholder 2"/>
          <p:cNvSpPr>
            <a:spLocks noGrp="1"/>
          </p:cNvSpPr>
          <p:nvPr>
            <p:ph idx="1"/>
          </p:nvPr>
        </p:nvSpPr>
        <p:spPr>
          <a:xfrm>
            <a:off x="838200" y="1825625"/>
            <a:ext cx="10515600" cy="1572483"/>
          </a:xfrm>
        </p:spPr>
        <p:txBody>
          <a:bodyPr/>
          <a:lstStyle/>
          <a:p>
            <a:pPr marL="0" indent="0">
              <a:buNone/>
            </a:pPr>
            <a:r>
              <a:rPr lang="en-US" dirty="0"/>
              <a:t>Literally means “no millennium.” There is no literal 1,000-year millennium. “Millennium” in this case simply means “a long time.” The millennium is the time period between Jesus’ first and second Comings.</a:t>
            </a:r>
          </a:p>
          <a:p>
            <a:pPr marL="0" indent="0">
              <a:buNone/>
            </a:pPr>
            <a:endParaRPr lang="en-US" dirty="0"/>
          </a:p>
        </p:txBody>
      </p:sp>
      <p:pic>
        <p:nvPicPr>
          <p:cNvPr id="4" name="Picture 3"/>
          <p:cNvPicPr>
            <a:picLocks noChangeAspect="1"/>
          </p:cNvPicPr>
          <p:nvPr/>
        </p:nvPicPr>
        <p:blipFill>
          <a:blip r:embed="rId2"/>
          <a:stretch>
            <a:fillRect/>
          </a:stretch>
        </p:blipFill>
        <p:spPr>
          <a:xfrm>
            <a:off x="1813611" y="3693682"/>
            <a:ext cx="7503383" cy="2309865"/>
          </a:xfrm>
          <a:prstGeom prst="rect">
            <a:avLst/>
          </a:prstGeom>
        </p:spPr>
      </p:pic>
      <p:sp>
        <p:nvSpPr>
          <p:cNvPr id="5" name="Slide Number Placeholder 4"/>
          <p:cNvSpPr>
            <a:spLocks noGrp="1"/>
          </p:cNvSpPr>
          <p:nvPr>
            <p:ph type="sldNum" sz="quarter" idx="12"/>
          </p:nvPr>
        </p:nvSpPr>
        <p:spPr/>
        <p:txBody>
          <a:bodyPr/>
          <a:lstStyle/>
          <a:p>
            <a:fld id="{AF06E64F-A8F0-46BE-B167-0E8C2A239E9D}" type="slidenum">
              <a:rPr lang="en-US" smtClean="0"/>
              <a:t>26</a:t>
            </a:fld>
            <a:endParaRPr lang="en-US"/>
          </a:p>
        </p:txBody>
      </p:sp>
    </p:spTree>
    <p:extLst>
      <p:ext uri="{BB962C8B-B14F-4D97-AF65-F5344CB8AC3E}">
        <p14:creationId xmlns:p14="http://schemas.microsoft.com/office/powerpoint/2010/main" val="8869920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Amillennialism</a:t>
            </a:r>
            <a:r>
              <a:rPr lang="en-US" dirty="0" smtClean="0">
                <a:solidFill>
                  <a:srgbClr val="FF0000"/>
                </a:solidFill>
              </a:rPr>
              <a:t> Summary</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lvl="0"/>
            <a:r>
              <a:rPr lang="en-US" dirty="0"/>
              <a:t>We are currently in the Millennium</a:t>
            </a:r>
          </a:p>
          <a:p>
            <a:pPr lvl="0"/>
            <a:r>
              <a:rPr lang="en-US" dirty="0"/>
              <a:t>The Millennium is an indefinite time period of, at least, nearly 2,000 years</a:t>
            </a:r>
          </a:p>
          <a:p>
            <a:pPr lvl="0"/>
            <a:r>
              <a:rPr lang="en-US" dirty="0"/>
              <a:t>The church inherited all of Israel’s promises because of Israel’s disobedience and rejection of the true Messiah and so is known as spiritual Israel</a:t>
            </a:r>
          </a:p>
          <a:p>
            <a:pPr lvl="0"/>
            <a:r>
              <a:rPr lang="en-US" dirty="0"/>
              <a:t>The world will get worse and worse</a:t>
            </a:r>
          </a:p>
          <a:p>
            <a:pPr lvl="0"/>
            <a:r>
              <a:rPr lang="en-US" dirty="0"/>
              <a:t>There is no literal seven-year Tribulation</a:t>
            </a:r>
          </a:p>
          <a:p>
            <a:pPr lvl="0"/>
            <a:r>
              <a:rPr lang="en-US" dirty="0"/>
              <a:t>The Second Coming will happen just as the world’s condition becomes intolerable which is analogous with Noah and the Flood</a:t>
            </a:r>
          </a:p>
          <a:p>
            <a:pPr lvl="0"/>
            <a:r>
              <a:rPr lang="en-US" dirty="0"/>
              <a:t>All of the final remaining major events will occur together at the Second Coming: the Rapture, Resurrections, and God’s final judgment</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a:t>
            </a:fld>
            <a:endParaRPr lang="en-US"/>
          </a:p>
        </p:txBody>
      </p:sp>
    </p:spTree>
    <p:extLst>
      <p:ext uri="{BB962C8B-B14F-4D97-AF65-F5344CB8AC3E}">
        <p14:creationId xmlns:p14="http://schemas.microsoft.com/office/powerpoint/2010/main" val="38454283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Postmillennialism</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986224" y="3085971"/>
            <a:ext cx="9881193" cy="3228332"/>
          </a:xfrm>
          <a:prstGeom prst="rect">
            <a:avLst/>
          </a:prstGeom>
        </p:spPr>
      </p:pic>
      <p:sp>
        <p:nvSpPr>
          <p:cNvPr id="5" name="Content Placeholder 2"/>
          <p:cNvSpPr>
            <a:spLocks noGrp="1"/>
          </p:cNvSpPr>
          <p:nvPr>
            <p:ph idx="1"/>
          </p:nvPr>
        </p:nvSpPr>
        <p:spPr>
          <a:xfrm>
            <a:off x="838200" y="1690688"/>
            <a:ext cx="10515600" cy="1572483"/>
          </a:xfrm>
        </p:spPr>
        <p:txBody>
          <a:bodyPr>
            <a:normAutofit lnSpcReduction="10000"/>
          </a:bodyPr>
          <a:lstStyle/>
          <a:p>
            <a:pPr marL="0" indent="0">
              <a:buNone/>
            </a:pPr>
            <a:r>
              <a:rPr lang="en-US" dirty="0"/>
              <a:t>As a result of the Gospel and the efforts of the church, the world will become better and better eventually ushering in a literal 1,000 year Golden Age of peace and prosperity. At the end of these 1,000 years Jesus will return. </a:t>
            </a:r>
          </a:p>
        </p:txBody>
      </p:sp>
      <p:sp>
        <p:nvSpPr>
          <p:cNvPr id="3" name="Slide Number Placeholder 2"/>
          <p:cNvSpPr>
            <a:spLocks noGrp="1"/>
          </p:cNvSpPr>
          <p:nvPr>
            <p:ph type="sldNum" sz="quarter" idx="12"/>
          </p:nvPr>
        </p:nvSpPr>
        <p:spPr/>
        <p:txBody>
          <a:bodyPr/>
          <a:lstStyle/>
          <a:p>
            <a:fld id="{AF06E64F-A8F0-46BE-B167-0E8C2A239E9D}" type="slidenum">
              <a:rPr lang="en-US" smtClean="0"/>
              <a:t>28</a:t>
            </a:fld>
            <a:endParaRPr lang="en-US"/>
          </a:p>
        </p:txBody>
      </p:sp>
    </p:spTree>
    <p:extLst>
      <p:ext uri="{BB962C8B-B14F-4D97-AF65-F5344CB8AC3E}">
        <p14:creationId xmlns:p14="http://schemas.microsoft.com/office/powerpoint/2010/main" val="36422918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Postmillennialism Summary</a:t>
            </a:r>
            <a:endParaRPr lang="en-US" dirty="0">
              <a:solidFill>
                <a:srgbClr val="FF0000"/>
              </a:solidFill>
            </a:endParaRPr>
          </a:p>
        </p:txBody>
      </p:sp>
      <p:sp>
        <p:nvSpPr>
          <p:cNvPr id="3" name="Content Placeholder 2"/>
          <p:cNvSpPr>
            <a:spLocks noGrp="1"/>
          </p:cNvSpPr>
          <p:nvPr>
            <p:ph idx="1"/>
          </p:nvPr>
        </p:nvSpPr>
        <p:spPr>
          <a:xfrm>
            <a:off x="838200" y="1825624"/>
            <a:ext cx="10515600" cy="4575175"/>
          </a:xfrm>
        </p:spPr>
        <p:txBody>
          <a:bodyPr>
            <a:normAutofit fontScale="85000" lnSpcReduction="20000"/>
          </a:bodyPr>
          <a:lstStyle/>
          <a:p>
            <a:pPr lvl="0"/>
            <a:r>
              <a:rPr lang="en-US" dirty="0"/>
              <a:t>The Tribulation occurred around the time of Jerusalem’s destruction in 70 AD and involved only the Jews</a:t>
            </a:r>
          </a:p>
          <a:p>
            <a:pPr lvl="0"/>
            <a:r>
              <a:rPr lang="en-US" dirty="0"/>
              <a:t>The church will become increasingly successful throughout the world</a:t>
            </a:r>
          </a:p>
          <a:p>
            <a:pPr lvl="0"/>
            <a:r>
              <a:rPr lang="en-US" dirty="0"/>
              <a:t>There will be or already has started a 1,000 year Golden Age at which the world would be Christianized</a:t>
            </a:r>
          </a:p>
          <a:p>
            <a:pPr lvl="0"/>
            <a:r>
              <a:rPr lang="en-US" dirty="0"/>
              <a:t>During this Golden Age there will be peace and prosperity</a:t>
            </a:r>
          </a:p>
          <a:p>
            <a:pPr lvl="0"/>
            <a:r>
              <a:rPr lang="en-US" dirty="0"/>
              <a:t>Some post-</a:t>
            </a:r>
            <a:r>
              <a:rPr lang="en-US" dirty="0" err="1"/>
              <a:t>millennialists</a:t>
            </a:r>
            <a:r>
              <a:rPr lang="en-US" dirty="0"/>
              <a:t> believe that at the end of the 1,000 years there will be a small apostasy and then will be the Second Coming, however, the majority do not believe this</a:t>
            </a:r>
          </a:p>
          <a:p>
            <a:pPr lvl="0"/>
            <a:r>
              <a:rPr lang="en-US" dirty="0"/>
              <a:t>The church inherited all of Israel’s promises because of Israel’s disobedience and rejection of the true Messiah and so is known as spiritual Israel</a:t>
            </a:r>
          </a:p>
          <a:p>
            <a:pPr lvl="0"/>
            <a:r>
              <a:rPr lang="en-US" dirty="0"/>
              <a:t>All of the final remaining major events will occur together at the Second Coming: the Rapture, Resurrections, and God’s final judgment</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29</a:t>
            </a:fld>
            <a:endParaRPr lang="en-US"/>
          </a:p>
        </p:txBody>
      </p:sp>
    </p:spTree>
    <p:extLst>
      <p:ext uri="{BB962C8B-B14F-4D97-AF65-F5344CB8AC3E}">
        <p14:creationId xmlns:p14="http://schemas.microsoft.com/office/powerpoint/2010/main" val="6180908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Postmillennialism Problem</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pPr marL="0" indent="0">
              <a:buNone/>
            </a:pPr>
            <a:r>
              <a:rPr lang="en-US" dirty="0">
                <a:solidFill>
                  <a:srgbClr val="00B050"/>
                </a:solidFill>
              </a:rPr>
              <a:t>Matthew 24:6-12</a:t>
            </a:r>
          </a:p>
          <a:p>
            <a:pPr marL="0" indent="0">
              <a:buNone/>
            </a:pPr>
            <a:r>
              <a:rPr lang="en-US" dirty="0"/>
              <a:t>6 You will be hearing of wars and rumors of wars. See that you are not frightened, for those things must take place, but that is not yet the end. 7 For nation will rise against nation, and kingdom against kingdom, and in various places there will be famines and earthquakes. 8 But all these things are merely the beginning of birth pangs. 9 </a:t>
            </a:r>
            <a:r>
              <a:rPr lang="en-US" dirty="0" smtClean="0"/>
              <a:t>Then </a:t>
            </a:r>
            <a:r>
              <a:rPr lang="en-US" dirty="0"/>
              <a:t>they will deliver you to tribulation, and will kill you, and you will be hated by all nations because of My name. 10 At that time many will fall away and will betray one another and hate one another. 11 Many false prophets will arise and will mislead many. 12 Because lawlessness is increased, most people’s love will grow cold.</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30</a:t>
            </a:fld>
            <a:endParaRPr lang="en-US"/>
          </a:p>
        </p:txBody>
      </p:sp>
    </p:spTree>
    <p:extLst>
      <p:ext uri="{BB962C8B-B14F-4D97-AF65-F5344CB8AC3E}">
        <p14:creationId xmlns:p14="http://schemas.microsoft.com/office/powerpoint/2010/main" val="3378155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Premillennialism</a:t>
            </a:r>
            <a:endParaRPr lang="en-US" dirty="0">
              <a:solidFill>
                <a:srgbClr val="FF0000"/>
              </a:solidFill>
            </a:endParaRPr>
          </a:p>
        </p:txBody>
      </p:sp>
      <p:sp>
        <p:nvSpPr>
          <p:cNvPr id="3" name="Content Placeholder 2"/>
          <p:cNvSpPr>
            <a:spLocks noGrp="1"/>
          </p:cNvSpPr>
          <p:nvPr>
            <p:ph idx="1"/>
          </p:nvPr>
        </p:nvSpPr>
        <p:spPr>
          <a:xfrm>
            <a:off x="838200" y="1590847"/>
            <a:ext cx="10515600" cy="2252104"/>
          </a:xfrm>
        </p:spPr>
        <p:txBody>
          <a:bodyPr/>
          <a:lstStyle/>
          <a:p>
            <a:pPr marL="0" indent="0">
              <a:buNone/>
            </a:pPr>
            <a:r>
              <a:rPr lang="en-US" dirty="0"/>
              <a:t>A</a:t>
            </a:r>
            <a:r>
              <a:rPr lang="en-US" dirty="0" smtClean="0"/>
              <a:t>ll </a:t>
            </a:r>
            <a:r>
              <a:rPr lang="en-US" dirty="0"/>
              <a:t>End Times prophecies are future</a:t>
            </a:r>
            <a:r>
              <a:rPr lang="en-US" dirty="0" smtClean="0"/>
              <a:t>. There </a:t>
            </a:r>
            <a:r>
              <a:rPr lang="en-US" dirty="0"/>
              <a:t>will be a seven-year Tribulation period at the end of which will be Jesus’ Second Coming and Satan will be bound. Jesus will return literally and physically to the Earth before the literal 1,000 year Millennium, and He will reign on the Earth for 1,000 years. </a:t>
            </a:r>
          </a:p>
          <a:p>
            <a:pPr marL="0" indent="0">
              <a:buNone/>
            </a:pPr>
            <a:endParaRPr lang="en-US" dirty="0"/>
          </a:p>
        </p:txBody>
      </p:sp>
      <p:pic>
        <p:nvPicPr>
          <p:cNvPr id="4" name="Picture 3"/>
          <p:cNvPicPr>
            <a:picLocks noChangeAspect="1"/>
          </p:cNvPicPr>
          <p:nvPr/>
        </p:nvPicPr>
        <p:blipFill>
          <a:blip r:embed="rId2"/>
          <a:stretch>
            <a:fillRect/>
          </a:stretch>
        </p:blipFill>
        <p:spPr>
          <a:xfrm>
            <a:off x="2012092" y="3842951"/>
            <a:ext cx="7922741" cy="2483886"/>
          </a:xfrm>
          <a:prstGeom prst="rect">
            <a:avLst/>
          </a:prstGeom>
        </p:spPr>
      </p:pic>
      <p:sp>
        <p:nvSpPr>
          <p:cNvPr id="5" name="Slide Number Placeholder 4"/>
          <p:cNvSpPr>
            <a:spLocks noGrp="1"/>
          </p:cNvSpPr>
          <p:nvPr>
            <p:ph type="sldNum" sz="quarter" idx="12"/>
          </p:nvPr>
        </p:nvSpPr>
        <p:spPr/>
        <p:txBody>
          <a:bodyPr/>
          <a:lstStyle/>
          <a:p>
            <a:fld id="{AF06E64F-A8F0-46BE-B167-0E8C2A239E9D}" type="slidenum">
              <a:rPr lang="en-US" smtClean="0"/>
              <a:t>31</a:t>
            </a:fld>
            <a:endParaRPr lang="en-US"/>
          </a:p>
        </p:txBody>
      </p:sp>
    </p:spTree>
    <p:extLst>
      <p:ext uri="{BB962C8B-B14F-4D97-AF65-F5344CB8AC3E}">
        <p14:creationId xmlns:p14="http://schemas.microsoft.com/office/powerpoint/2010/main" val="5408170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Premillennialism Summary</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pPr lvl="0"/>
            <a:r>
              <a:rPr lang="en-US" dirty="0"/>
              <a:t>All End Times events are future</a:t>
            </a:r>
          </a:p>
          <a:p>
            <a:pPr lvl="0"/>
            <a:r>
              <a:rPr lang="en-US" dirty="0"/>
              <a:t>There will be a seven-year Tribulation</a:t>
            </a:r>
          </a:p>
          <a:p>
            <a:pPr lvl="0"/>
            <a:r>
              <a:rPr lang="en-US" dirty="0"/>
              <a:t>There will be an actual Rapture that will occur either at the beginning, during, or at the end of the Tribulation depending on your interpretation</a:t>
            </a:r>
          </a:p>
          <a:p>
            <a:pPr lvl="0"/>
            <a:r>
              <a:rPr lang="en-US" dirty="0"/>
              <a:t>Jesus will physically return to the Earth and will reign from Jerusalem</a:t>
            </a:r>
          </a:p>
          <a:p>
            <a:pPr lvl="0"/>
            <a:r>
              <a:rPr lang="en-US" dirty="0"/>
              <a:t>There will be a literal 1,000 year Millennium during which Satan will be bound</a:t>
            </a:r>
          </a:p>
          <a:p>
            <a:pPr lvl="0"/>
            <a:r>
              <a:rPr lang="en-US" dirty="0"/>
              <a:t>At the end of the 1,000 years Satan will be loosed and lead a rebellion against God</a:t>
            </a:r>
          </a:p>
          <a:p>
            <a:pPr lvl="0"/>
            <a:r>
              <a:rPr lang="en-US" dirty="0"/>
              <a:t>Satan will be defeated</a:t>
            </a:r>
          </a:p>
          <a:p>
            <a:pPr lvl="0"/>
            <a:r>
              <a:rPr lang="en-US" dirty="0"/>
              <a:t>There will be a new heavens and new earth</a:t>
            </a:r>
          </a:p>
          <a:p>
            <a:pPr lvl="0"/>
            <a:r>
              <a:rPr lang="en-US" dirty="0"/>
              <a:t>Israel will fulfill its own promises and not the church</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32</a:t>
            </a:fld>
            <a:endParaRPr lang="en-US"/>
          </a:p>
        </p:txBody>
      </p:sp>
    </p:spTree>
    <p:extLst>
      <p:ext uri="{BB962C8B-B14F-4D97-AF65-F5344CB8AC3E}">
        <p14:creationId xmlns:p14="http://schemas.microsoft.com/office/powerpoint/2010/main" val="1662585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Millennialism Conclusion</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2419093" y="1566089"/>
            <a:ext cx="6576626" cy="4809964"/>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33</a:t>
            </a:fld>
            <a:endParaRPr lang="en-US"/>
          </a:p>
        </p:txBody>
      </p:sp>
    </p:spTree>
    <p:extLst>
      <p:ext uri="{BB962C8B-B14F-4D97-AF65-F5344CB8AC3E}">
        <p14:creationId xmlns:p14="http://schemas.microsoft.com/office/powerpoint/2010/main" val="35344240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Rapture</a:t>
            </a:r>
            <a:endParaRPr lang="en-US" dirty="0">
              <a:solidFill>
                <a:srgbClr val="FF0000"/>
              </a:solidFill>
            </a:endParaRPr>
          </a:p>
        </p:txBody>
      </p:sp>
      <p:sp>
        <p:nvSpPr>
          <p:cNvPr id="3" name="Content Placeholder 2"/>
          <p:cNvSpPr>
            <a:spLocks noGrp="1"/>
          </p:cNvSpPr>
          <p:nvPr>
            <p:ph idx="1"/>
          </p:nvPr>
        </p:nvSpPr>
        <p:spPr>
          <a:xfrm>
            <a:off x="838200" y="1986263"/>
            <a:ext cx="10515600" cy="1362418"/>
          </a:xfrm>
        </p:spPr>
        <p:txBody>
          <a:bodyPr/>
          <a:lstStyle/>
          <a:p>
            <a:pPr marL="0" indent="0">
              <a:buNone/>
            </a:pPr>
            <a:r>
              <a:rPr lang="en-US" dirty="0"/>
              <a:t>“Rapture” means “to be caught up” or “to carry off.” </a:t>
            </a:r>
          </a:p>
        </p:txBody>
      </p:sp>
      <p:sp>
        <p:nvSpPr>
          <p:cNvPr id="4" name="Slide Number Placeholder 3"/>
          <p:cNvSpPr>
            <a:spLocks noGrp="1"/>
          </p:cNvSpPr>
          <p:nvPr>
            <p:ph type="sldNum" sz="quarter" idx="12"/>
          </p:nvPr>
        </p:nvSpPr>
        <p:spPr/>
        <p:txBody>
          <a:bodyPr/>
          <a:lstStyle/>
          <a:p>
            <a:fld id="{AF06E64F-A8F0-46BE-B167-0E8C2A239E9D}" type="slidenum">
              <a:rPr lang="en-US" smtClean="0"/>
              <a:t>34</a:t>
            </a:fld>
            <a:endParaRPr lang="en-US"/>
          </a:p>
        </p:txBody>
      </p:sp>
    </p:spTree>
    <p:extLst>
      <p:ext uri="{BB962C8B-B14F-4D97-AF65-F5344CB8AC3E}">
        <p14:creationId xmlns:p14="http://schemas.microsoft.com/office/powerpoint/2010/main" val="37735139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Order of the Rapture</a:t>
            </a:r>
            <a:endParaRPr lang="en-US" dirty="0">
              <a:solidFill>
                <a:srgbClr val="FF0000"/>
              </a:solidFill>
            </a:endParaRPr>
          </a:p>
        </p:txBody>
      </p:sp>
      <p:sp>
        <p:nvSpPr>
          <p:cNvPr id="3" name="Content Placeholder 2"/>
          <p:cNvSpPr>
            <a:spLocks noGrp="1"/>
          </p:cNvSpPr>
          <p:nvPr>
            <p:ph idx="1"/>
          </p:nvPr>
        </p:nvSpPr>
        <p:spPr>
          <a:xfrm>
            <a:off x="838200" y="1590846"/>
            <a:ext cx="10515600" cy="4785240"/>
          </a:xfrm>
        </p:spPr>
        <p:txBody>
          <a:bodyPr>
            <a:normAutofit fontScale="77500" lnSpcReduction="20000"/>
          </a:bodyPr>
          <a:lstStyle/>
          <a:p>
            <a:pPr marL="514350" lvl="0" indent="-514350">
              <a:buFont typeface="+mj-lt"/>
              <a:buAutoNum type="arabicParenR"/>
            </a:pPr>
            <a:r>
              <a:rPr lang="en-US" dirty="0"/>
              <a:t>Jesus will leave Heaven</a:t>
            </a:r>
          </a:p>
          <a:p>
            <a:pPr marL="514350" lvl="0" indent="-514350">
              <a:buFont typeface="+mj-lt"/>
              <a:buAutoNum type="arabicParenR"/>
            </a:pPr>
            <a:r>
              <a:rPr lang="en-US" dirty="0"/>
              <a:t>Jesus will shout. This is a military expression and indicates that a command is being given. Strong’s Greek defines it as “an arousing outcry.” Another defines the Greek as “a mutual cheer.”</a:t>
            </a:r>
          </a:p>
          <a:p>
            <a:pPr marL="514350" lvl="0" indent="-514350">
              <a:buFont typeface="+mj-lt"/>
              <a:buAutoNum type="arabicParenR"/>
            </a:pPr>
            <a:r>
              <a:rPr lang="en-US" dirty="0"/>
              <a:t>There will be a voice of an archangel</a:t>
            </a:r>
          </a:p>
          <a:p>
            <a:pPr marL="514350" lvl="0" indent="-514350">
              <a:buFont typeface="+mj-lt"/>
              <a:buAutoNum type="arabicParenR"/>
            </a:pPr>
            <a:r>
              <a:rPr lang="en-US" dirty="0"/>
              <a:t>A trumpet sound</a:t>
            </a:r>
          </a:p>
          <a:p>
            <a:pPr marL="514350" lvl="0" indent="-514350">
              <a:buFont typeface="+mj-lt"/>
              <a:buAutoNum type="arabicParenR"/>
            </a:pPr>
            <a:r>
              <a:rPr lang="en-US" dirty="0"/>
              <a:t>Jesus will come down to the Earth but only as far as the sky so He will not actually touch the Earth</a:t>
            </a:r>
          </a:p>
          <a:p>
            <a:pPr marL="514350" lvl="0" indent="-514350">
              <a:buFont typeface="+mj-lt"/>
              <a:buAutoNum type="arabicParenR"/>
            </a:pPr>
            <a:r>
              <a:rPr lang="en-US" dirty="0"/>
              <a:t>Christians (those who have been saved from Pentecost on) who are already dead will rise first and meet Jesus in the clouds</a:t>
            </a:r>
          </a:p>
          <a:p>
            <a:pPr marL="514350" lvl="0" indent="-514350">
              <a:buFont typeface="+mj-lt"/>
              <a:buAutoNum type="arabicParenR"/>
            </a:pPr>
            <a:r>
              <a:rPr lang="en-US" dirty="0"/>
              <a:t>Then living Christians will rise and meet Jesus and the risen dead Christians in the clouds</a:t>
            </a:r>
          </a:p>
          <a:p>
            <a:pPr marL="514350" lvl="0" indent="-514350">
              <a:buFont typeface="+mj-lt"/>
              <a:buAutoNum type="arabicParenR"/>
            </a:pPr>
            <a:r>
              <a:rPr lang="en-US" dirty="0"/>
              <a:t>All will return to Heaven</a:t>
            </a:r>
          </a:p>
          <a:p>
            <a:pPr marL="514350" lvl="0" indent="-514350">
              <a:buFont typeface="+mj-lt"/>
              <a:buAutoNum type="arabicParenR"/>
            </a:pPr>
            <a:r>
              <a:rPr lang="en-US" dirty="0"/>
              <a:t>At some point in Heaven these believers will celebrate the Marriage Feast of the Lamb (Revelation 19:17-18</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35</a:t>
            </a:fld>
            <a:endParaRPr lang="en-US"/>
          </a:p>
        </p:txBody>
      </p:sp>
    </p:spTree>
    <p:extLst>
      <p:ext uri="{BB962C8B-B14F-4D97-AF65-F5344CB8AC3E}">
        <p14:creationId xmlns:p14="http://schemas.microsoft.com/office/powerpoint/2010/main" val="28475599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Five Rapture Theories</a:t>
            </a:r>
            <a:endParaRPr lang="en-US" dirty="0">
              <a:solidFill>
                <a:srgbClr val="FF0000"/>
              </a:solidFill>
            </a:endParaRPr>
          </a:p>
        </p:txBody>
      </p:sp>
      <p:sp>
        <p:nvSpPr>
          <p:cNvPr id="3" name="Content Placeholder 2"/>
          <p:cNvSpPr>
            <a:spLocks noGrp="1"/>
          </p:cNvSpPr>
          <p:nvPr>
            <p:ph idx="1"/>
          </p:nvPr>
        </p:nvSpPr>
        <p:spPr>
          <a:xfrm>
            <a:off x="838200" y="1825625"/>
            <a:ext cx="10515600" cy="3030580"/>
          </a:xfrm>
        </p:spPr>
        <p:txBody>
          <a:bodyPr/>
          <a:lstStyle/>
          <a:p>
            <a:pPr marL="514350" indent="-514350">
              <a:buAutoNum type="arabicParenR"/>
            </a:pPr>
            <a:r>
              <a:rPr lang="en-US" dirty="0" smtClean="0"/>
              <a:t>Pre-Tribulation Rapture</a:t>
            </a:r>
          </a:p>
          <a:p>
            <a:pPr marL="514350" indent="-514350">
              <a:buAutoNum type="arabicParenR"/>
            </a:pPr>
            <a:r>
              <a:rPr lang="en-US" dirty="0" smtClean="0"/>
              <a:t>Partial Rapture</a:t>
            </a:r>
          </a:p>
          <a:p>
            <a:pPr marL="514350" indent="-514350">
              <a:buAutoNum type="arabicParenR"/>
            </a:pPr>
            <a:r>
              <a:rPr lang="en-US" dirty="0" smtClean="0"/>
              <a:t>Mid-Tribulation Rapture</a:t>
            </a:r>
          </a:p>
          <a:p>
            <a:pPr marL="514350" indent="-514350">
              <a:buAutoNum type="arabicParenR"/>
            </a:pPr>
            <a:r>
              <a:rPr lang="en-US" dirty="0" smtClean="0"/>
              <a:t>Pre-Wrath Rapture</a:t>
            </a:r>
          </a:p>
          <a:p>
            <a:pPr marL="514350" indent="-514350">
              <a:buAutoNum type="arabicParenR"/>
            </a:pPr>
            <a:r>
              <a:rPr lang="en-US" dirty="0" smtClean="0"/>
              <a:t>Post-Tribulation Rapture</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36</a:t>
            </a:fld>
            <a:endParaRPr lang="en-US"/>
          </a:p>
        </p:txBody>
      </p:sp>
    </p:spTree>
    <p:extLst>
      <p:ext uri="{BB962C8B-B14F-4D97-AF65-F5344CB8AC3E}">
        <p14:creationId xmlns:p14="http://schemas.microsoft.com/office/powerpoint/2010/main" val="36733491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Pre-Tribulation Rapture</a:t>
            </a:r>
            <a:endParaRPr lang="en-US" dirty="0"/>
          </a:p>
        </p:txBody>
      </p:sp>
      <p:pic>
        <p:nvPicPr>
          <p:cNvPr id="4" name="Picture 3"/>
          <p:cNvPicPr>
            <a:picLocks noChangeAspect="1"/>
          </p:cNvPicPr>
          <p:nvPr/>
        </p:nvPicPr>
        <p:blipFill>
          <a:blip r:embed="rId2"/>
          <a:stretch>
            <a:fillRect/>
          </a:stretch>
        </p:blipFill>
        <p:spPr>
          <a:xfrm>
            <a:off x="1630319" y="1603031"/>
            <a:ext cx="8489865" cy="4777096"/>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37</a:t>
            </a:fld>
            <a:endParaRPr lang="en-US"/>
          </a:p>
        </p:txBody>
      </p:sp>
    </p:spTree>
    <p:extLst>
      <p:ext uri="{BB962C8B-B14F-4D97-AF65-F5344CB8AC3E}">
        <p14:creationId xmlns:p14="http://schemas.microsoft.com/office/powerpoint/2010/main" val="19597114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Scripture for Pre-</a:t>
            </a:r>
            <a:r>
              <a:rPr lang="en-US" dirty="0" err="1" smtClean="0">
                <a:solidFill>
                  <a:srgbClr val="FF0000"/>
                </a:solidFill>
              </a:rPr>
              <a:t>Tribulational</a:t>
            </a:r>
            <a:r>
              <a:rPr lang="en-US" dirty="0" smtClean="0">
                <a:solidFill>
                  <a:srgbClr val="FF0000"/>
                </a:solidFill>
              </a:rPr>
              <a:t> Rapture</a:t>
            </a:r>
            <a:endParaRPr lang="en-US" dirty="0">
              <a:solidFill>
                <a:srgbClr val="FF0000"/>
              </a:solidFill>
            </a:endParaRPr>
          </a:p>
        </p:txBody>
      </p:sp>
      <p:sp>
        <p:nvSpPr>
          <p:cNvPr id="3" name="Content Placeholder 2"/>
          <p:cNvSpPr>
            <a:spLocks noGrp="1"/>
          </p:cNvSpPr>
          <p:nvPr>
            <p:ph idx="1"/>
          </p:nvPr>
        </p:nvSpPr>
        <p:spPr>
          <a:xfrm>
            <a:off x="838200" y="1825625"/>
            <a:ext cx="10515600" cy="1646624"/>
          </a:xfrm>
        </p:spPr>
        <p:txBody>
          <a:bodyPr/>
          <a:lstStyle/>
          <a:p>
            <a:pPr marL="0" indent="0">
              <a:buNone/>
            </a:pPr>
            <a:r>
              <a:rPr lang="en-US" dirty="0">
                <a:solidFill>
                  <a:srgbClr val="00B050"/>
                </a:solidFill>
              </a:rPr>
              <a:t>1 Thessalonians </a:t>
            </a:r>
            <a:r>
              <a:rPr lang="en-US" dirty="0" smtClean="0">
                <a:solidFill>
                  <a:srgbClr val="00B050"/>
                </a:solidFill>
              </a:rPr>
              <a:t>1:10 </a:t>
            </a:r>
          </a:p>
          <a:p>
            <a:pPr marL="0" indent="0">
              <a:buNone/>
            </a:pPr>
            <a:r>
              <a:rPr lang="en-US" dirty="0" smtClean="0"/>
              <a:t>“</a:t>
            </a:r>
            <a:r>
              <a:rPr lang="en-US" dirty="0"/>
              <a:t>and to wait for His Son from heaven, whom He raised from the dead, that is Jesus, who rescues us from the wrath to come.” </a:t>
            </a:r>
            <a:endParaRPr lang="en-US" dirty="0" smtClean="0"/>
          </a:p>
        </p:txBody>
      </p:sp>
      <p:sp>
        <p:nvSpPr>
          <p:cNvPr id="4" name="Content Placeholder 2"/>
          <p:cNvSpPr txBox="1">
            <a:spLocks/>
          </p:cNvSpPr>
          <p:nvPr/>
        </p:nvSpPr>
        <p:spPr>
          <a:xfrm>
            <a:off x="838200" y="3769755"/>
            <a:ext cx="10515600" cy="16466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B050"/>
                </a:solidFill>
              </a:rPr>
              <a:t>Revelation </a:t>
            </a:r>
            <a:r>
              <a:rPr lang="en-US" dirty="0" smtClean="0">
                <a:solidFill>
                  <a:srgbClr val="00B050"/>
                </a:solidFill>
              </a:rPr>
              <a:t>6:17</a:t>
            </a:r>
          </a:p>
          <a:p>
            <a:pPr marL="0" indent="0">
              <a:buNone/>
            </a:pPr>
            <a:r>
              <a:rPr lang="en-US" dirty="0" smtClean="0"/>
              <a:t>“for </a:t>
            </a:r>
            <a:r>
              <a:rPr lang="en-US" dirty="0"/>
              <a:t>the great day of their wrath has come, and who is able to stand?”</a:t>
            </a:r>
            <a:endParaRPr lang="en-US" dirty="0" smtClean="0"/>
          </a:p>
        </p:txBody>
      </p:sp>
      <p:sp>
        <p:nvSpPr>
          <p:cNvPr id="5" name="Slide Number Placeholder 4"/>
          <p:cNvSpPr>
            <a:spLocks noGrp="1"/>
          </p:cNvSpPr>
          <p:nvPr>
            <p:ph type="sldNum" sz="quarter" idx="12"/>
          </p:nvPr>
        </p:nvSpPr>
        <p:spPr/>
        <p:txBody>
          <a:bodyPr/>
          <a:lstStyle/>
          <a:p>
            <a:fld id="{AF06E64F-A8F0-46BE-B167-0E8C2A239E9D}" type="slidenum">
              <a:rPr lang="en-US" smtClean="0"/>
              <a:t>38</a:t>
            </a:fld>
            <a:endParaRPr lang="en-US"/>
          </a:p>
        </p:txBody>
      </p:sp>
    </p:spTree>
    <p:extLst>
      <p:ext uri="{BB962C8B-B14F-4D97-AF65-F5344CB8AC3E}">
        <p14:creationId xmlns:p14="http://schemas.microsoft.com/office/powerpoint/2010/main" val="339942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21276"/>
            <a:ext cx="10515600" cy="5855687"/>
          </a:xfrm>
        </p:spPr>
        <p:txBody>
          <a:bodyPr>
            <a:normAutofit fontScale="92500" lnSpcReduction="10000"/>
          </a:bodyPr>
          <a:lstStyle/>
          <a:p>
            <a:pPr marL="0" indent="0">
              <a:buNone/>
            </a:pPr>
            <a:r>
              <a:rPr lang="en-US" dirty="0">
                <a:solidFill>
                  <a:srgbClr val="00B050"/>
                </a:solidFill>
              </a:rPr>
              <a:t>1 Thessalonians 5:1-11</a:t>
            </a:r>
          </a:p>
          <a:p>
            <a:pPr marL="0" indent="0">
              <a:buNone/>
            </a:pPr>
            <a:r>
              <a:rPr lang="en-US" dirty="0"/>
              <a:t>Now as to the times and the epochs, brethren, you have no need of anything to be written to you. 2 For you yourselves know full well that the </a:t>
            </a:r>
            <a:r>
              <a:rPr lang="en-US" b="1" dirty="0"/>
              <a:t>day of the Lord will come just like a thief in the night</a:t>
            </a:r>
            <a:r>
              <a:rPr lang="en-US" dirty="0"/>
              <a:t>. 3 </a:t>
            </a:r>
            <a:r>
              <a:rPr lang="en-US" b="1" dirty="0"/>
              <a:t>While they are saying, “Peace and safety!” then destruction will come upon them suddenly</a:t>
            </a:r>
            <a:r>
              <a:rPr lang="en-US" dirty="0"/>
              <a:t> like labor pains upon a woman with child, and they will not escape. 4 </a:t>
            </a:r>
            <a:r>
              <a:rPr lang="en-US" b="1" dirty="0"/>
              <a:t>But you, brethren, are not in darkness, that the day would overtake you like a thief;</a:t>
            </a:r>
            <a:r>
              <a:rPr lang="en-US" dirty="0"/>
              <a:t> 5 for you are all sons of light and sons of day. We are not of night nor of darkness; 6 so then let us not sleep as others do, but let us be alert and sober. 7 For those who sleep do their sleeping at night, and those who get drunk get drunk at night. 8 But since we are of the day, let us be sober, having put on the breastplate of faith and love, and as a helmet, the hope of salvation. 9 </a:t>
            </a:r>
            <a:r>
              <a:rPr lang="en-US" b="1" dirty="0"/>
              <a:t>For God has not destined us for wrath</a:t>
            </a:r>
            <a:r>
              <a:rPr lang="en-US" dirty="0"/>
              <a:t>, but for obtaining salvation through our Lord Jesus Christ, 10 who died for us, so that whether we are awake or asleep, we will live together with Him. 11 </a:t>
            </a:r>
            <a:r>
              <a:rPr lang="en-US" b="1" dirty="0"/>
              <a:t>Therefore encourage one another</a:t>
            </a:r>
            <a:r>
              <a:rPr lang="en-US" dirty="0"/>
              <a:t> and build up one another, just as you also are doing.</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39</a:t>
            </a:fld>
            <a:endParaRPr lang="en-US"/>
          </a:p>
        </p:txBody>
      </p:sp>
    </p:spTree>
    <p:extLst>
      <p:ext uri="{BB962C8B-B14F-4D97-AF65-F5344CB8AC3E}">
        <p14:creationId xmlns:p14="http://schemas.microsoft.com/office/powerpoint/2010/main" val="40536657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6416" y="1257214"/>
            <a:ext cx="10515600" cy="4351338"/>
          </a:xfrm>
        </p:spPr>
        <p:txBody>
          <a:bodyPr/>
          <a:lstStyle/>
          <a:p>
            <a:pPr marL="0" indent="0">
              <a:buNone/>
            </a:pPr>
            <a:r>
              <a:rPr lang="en-US" dirty="0">
                <a:solidFill>
                  <a:srgbClr val="00B050"/>
                </a:solidFill>
              </a:rPr>
              <a:t>Revelation </a:t>
            </a:r>
            <a:r>
              <a:rPr lang="en-US" dirty="0" smtClean="0">
                <a:solidFill>
                  <a:srgbClr val="00B050"/>
                </a:solidFill>
              </a:rPr>
              <a:t>3:10</a:t>
            </a:r>
            <a:endParaRPr lang="en-US" dirty="0">
              <a:solidFill>
                <a:srgbClr val="00B050"/>
              </a:solidFill>
            </a:endParaRPr>
          </a:p>
          <a:p>
            <a:pPr marL="0" indent="0">
              <a:buNone/>
            </a:pPr>
            <a:r>
              <a:rPr lang="en-US" dirty="0" smtClean="0"/>
              <a:t>“Because </a:t>
            </a:r>
            <a:r>
              <a:rPr lang="en-US" dirty="0"/>
              <a:t>you have kept the word of My perseverance, </a:t>
            </a:r>
            <a:r>
              <a:rPr lang="en-US" b="1" dirty="0"/>
              <a:t>I also will keep you from the hour of testing</a:t>
            </a:r>
            <a:r>
              <a:rPr lang="en-US" dirty="0"/>
              <a:t>, that hour which is about to come upon the whole world, to test those who dwell on the earth.”</a:t>
            </a:r>
          </a:p>
        </p:txBody>
      </p:sp>
      <p:sp>
        <p:nvSpPr>
          <p:cNvPr id="2" name="Slide Number Placeholder 1"/>
          <p:cNvSpPr>
            <a:spLocks noGrp="1"/>
          </p:cNvSpPr>
          <p:nvPr>
            <p:ph type="sldNum" sz="quarter" idx="12"/>
          </p:nvPr>
        </p:nvSpPr>
        <p:spPr/>
        <p:txBody>
          <a:bodyPr/>
          <a:lstStyle/>
          <a:p>
            <a:fld id="{AF06E64F-A8F0-46BE-B167-0E8C2A239E9D}" type="slidenum">
              <a:rPr lang="en-US" smtClean="0"/>
              <a:t>40</a:t>
            </a:fld>
            <a:endParaRPr lang="en-US"/>
          </a:p>
        </p:txBody>
      </p:sp>
    </p:spTree>
    <p:extLst>
      <p:ext uri="{BB962C8B-B14F-4D97-AF65-F5344CB8AC3E}">
        <p14:creationId xmlns:p14="http://schemas.microsoft.com/office/powerpoint/2010/main" val="32798006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30195"/>
            <a:ext cx="10515600" cy="5546768"/>
          </a:xfrm>
        </p:spPr>
        <p:txBody>
          <a:bodyPr>
            <a:normAutofit lnSpcReduction="10000"/>
          </a:bodyPr>
          <a:lstStyle/>
          <a:p>
            <a:pPr marL="0" indent="0">
              <a:buNone/>
            </a:pPr>
            <a:r>
              <a:rPr lang="en-US" dirty="0">
                <a:solidFill>
                  <a:srgbClr val="00B050"/>
                </a:solidFill>
              </a:rPr>
              <a:t>2 Thessalonians 2:1-7</a:t>
            </a:r>
          </a:p>
          <a:p>
            <a:pPr marL="0" indent="0">
              <a:buNone/>
            </a:pPr>
            <a:r>
              <a:rPr lang="en-US" dirty="0"/>
              <a:t>Now we request you, brethren, with regard to </a:t>
            </a:r>
            <a:r>
              <a:rPr lang="en-US" b="1" dirty="0"/>
              <a:t>the coming of our Lord Jesus Christ and our gathering together to Him</a:t>
            </a:r>
            <a:r>
              <a:rPr lang="en-US" dirty="0"/>
              <a:t>, 2 that you not be quickly shaken from your composure or be disturbed either by a spirit or a message or a letter as if from us, to the effect that the day of the Lord has come. 3 Let no one in any way deceive you, for it will not come unless the apostasy comes first, and the man of lawlessness is revealed, the son of destruction, 4 who opposes and exalts himself above every so-called god or object of worship, so that he takes his seat in the temple of God, displaying himself as being God. 5 Do you not remember that while I was still with you, I was telling you these things? 6 </a:t>
            </a:r>
            <a:r>
              <a:rPr lang="en-US" b="1" dirty="0"/>
              <a:t>And you know what restrains him now, so that in his time he will be revealed.</a:t>
            </a:r>
            <a:r>
              <a:rPr lang="en-US" dirty="0"/>
              <a:t> 7 </a:t>
            </a:r>
            <a:r>
              <a:rPr lang="en-US" b="1" dirty="0"/>
              <a:t>For the mystery of lawlessness is already at work; only he who now restrains will do so until he is taken out of the way.</a:t>
            </a:r>
            <a:endParaRPr lang="en-US" dirty="0"/>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41</a:t>
            </a:fld>
            <a:endParaRPr lang="en-US"/>
          </a:p>
        </p:txBody>
      </p:sp>
    </p:spTree>
    <p:extLst>
      <p:ext uri="{BB962C8B-B14F-4D97-AF65-F5344CB8AC3E}">
        <p14:creationId xmlns:p14="http://schemas.microsoft.com/office/powerpoint/2010/main" val="36258854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8919"/>
            <a:ext cx="10515600" cy="5868044"/>
          </a:xfrm>
        </p:spPr>
        <p:txBody>
          <a:bodyPr>
            <a:normAutofit/>
          </a:bodyPr>
          <a:lstStyle/>
          <a:p>
            <a:pPr marL="514350" lvl="0" indent="-514350">
              <a:buFont typeface="+mj-lt"/>
              <a:buAutoNum type="arabicParenR"/>
            </a:pPr>
            <a:r>
              <a:rPr lang="en-US" dirty="0"/>
              <a:t>The antichrist is already in power before the Tribulation which makes sense since it is unlikely that he would go from someone with no political power to ruler of the world in such a short time.</a:t>
            </a:r>
          </a:p>
          <a:p>
            <a:pPr marL="514350" lvl="0" indent="-514350">
              <a:buFont typeface="+mj-lt"/>
              <a:buAutoNum type="arabicParenR"/>
            </a:pPr>
            <a:r>
              <a:rPr lang="en-US" dirty="0"/>
              <a:t>But the antichrist is being restrained by the church from putting his evil plans into action.</a:t>
            </a:r>
          </a:p>
          <a:p>
            <a:pPr marL="514350" lvl="0" indent="-514350">
              <a:buFont typeface="+mj-lt"/>
              <a:buAutoNum type="arabicParenR"/>
            </a:pPr>
            <a:r>
              <a:rPr lang="en-US" dirty="0"/>
              <a:t>The Holy Spirit dwells with believers in the church.</a:t>
            </a:r>
          </a:p>
          <a:p>
            <a:pPr marL="514350" lvl="0" indent="-514350">
              <a:buFont typeface="+mj-lt"/>
              <a:buAutoNum type="arabicParenR"/>
            </a:pPr>
            <a:r>
              <a:rPr lang="en-US" dirty="0"/>
              <a:t>When the church is Raptured the Holy Spirit, in a sense, goes with it and is gone from the Earth.</a:t>
            </a:r>
          </a:p>
          <a:p>
            <a:pPr marL="514350" lvl="0" indent="-514350">
              <a:buFont typeface="+mj-lt"/>
              <a:buAutoNum type="arabicParenR"/>
            </a:pPr>
            <a:r>
              <a:rPr lang="en-US" dirty="0"/>
              <a:t>The antichrist is no longer restrained.</a:t>
            </a:r>
          </a:p>
          <a:p>
            <a:pPr marL="514350" lvl="0" indent="-514350">
              <a:buFont typeface="+mj-lt"/>
              <a:buAutoNum type="arabicParenR"/>
            </a:pPr>
            <a:r>
              <a:rPr lang="en-US" dirty="0"/>
              <a:t>The antichrist then sets in motion his evil plans and that is the start of the Tribulation.</a:t>
            </a:r>
          </a:p>
          <a:p>
            <a:pPr marL="514350" lvl="0" indent="-514350">
              <a:buFont typeface="+mj-lt"/>
              <a:buAutoNum type="arabicParenR"/>
            </a:pPr>
            <a:r>
              <a:rPr lang="en-US" dirty="0"/>
              <a:t>Therefore, the Rapture of the church occurs that the start of the Tribulation.</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42</a:t>
            </a:fld>
            <a:endParaRPr lang="en-US"/>
          </a:p>
        </p:txBody>
      </p:sp>
    </p:spTree>
    <p:extLst>
      <p:ext uri="{BB962C8B-B14F-4D97-AF65-F5344CB8AC3E}">
        <p14:creationId xmlns:p14="http://schemas.microsoft.com/office/powerpoint/2010/main" val="2127375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6416" y="898868"/>
            <a:ext cx="10515600" cy="4351338"/>
          </a:xfrm>
        </p:spPr>
        <p:txBody>
          <a:bodyPr/>
          <a:lstStyle/>
          <a:p>
            <a:pPr marL="0" indent="0">
              <a:buNone/>
            </a:pPr>
            <a:r>
              <a:rPr lang="en-US" dirty="0" smtClean="0">
                <a:solidFill>
                  <a:srgbClr val="00B050"/>
                </a:solidFill>
              </a:rPr>
              <a:t>Revelation 4:4</a:t>
            </a:r>
          </a:p>
          <a:p>
            <a:pPr marL="0" indent="0">
              <a:buNone/>
            </a:pPr>
            <a:endParaRPr lang="en-US" dirty="0" smtClean="0"/>
          </a:p>
          <a:p>
            <a:pPr marL="0" indent="0">
              <a:buNone/>
            </a:pPr>
            <a:r>
              <a:rPr lang="en-US" dirty="0" smtClean="0"/>
              <a:t>“Around </a:t>
            </a:r>
            <a:r>
              <a:rPr lang="en-US" dirty="0"/>
              <a:t>the throne </a:t>
            </a:r>
            <a:r>
              <a:rPr lang="en-US" i="1" dirty="0"/>
              <a:t>were</a:t>
            </a:r>
            <a:r>
              <a:rPr lang="en-US" dirty="0"/>
              <a:t> twenty-four thrones; and upon the thrones </a:t>
            </a:r>
            <a:r>
              <a:rPr lang="en-US" i="1" dirty="0"/>
              <a:t>I saw</a:t>
            </a:r>
            <a:r>
              <a:rPr lang="en-US" dirty="0"/>
              <a:t> twenty-four elders sitting, clothed in white garments, and golden crowns on their heads</a:t>
            </a:r>
            <a:r>
              <a:rPr lang="en-US" dirty="0" smtClean="0"/>
              <a:t>.”</a:t>
            </a: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43</a:t>
            </a:fld>
            <a:endParaRPr lang="en-US"/>
          </a:p>
        </p:txBody>
      </p:sp>
    </p:spTree>
    <p:extLst>
      <p:ext uri="{BB962C8B-B14F-4D97-AF65-F5344CB8AC3E}">
        <p14:creationId xmlns:p14="http://schemas.microsoft.com/office/powerpoint/2010/main" val="27451266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Judgment Seat of Christ</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2 Corinthians </a:t>
            </a:r>
            <a:r>
              <a:rPr lang="en-US" dirty="0" smtClean="0">
                <a:solidFill>
                  <a:srgbClr val="00B050"/>
                </a:solidFill>
              </a:rPr>
              <a:t>5:10</a:t>
            </a:r>
          </a:p>
          <a:p>
            <a:pPr marL="0" indent="0">
              <a:buNone/>
            </a:pPr>
            <a:r>
              <a:rPr lang="en-US" dirty="0" smtClean="0"/>
              <a:t>“For </a:t>
            </a:r>
            <a:r>
              <a:rPr lang="en-US" dirty="0"/>
              <a:t>we must all appear before the judgment seat of Christ, so that each one may be recompensed for his deeds in the body, according to what he has done, whether good or bad.” </a:t>
            </a:r>
          </a:p>
        </p:txBody>
      </p:sp>
      <p:sp>
        <p:nvSpPr>
          <p:cNvPr id="4" name="Slide Number Placeholder 3"/>
          <p:cNvSpPr>
            <a:spLocks noGrp="1"/>
          </p:cNvSpPr>
          <p:nvPr>
            <p:ph type="sldNum" sz="quarter" idx="12"/>
          </p:nvPr>
        </p:nvSpPr>
        <p:spPr/>
        <p:txBody>
          <a:bodyPr/>
          <a:lstStyle/>
          <a:p>
            <a:fld id="{AF06E64F-A8F0-46BE-B167-0E8C2A239E9D}" type="slidenum">
              <a:rPr lang="en-US" smtClean="0"/>
              <a:t>44</a:t>
            </a:fld>
            <a:endParaRPr lang="en-US"/>
          </a:p>
        </p:txBody>
      </p:sp>
    </p:spTree>
    <p:extLst>
      <p:ext uri="{BB962C8B-B14F-4D97-AF65-F5344CB8AC3E}">
        <p14:creationId xmlns:p14="http://schemas.microsoft.com/office/powerpoint/2010/main" val="12757800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702" y="750587"/>
            <a:ext cx="10515600" cy="1411845"/>
          </a:xfrm>
        </p:spPr>
        <p:txBody>
          <a:bodyPr/>
          <a:lstStyle/>
          <a:p>
            <a:pPr marL="0" indent="0">
              <a:buNone/>
            </a:pPr>
            <a:r>
              <a:rPr lang="en-US" dirty="0"/>
              <a:t>Bema </a:t>
            </a:r>
            <a:r>
              <a:rPr lang="en-US" dirty="0" smtClean="0"/>
              <a:t>seat</a:t>
            </a:r>
          </a:p>
          <a:p>
            <a:pPr marL="0" indent="0">
              <a:buNone/>
            </a:pPr>
            <a:r>
              <a:rPr lang="en-US" dirty="0" smtClean="0"/>
              <a:t>“judgment </a:t>
            </a:r>
            <a:r>
              <a:rPr lang="en-US" dirty="0"/>
              <a:t>seat” is the translation of the one Greek word “bema.” </a:t>
            </a:r>
          </a:p>
        </p:txBody>
      </p:sp>
      <p:sp>
        <p:nvSpPr>
          <p:cNvPr id="4" name="Content Placeholder 2"/>
          <p:cNvSpPr txBox="1">
            <a:spLocks/>
          </p:cNvSpPr>
          <p:nvPr/>
        </p:nvSpPr>
        <p:spPr>
          <a:xfrm>
            <a:off x="751702" y="2410512"/>
            <a:ext cx="10515600" cy="172900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B050"/>
                </a:solidFill>
              </a:rPr>
              <a:t>Matthew </a:t>
            </a:r>
            <a:r>
              <a:rPr lang="en-US" dirty="0" smtClean="0">
                <a:solidFill>
                  <a:srgbClr val="00B050"/>
                </a:solidFill>
              </a:rPr>
              <a:t>27:19</a:t>
            </a:r>
            <a:endParaRPr lang="en-US" dirty="0">
              <a:solidFill>
                <a:srgbClr val="00B050"/>
              </a:solidFill>
            </a:endParaRPr>
          </a:p>
          <a:p>
            <a:pPr marL="0" indent="0">
              <a:buNone/>
            </a:pPr>
            <a:r>
              <a:rPr lang="en-US" dirty="0" smtClean="0"/>
              <a:t>“While he [Pilate] </a:t>
            </a:r>
            <a:r>
              <a:rPr lang="en-US" dirty="0"/>
              <a:t>was sitting on the judgment seat, his wife sent him a message, saying, ‘Have nothing to do with that righteous Man; for last night I suffered greatly in a dream because of Him.’”</a:t>
            </a:r>
          </a:p>
        </p:txBody>
      </p:sp>
      <p:sp>
        <p:nvSpPr>
          <p:cNvPr id="5" name="Content Placeholder 2"/>
          <p:cNvSpPr txBox="1">
            <a:spLocks/>
          </p:cNvSpPr>
          <p:nvPr/>
        </p:nvSpPr>
        <p:spPr>
          <a:xfrm>
            <a:off x="751702" y="4461733"/>
            <a:ext cx="10515600" cy="20502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B050"/>
                </a:solidFill>
              </a:rPr>
              <a:t>John </a:t>
            </a:r>
            <a:r>
              <a:rPr lang="en-US" dirty="0" smtClean="0">
                <a:solidFill>
                  <a:srgbClr val="00B050"/>
                </a:solidFill>
              </a:rPr>
              <a:t>19:13</a:t>
            </a:r>
          </a:p>
          <a:p>
            <a:pPr marL="0" indent="0">
              <a:buNone/>
            </a:pPr>
            <a:r>
              <a:rPr lang="en-US" dirty="0" smtClean="0"/>
              <a:t>“Therefore </a:t>
            </a:r>
            <a:r>
              <a:rPr lang="en-US" dirty="0"/>
              <a:t>when Pilate heard these words, he brought Jesus out, and sat down on the judgment seat at a place called The Pavement, but in Hebrew, </a:t>
            </a:r>
            <a:r>
              <a:rPr lang="en-US" dirty="0" err="1"/>
              <a:t>Gabbatha</a:t>
            </a:r>
            <a:r>
              <a:rPr lang="en-US" dirty="0"/>
              <a:t>.”</a:t>
            </a:r>
          </a:p>
        </p:txBody>
      </p:sp>
      <p:sp>
        <p:nvSpPr>
          <p:cNvPr id="2" name="Slide Number Placeholder 1"/>
          <p:cNvSpPr>
            <a:spLocks noGrp="1"/>
          </p:cNvSpPr>
          <p:nvPr>
            <p:ph type="sldNum" sz="quarter" idx="12"/>
          </p:nvPr>
        </p:nvSpPr>
        <p:spPr/>
        <p:txBody>
          <a:bodyPr/>
          <a:lstStyle/>
          <a:p>
            <a:fld id="{AF06E64F-A8F0-46BE-B167-0E8C2A239E9D}" type="slidenum">
              <a:rPr lang="en-US" smtClean="0"/>
              <a:t>45</a:t>
            </a:fld>
            <a:endParaRPr lang="en-US"/>
          </a:p>
        </p:txBody>
      </p:sp>
    </p:spTree>
    <p:extLst>
      <p:ext uri="{BB962C8B-B14F-4D97-AF65-F5344CB8AC3E}">
        <p14:creationId xmlns:p14="http://schemas.microsoft.com/office/powerpoint/2010/main" val="30216442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6416" y="1244858"/>
            <a:ext cx="10515600" cy="4351338"/>
          </a:xfrm>
        </p:spPr>
        <p:txBody>
          <a:bodyPr/>
          <a:lstStyle/>
          <a:p>
            <a:pPr marL="0" indent="0">
              <a:buNone/>
            </a:pPr>
            <a:r>
              <a:rPr lang="en-US" dirty="0">
                <a:solidFill>
                  <a:srgbClr val="00B050"/>
                </a:solidFill>
              </a:rPr>
              <a:t>2 Timothy </a:t>
            </a:r>
            <a:r>
              <a:rPr lang="en-US" dirty="0" smtClean="0">
                <a:solidFill>
                  <a:srgbClr val="00B050"/>
                </a:solidFill>
              </a:rPr>
              <a:t>2:5</a:t>
            </a:r>
            <a:endParaRPr lang="en-US" dirty="0">
              <a:solidFill>
                <a:srgbClr val="00B050"/>
              </a:solidFill>
            </a:endParaRPr>
          </a:p>
          <a:p>
            <a:pPr marL="0" indent="0">
              <a:buNone/>
            </a:pPr>
            <a:r>
              <a:rPr lang="en-US" dirty="0" smtClean="0"/>
              <a:t>“Also </a:t>
            </a:r>
            <a:r>
              <a:rPr lang="en-US" dirty="0"/>
              <a:t>if anyone competes as an athlete, he does not win the prize unless he competes according to the rules.” </a:t>
            </a:r>
          </a:p>
        </p:txBody>
      </p:sp>
      <p:sp>
        <p:nvSpPr>
          <p:cNvPr id="2" name="Slide Number Placeholder 1"/>
          <p:cNvSpPr>
            <a:spLocks noGrp="1"/>
          </p:cNvSpPr>
          <p:nvPr>
            <p:ph type="sldNum" sz="quarter" idx="12"/>
          </p:nvPr>
        </p:nvSpPr>
        <p:spPr/>
        <p:txBody>
          <a:bodyPr/>
          <a:lstStyle/>
          <a:p>
            <a:fld id="{AF06E64F-A8F0-46BE-B167-0E8C2A239E9D}" type="slidenum">
              <a:rPr lang="en-US" smtClean="0"/>
              <a:t>46</a:t>
            </a:fld>
            <a:endParaRPr lang="en-US"/>
          </a:p>
        </p:txBody>
      </p:sp>
    </p:spTree>
    <p:extLst>
      <p:ext uri="{BB962C8B-B14F-4D97-AF65-F5344CB8AC3E}">
        <p14:creationId xmlns:p14="http://schemas.microsoft.com/office/powerpoint/2010/main" val="24965080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703" y="1257214"/>
            <a:ext cx="10515600" cy="4351338"/>
          </a:xfrm>
        </p:spPr>
        <p:txBody>
          <a:bodyPr/>
          <a:lstStyle/>
          <a:p>
            <a:pPr marL="0" indent="0">
              <a:buNone/>
            </a:pPr>
            <a:r>
              <a:rPr lang="en-US" dirty="0">
                <a:solidFill>
                  <a:srgbClr val="00B050"/>
                </a:solidFill>
              </a:rPr>
              <a:t>Luke </a:t>
            </a:r>
            <a:r>
              <a:rPr lang="en-US" dirty="0" smtClean="0">
                <a:solidFill>
                  <a:srgbClr val="00B050"/>
                </a:solidFill>
              </a:rPr>
              <a:t>14:14b</a:t>
            </a:r>
          </a:p>
          <a:p>
            <a:pPr marL="0" indent="0">
              <a:buNone/>
            </a:pPr>
            <a:r>
              <a:rPr lang="en-US" dirty="0" smtClean="0"/>
              <a:t>“for </a:t>
            </a:r>
            <a:r>
              <a:rPr lang="en-US" dirty="0"/>
              <a:t>you will be repaid at the resurrection of the righteous.” </a:t>
            </a:r>
          </a:p>
        </p:txBody>
      </p:sp>
      <p:sp>
        <p:nvSpPr>
          <p:cNvPr id="2" name="Slide Number Placeholder 1"/>
          <p:cNvSpPr>
            <a:spLocks noGrp="1"/>
          </p:cNvSpPr>
          <p:nvPr>
            <p:ph type="sldNum" sz="quarter" idx="12"/>
          </p:nvPr>
        </p:nvSpPr>
        <p:spPr/>
        <p:txBody>
          <a:bodyPr/>
          <a:lstStyle/>
          <a:p>
            <a:fld id="{AF06E64F-A8F0-46BE-B167-0E8C2A239E9D}" type="slidenum">
              <a:rPr lang="en-US" smtClean="0"/>
              <a:t>47</a:t>
            </a:fld>
            <a:endParaRPr lang="en-US"/>
          </a:p>
        </p:txBody>
      </p:sp>
    </p:spTree>
    <p:extLst>
      <p:ext uri="{BB962C8B-B14F-4D97-AF65-F5344CB8AC3E}">
        <p14:creationId xmlns:p14="http://schemas.microsoft.com/office/powerpoint/2010/main" val="5531295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1130" y="1281928"/>
            <a:ext cx="10515600" cy="4351338"/>
          </a:xfrm>
        </p:spPr>
        <p:txBody>
          <a:bodyPr/>
          <a:lstStyle/>
          <a:p>
            <a:pPr marL="0" indent="0">
              <a:buNone/>
            </a:pPr>
            <a:r>
              <a:rPr lang="en-US" dirty="0" smtClean="0">
                <a:solidFill>
                  <a:srgbClr val="00B050"/>
                </a:solidFill>
              </a:rPr>
              <a:t>Revelation 19</a:t>
            </a:r>
          </a:p>
          <a:p>
            <a:pPr marL="0" indent="0">
              <a:buNone/>
            </a:pPr>
            <a:r>
              <a:rPr lang="en-US" dirty="0" smtClean="0"/>
              <a:t>8 </a:t>
            </a:r>
            <a:r>
              <a:rPr lang="en-US" dirty="0"/>
              <a:t>“It was given to her to clothe herself in fine linen, bright and clean; for the fine linen is the righteous acts of the saints,”</a:t>
            </a:r>
            <a:endParaRPr lang="en-US" dirty="0" smtClean="0">
              <a:solidFill>
                <a:srgbClr val="92D050"/>
              </a:solidFill>
            </a:endParaRP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48</a:t>
            </a:fld>
            <a:endParaRPr lang="en-US"/>
          </a:p>
        </p:txBody>
      </p:sp>
    </p:spTree>
    <p:extLst>
      <p:ext uri="{BB962C8B-B14F-4D97-AF65-F5344CB8AC3E}">
        <p14:creationId xmlns:p14="http://schemas.microsoft.com/office/powerpoint/2010/main" val="4536540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Sequence of Events at the Rapture</a:t>
            </a:r>
            <a:endParaRPr lang="en-US" dirty="0">
              <a:solidFill>
                <a:srgbClr val="FF0000"/>
              </a:solidFill>
            </a:endParaRPr>
          </a:p>
        </p:txBody>
      </p:sp>
      <p:sp>
        <p:nvSpPr>
          <p:cNvPr id="3" name="Content Placeholder 2"/>
          <p:cNvSpPr>
            <a:spLocks noGrp="1"/>
          </p:cNvSpPr>
          <p:nvPr>
            <p:ph idx="1"/>
          </p:nvPr>
        </p:nvSpPr>
        <p:spPr/>
        <p:txBody>
          <a:bodyPr/>
          <a:lstStyle/>
          <a:p>
            <a:pPr marL="514350" lvl="0" indent="-514350">
              <a:buFont typeface="+mj-lt"/>
              <a:buAutoNum type="arabicParenR"/>
            </a:pPr>
            <a:r>
              <a:rPr lang="en-US" dirty="0"/>
              <a:t>The church is removed from the Earth</a:t>
            </a:r>
          </a:p>
          <a:p>
            <a:pPr marL="514350" lvl="0" indent="-514350">
              <a:buFont typeface="+mj-lt"/>
              <a:buAutoNum type="arabicParenR"/>
            </a:pPr>
            <a:r>
              <a:rPr lang="en-US" dirty="0"/>
              <a:t>We enter into Heaven</a:t>
            </a:r>
          </a:p>
          <a:p>
            <a:pPr marL="514350" lvl="0" indent="-514350">
              <a:buFont typeface="+mj-lt"/>
              <a:buAutoNum type="arabicParenR"/>
            </a:pPr>
            <a:r>
              <a:rPr lang="en-US" dirty="0"/>
              <a:t>We appear before the judgment seat of Christ</a:t>
            </a:r>
          </a:p>
          <a:p>
            <a:pPr marL="514350" lvl="0" indent="-514350">
              <a:buFont typeface="+mj-lt"/>
              <a:buAutoNum type="arabicParenR"/>
            </a:pPr>
            <a:r>
              <a:rPr lang="en-US" dirty="0"/>
              <a:t>We receive our rewards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49</a:t>
            </a:fld>
            <a:endParaRPr lang="en-US"/>
          </a:p>
        </p:txBody>
      </p:sp>
    </p:spTree>
    <p:extLst>
      <p:ext uri="{BB962C8B-B14F-4D97-AF65-F5344CB8AC3E}">
        <p14:creationId xmlns:p14="http://schemas.microsoft.com/office/powerpoint/2010/main" val="368020413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Imminent Return of Jesus</a:t>
            </a:r>
            <a:endParaRPr lang="en-US" dirty="0">
              <a:solidFill>
                <a:srgbClr val="FF0000"/>
              </a:solidFill>
            </a:endParaRPr>
          </a:p>
        </p:txBody>
      </p:sp>
      <p:sp>
        <p:nvSpPr>
          <p:cNvPr id="3" name="Content Placeholder 2"/>
          <p:cNvSpPr>
            <a:spLocks noGrp="1"/>
          </p:cNvSpPr>
          <p:nvPr>
            <p:ph idx="1"/>
          </p:nvPr>
        </p:nvSpPr>
        <p:spPr>
          <a:xfrm>
            <a:off x="838200" y="1825625"/>
            <a:ext cx="10515600" cy="1350061"/>
          </a:xfrm>
        </p:spPr>
        <p:txBody>
          <a:bodyPr/>
          <a:lstStyle/>
          <a:p>
            <a:pPr lvl="0"/>
            <a:r>
              <a:rPr lang="en-US" dirty="0"/>
              <a:t>That Jesus can return at any time.</a:t>
            </a:r>
          </a:p>
          <a:p>
            <a:pPr lvl="0"/>
            <a:r>
              <a:rPr lang="en-US" dirty="0"/>
              <a:t>There are no signs or events required to the Rapture</a:t>
            </a:r>
          </a:p>
          <a:p>
            <a:pPr marL="0" indent="0">
              <a:buNone/>
            </a:pPr>
            <a:endParaRPr lang="en-US" dirty="0"/>
          </a:p>
        </p:txBody>
      </p:sp>
      <p:sp>
        <p:nvSpPr>
          <p:cNvPr id="4" name="Content Placeholder 2"/>
          <p:cNvSpPr txBox="1">
            <a:spLocks/>
          </p:cNvSpPr>
          <p:nvPr/>
        </p:nvSpPr>
        <p:spPr>
          <a:xfrm>
            <a:off x="838200" y="3175686"/>
            <a:ext cx="10515600" cy="34104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B050"/>
                </a:solidFill>
              </a:rPr>
              <a:t>Matthew 24:42</a:t>
            </a:r>
            <a:r>
              <a:rPr lang="en-US" dirty="0"/>
              <a:t>, “Therefore be on the alert, for you do not know which day your Lord is coming.”</a:t>
            </a:r>
          </a:p>
          <a:p>
            <a:pPr marL="0" indent="0">
              <a:buNone/>
            </a:pPr>
            <a:r>
              <a:rPr lang="en-US" dirty="0">
                <a:solidFill>
                  <a:srgbClr val="00B050"/>
                </a:solidFill>
              </a:rPr>
              <a:t>Matthew 24:44</a:t>
            </a:r>
            <a:r>
              <a:rPr lang="en-US" dirty="0"/>
              <a:t>, “For this reason you also must be ready; for the Son of Man is coming at an hour when you do not think He will.”</a:t>
            </a:r>
          </a:p>
          <a:p>
            <a:pPr marL="0" indent="0">
              <a:buNone/>
            </a:pPr>
            <a:r>
              <a:rPr lang="en-US" dirty="0">
                <a:solidFill>
                  <a:srgbClr val="00B050"/>
                </a:solidFill>
              </a:rPr>
              <a:t>Mark 13:33</a:t>
            </a:r>
            <a:r>
              <a:rPr lang="en-US" dirty="0"/>
              <a:t>, “Take heed, keep on the alert; for you do not know when the appointed time will come.”</a:t>
            </a:r>
          </a:p>
          <a:p>
            <a:pPr marL="0" indent="0">
              <a:buFont typeface="Arial" panose="020B0604020202020204" pitchFamily="34" charset="0"/>
              <a:buNone/>
            </a:pPr>
            <a:endParaRPr lang="en-US" dirty="0"/>
          </a:p>
        </p:txBody>
      </p:sp>
      <p:sp>
        <p:nvSpPr>
          <p:cNvPr id="5" name="Slide Number Placeholder 4"/>
          <p:cNvSpPr>
            <a:spLocks noGrp="1"/>
          </p:cNvSpPr>
          <p:nvPr>
            <p:ph type="sldNum" sz="quarter" idx="12"/>
          </p:nvPr>
        </p:nvSpPr>
        <p:spPr/>
        <p:txBody>
          <a:bodyPr/>
          <a:lstStyle/>
          <a:p>
            <a:fld id="{AF06E64F-A8F0-46BE-B167-0E8C2A239E9D}" type="slidenum">
              <a:rPr lang="en-US" smtClean="0"/>
              <a:t>50</a:t>
            </a:fld>
            <a:endParaRPr lang="en-US"/>
          </a:p>
        </p:txBody>
      </p:sp>
    </p:spTree>
    <p:extLst>
      <p:ext uri="{BB962C8B-B14F-4D97-AF65-F5344CB8AC3E}">
        <p14:creationId xmlns:p14="http://schemas.microsoft.com/office/powerpoint/2010/main" val="14425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9346" y="1121290"/>
            <a:ext cx="10515600" cy="4351338"/>
          </a:xfrm>
        </p:spPr>
        <p:txBody>
          <a:bodyPr/>
          <a:lstStyle/>
          <a:p>
            <a:pPr marL="0" indent="0">
              <a:buNone/>
            </a:pPr>
            <a:r>
              <a:rPr lang="en-US" dirty="0">
                <a:solidFill>
                  <a:srgbClr val="00B050"/>
                </a:solidFill>
              </a:rPr>
              <a:t>1 Thessalonians </a:t>
            </a:r>
            <a:r>
              <a:rPr lang="en-US" dirty="0" smtClean="0">
                <a:solidFill>
                  <a:srgbClr val="00B050"/>
                </a:solidFill>
              </a:rPr>
              <a:t>5:2</a:t>
            </a:r>
          </a:p>
          <a:p>
            <a:pPr marL="0" indent="0">
              <a:buNone/>
            </a:pPr>
            <a:r>
              <a:rPr lang="en-US" dirty="0" smtClean="0"/>
              <a:t>“</a:t>
            </a:r>
            <a:r>
              <a:rPr lang="en-US" dirty="0"/>
              <a:t>For you yourselves know full well that the day of the Lord will come just like a thief in the night.” </a:t>
            </a:r>
          </a:p>
        </p:txBody>
      </p:sp>
      <p:sp>
        <p:nvSpPr>
          <p:cNvPr id="2" name="Slide Number Placeholder 1"/>
          <p:cNvSpPr>
            <a:spLocks noGrp="1"/>
          </p:cNvSpPr>
          <p:nvPr>
            <p:ph type="sldNum" sz="quarter" idx="12"/>
          </p:nvPr>
        </p:nvSpPr>
        <p:spPr/>
        <p:txBody>
          <a:bodyPr/>
          <a:lstStyle/>
          <a:p>
            <a:fld id="{AF06E64F-A8F0-46BE-B167-0E8C2A239E9D}" type="slidenum">
              <a:rPr lang="en-US" smtClean="0"/>
              <a:t>51</a:t>
            </a:fld>
            <a:endParaRPr lang="en-US"/>
          </a:p>
        </p:txBody>
      </p:sp>
    </p:spTree>
    <p:extLst>
      <p:ext uri="{BB962C8B-B14F-4D97-AF65-F5344CB8AC3E}">
        <p14:creationId xmlns:p14="http://schemas.microsoft.com/office/powerpoint/2010/main" val="33769036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Partial Rapture</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1578833" y="1690688"/>
            <a:ext cx="8689631" cy="4629519"/>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52</a:t>
            </a:fld>
            <a:endParaRPr lang="en-US"/>
          </a:p>
        </p:txBody>
      </p:sp>
    </p:spTree>
    <p:extLst>
      <p:ext uri="{BB962C8B-B14F-4D97-AF65-F5344CB8AC3E}">
        <p14:creationId xmlns:p14="http://schemas.microsoft.com/office/powerpoint/2010/main" val="5803506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Scripture for Partial Rapture</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Matthew 24:40-41</a:t>
            </a:r>
          </a:p>
          <a:p>
            <a:pPr marL="0" indent="0">
              <a:buNone/>
            </a:pPr>
            <a:r>
              <a:rPr lang="en-US" dirty="0" smtClean="0"/>
              <a:t>“Then </a:t>
            </a:r>
            <a:r>
              <a:rPr lang="en-US" dirty="0"/>
              <a:t>there will be two men in the field; one will be taken and one will be left. 41 Two women will be grinding at the mill; one will be taken and one will be left</a:t>
            </a:r>
            <a:r>
              <a:rPr lang="en-US" dirty="0" smtClean="0"/>
              <a:t>.”</a:t>
            </a:r>
            <a:endParaRPr lang="en-US" dirty="0"/>
          </a:p>
          <a:p>
            <a:pPr marL="0" indent="0">
              <a:buNone/>
            </a:pPr>
            <a:endParaRPr lang="en-US" dirty="0" smtClean="0"/>
          </a:p>
          <a:p>
            <a:pPr marL="0" indent="0">
              <a:buNone/>
            </a:pPr>
            <a:r>
              <a:rPr lang="en-US" dirty="0">
                <a:solidFill>
                  <a:srgbClr val="00B050"/>
                </a:solidFill>
              </a:rPr>
              <a:t>Luke 20:35</a:t>
            </a:r>
          </a:p>
          <a:p>
            <a:pPr marL="0" indent="0">
              <a:buNone/>
            </a:pPr>
            <a:r>
              <a:rPr lang="en-US" dirty="0" smtClean="0"/>
              <a:t>“but </a:t>
            </a:r>
            <a:r>
              <a:rPr lang="en-US" dirty="0"/>
              <a:t>those who are considered worthy to attain to that age and the resurrection from the dead, neither marry nor are given in </a:t>
            </a:r>
            <a:r>
              <a:rPr lang="en-US" dirty="0" smtClean="0"/>
              <a:t>marriage”</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53</a:t>
            </a:fld>
            <a:endParaRPr lang="en-US"/>
          </a:p>
        </p:txBody>
      </p:sp>
    </p:spTree>
    <p:extLst>
      <p:ext uri="{BB962C8B-B14F-4D97-AF65-F5344CB8AC3E}">
        <p14:creationId xmlns:p14="http://schemas.microsoft.com/office/powerpoint/2010/main" val="4522284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6416" y="1257214"/>
            <a:ext cx="10515600" cy="4351338"/>
          </a:xfrm>
        </p:spPr>
        <p:txBody>
          <a:bodyPr/>
          <a:lstStyle/>
          <a:p>
            <a:pPr marL="0" indent="0">
              <a:buNone/>
            </a:pPr>
            <a:r>
              <a:rPr lang="en-US" dirty="0">
                <a:solidFill>
                  <a:srgbClr val="00B050"/>
                </a:solidFill>
              </a:rPr>
              <a:t>1 Thessalonians </a:t>
            </a:r>
            <a:r>
              <a:rPr lang="en-US" dirty="0" smtClean="0">
                <a:solidFill>
                  <a:srgbClr val="00B050"/>
                </a:solidFill>
              </a:rPr>
              <a:t>5:6 </a:t>
            </a:r>
          </a:p>
          <a:p>
            <a:pPr marL="0" indent="0">
              <a:buNone/>
            </a:pPr>
            <a:r>
              <a:rPr lang="en-US" dirty="0" smtClean="0"/>
              <a:t>“so </a:t>
            </a:r>
            <a:r>
              <a:rPr lang="en-US" dirty="0"/>
              <a:t>then let us not sleep as others do, but let us be alert and sober.” </a:t>
            </a:r>
            <a:endParaRPr lang="en-US" dirty="0" smtClean="0"/>
          </a:p>
          <a:p>
            <a:pPr marL="0" indent="0">
              <a:buNone/>
            </a:pPr>
            <a:endParaRPr lang="en-US" dirty="0"/>
          </a:p>
          <a:p>
            <a:pPr marL="0" indent="0">
              <a:buNone/>
            </a:pPr>
            <a:r>
              <a:rPr lang="en-US" dirty="0">
                <a:solidFill>
                  <a:srgbClr val="00B050"/>
                </a:solidFill>
              </a:rPr>
              <a:t>2 Timothy 4:8</a:t>
            </a:r>
          </a:p>
          <a:p>
            <a:pPr marL="0" indent="0">
              <a:buNone/>
            </a:pPr>
            <a:r>
              <a:rPr lang="en-US" dirty="0" smtClean="0"/>
              <a:t>“in </a:t>
            </a:r>
            <a:r>
              <a:rPr lang="en-US" dirty="0"/>
              <a:t>the future there is laid up for me the crown of righteousness, which the Lord, the righteous Judge, will award to me on that day; and not only to me, but also to all who have loved His appearing</a:t>
            </a:r>
            <a:r>
              <a:rPr lang="en-US" dirty="0" smtClean="0"/>
              <a:t>.”</a:t>
            </a:r>
            <a:endParaRPr lang="en-US" dirty="0"/>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54</a:t>
            </a:fld>
            <a:endParaRPr lang="en-US"/>
          </a:p>
        </p:txBody>
      </p:sp>
    </p:spTree>
    <p:extLst>
      <p:ext uri="{BB962C8B-B14F-4D97-AF65-F5344CB8AC3E}">
        <p14:creationId xmlns:p14="http://schemas.microsoft.com/office/powerpoint/2010/main" val="372349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Mid-Tribulation Rapture</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1471612" y="1585140"/>
            <a:ext cx="9056344" cy="4892812"/>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55</a:t>
            </a:fld>
            <a:endParaRPr lang="en-US"/>
          </a:p>
        </p:txBody>
      </p:sp>
    </p:spTree>
    <p:extLst>
      <p:ext uri="{BB962C8B-B14F-4D97-AF65-F5344CB8AC3E}">
        <p14:creationId xmlns:p14="http://schemas.microsoft.com/office/powerpoint/2010/main" val="417442928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Scripture for Mid-Tribulation Rapture</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smtClean="0">
                <a:solidFill>
                  <a:srgbClr val="00B050"/>
                </a:solidFill>
              </a:rPr>
              <a:t>Revelation 11:15a</a:t>
            </a:r>
          </a:p>
          <a:p>
            <a:pPr marL="0" indent="0">
              <a:buNone/>
            </a:pPr>
            <a:r>
              <a:rPr lang="en-US" dirty="0"/>
              <a:t>“</a:t>
            </a:r>
            <a:r>
              <a:rPr lang="en-US" dirty="0" smtClean="0"/>
              <a:t>Then </a:t>
            </a:r>
            <a:r>
              <a:rPr lang="en-US" dirty="0"/>
              <a:t>the seventh angel sounded</a:t>
            </a:r>
            <a:r>
              <a:rPr lang="en-US" dirty="0" smtClean="0"/>
              <a:t>”</a:t>
            </a:r>
          </a:p>
          <a:p>
            <a:pPr marL="0" indent="0">
              <a:buNone/>
            </a:pPr>
            <a:endParaRPr lang="en-US" dirty="0"/>
          </a:p>
          <a:p>
            <a:pPr marL="0" indent="0">
              <a:buNone/>
            </a:pPr>
            <a:r>
              <a:rPr lang="en-US" dirty="0">
                <a:solidFill>
                  <a:srgbClr val="00B050"/>
                </a:solidFill>
              </a:rPr>
              <a:t>1 Corinthians </a:t>
            </a:r>
            <a:r>
              <a:rPr lang="en-US" dirty="0" smtClean="0">
                <a:solidFill>
                  <a:srgbClr val="00B050"/>
                </a:solidFill>
              </a:rPr>
              <a:t>15:51-52</a:t>
            </a:r>
            <a:endParaRPr lang="en-US" dirty="0">
              <a:solidFill>
                <a:srgbClr val="00B050"/>
              </a:solidFill>
            </a:endParaRPr>
          </a:p>
          <a:p>
            <a:pPr marL="0" indent="0">
              <a:buNone/>
            </a:pPr>
            <a:r>
              <a:rPr lang="en-US" dirty="0" smtClean="0"/>
              <a:t>“Behold</a:t>
            </a:r>
            <a:r>
              <a:rPr lang="en-US" dirty="0"/>
              <a:t>, I tell you a mystery; we will not all sleep, but we will all be changed, 52 in a moment, in the twinkling of an eye, at the last trumpet; for the trumpet will sound, and the dead will be raised imperishable, and we will be changed.” </a:t>
            </a:r>
          </a:p>
        </p:txBody>
      </p:sp>
      <p:sp>
        <p:nvSpPr>
          <p:cNvPr id="4" name="Slide Number Placeholder 3"/>
          <p:cNvSpPr>
            <a:spLocks noGrp="1"/>
          </p:cNvSpPr>
          <p:nvPr>
            <p:ph type="sldNum" sz="quarter" idx="12"/>
          </p:nvPr>
        </p:nvSpPr>
        <p:spPr/>
        <p:txBody>
          <a:bodyPr/>
          <a:lstStyle/>
          <a:p>
            <a:fld id="{AF06E64F-A8F0-46BE-B167-0E8C2A239E9D}" type="slidenum">
              <a:rPr lang="en-US" smtClean="0"/>
              <a:t>56</a:t>
            </a:fld>
            <a:endParaRPr lang="en-US"/>
          </a:p>
        </p:txBody>
      </p:sp>
    </p:spTree>
    <p:extLst>
      <p:ext uri="{BB962C8B-B14F-4D97-AF65-F5344CB8AC3E}">
        <p14:creationId xmlns:p14="http://schemas.microsoft.com/office/powerpoint/2010/main" val="32913072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2914" y="1281928"/>
            <a:ext cx="10515600" cy="4351338"/>
          </a:xfrm>
        </p:spPr>
        <p:txBody>
          <a:bodyPr/>
          <a:lstStyle/>
          <a:p>
            <a:pPr marL="0" indent="0">
              <a:buNone/>
            </a:pPr>
            <a:r>
              <a:rPr lang="en-US" dirty="0">
                <a:solidFill>
                  <a:srgbClr val="00B050"/>
                </a:solidFill>
              </a:rPr>
              <a:t>Daniel </a:t>
            </a:r>
            <a:r>
              <a:rPr lang="en-US" dirty="0" smtClean="0">
                <a:solidFill>
                  <a:srgbClr val="00B050"/>
                </a:solidFill>
              </a:rPr>
              <a:t>7:25</a:t>
            </a:r>
          </a:p>
          <a:p>
            <a:pPr marL="0" indent="0">
              <a:buNone/>
            </a:pPr>
            <a:r>
              <a:rPr lang="en-US" dirty="0" smtClean="0"/>
              <a:t>“He </a:t>
            </a:r>
            <a:r>
              <a:rPr lang="en-US" dirty="0"/>
              <a:t>will speak out against the Most High and wear down the saints of the Highest One, and he will intend to make alterations in times and in law; and they will be given into his hand for a time, times, and half a time.”</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57</a:t>
            </a:fld>
            <a:endParaRPr lang="en-US"/>
          </a:p>
        </p:txBody>
      </p:sp>
    </p:spTree>
    <p:extLst>
      <p:ext uri="{BB962C8B-B14F-4D97-AF65-F5344CB8AC3E}">
        <p14:creationId xmlns:p14="http://schemas.microsoft.com/office/powerpoint/2010/main" val="204355696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32501"/>
            <a:ext cx="10515600" cy="4351338"/>
          </a:xfrm>
        </p:spPr>
        <p:txBody>
          <a:bodyPr/>
          <a:lstStyle/>
          <a:p>
            <a:pPr marL="0" indent="0">
              <a:buNone/>
            </a:pPr>
            <a:r>
              <a:rPr lang="en-US" dirty="0">
                <a:solidFill>
                  <a:srgbClr val="00B050"/>
                </a:solidFill>
              </a:rPr>
              <a:t>Revelation </a:t>
            </a:r>
            <a:r>
              <a:rPr lang="en-US" dirty="0" smtClean="0">
                <a:solidFill>
                  <a:srgbClr val="00B050"/>
                </a:solidFill>
              </a:rPr>
              <a:t>11:11-12</a:t>
            </a:r>
          </a:p>
          <a:p>
            <a:pPr marL="0" indent="0">
              <a:buNone/>
            </a:pPr>
            <a:r>
              <a:rPr lang="en-US" dirty="0" smtClean="0"/>
              <a:t>“But </a:t>
            </a:r>
            <a:r>
              <a:rPr lang="en-US" dirty="0"/>
              <a:t>after the three and a half days, the breath of life from God came into them, and they stood on their feet; and great fear fell upon those who were watching them. 12 And they heard a loud voice from heaven saying to them, </a:t>
            </a:r>
            <a:r>
              <a:rPr lang="en-US" dirty="0" smtClean="0"/>
              <a:t>‘Come </a:t>
            </a:r>
            <a:r>
              <a:rPr lang="en-US" dirty="0"/>
              <a:t>up here</a:t>
            </a:r>
            <a:r>
              <a:rPr lang="en-US" dirty="0" smtClean="0"/>
              <a:t>.’ </a:t>
            </a:r>
            <a:r>
              <a:rPr lang="en-US" dirty="0"/>
              <a:t>Then they went up into heaven in the cloud, and their enemies watched them.” </a:t>
            </a:r>
          </a:p>
        </p:txBody>
      </p:sp>
      <p:sp>
        <p:nvSpPr>
          <p:cNvPr id="2" name="Slide Number Placeholder 1"/>
          <p:cNvSpPr>
            <a:spLocks noGrp="1"/>
          </p:cNvSpPr>
          <p:nvPr>
            <p:ph type="sldNum" sz="quarter" idx="12"/>
          </p:nvPr>
        </p:nvSpPr>
        <p:spPr/>
        <p:txBody>
          <a:bodyPr/>
          <a:lstStyle/>
          <a:p>
            <a:fld id="{AF06E64F-A8F0-46BE-B167-0E8C2A239E9D}" type="slidenum">
              <a:rPr lang="en-US" smtClean="0"/>
              <a:t>58</a:t>
            </a:fld>
            <a:endParaRPr lang="en-US"/>
          </a:p>
        </p:txBody>
      </p:sp>
    </p:spTree>
    <p:extLst>
      <p:ext uri="{BB962C8B-B14F-4D97-AF65-F5344CB8AC3E}">
        <p14:creationId xmlns:p14="http://schemas.microsoft.com/office/powerpoint/2010/main" val="255093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Pre-Wrath Rapture</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1680519" y="1690688"/>
            <a:ext cx="8172063" cy="4509547"/>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59</a:t>
            </a:fld>
            <a:endParaRPr lang="en-US"/>
          </a:p>
        </p:txBody>
      </p:sp>
    </p:spTree>
    <p:extLst>
      <p:ext uri="{BB962C8B-B14F-4D97-AF65-F5344CB8AC3E}">
        <p14:creationId xmlns:p14="http://schemas.microsoft.com/office/powerpoint/2010/main" val="7176201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Tribulation is Divided into Three Parts</a:t>
            </a:r>
            <a:endParaRPr lang="en-US" dirty="0">
              <a:solidFill>
                <a:srgbClr val="FF0000"/>
              </a:solidFill>
            </a:endParaRPr>
          </a:p>
        </p:txBody>
      </p:sp>
      <p:sp>
        <p:nvSpPr>
          <p:cNvPr id="3" name="Content Placeholder 2"/>
          <p:cNvSpPr>
            <a:spLocks noGrp="1"/>
          </p:cNvSpPr>
          <p:nvPr>
            <p:ph idx="1"/>
          </p:nvPr>
        </p:nvSpPr>
        <p:spPr/>
        <p:txBody>
          <a:bodyPr/>
          <a:lstStyle/>
          <a:p>
            <a:pPr marL="514350" lvl="0" indent="-514350">
              <a:buFont typeface="+mj-lt"/>
              <a:buAutoNum type="arabicParenR"/>
            </a:pPr>
            <a:r>
              <a:rPr lang="en-US" dirty="0"/>
              <a:t>The Tribulation which is the first 3 ½ years which is the beginning of birth pangs (Matthew 24:8).</a:t>
            </a:r>
          </a:p>
          <a:p>
            <a:pPr marL="514350" lvl="0" indent="-514350">
              <a:buFont typeface="+mj-lt"/>
              <a:buAutoNum type="arabicParenR"/>
            </a:pPr>
            <a:r>
              <a:rPr lang="en-US" dirty="0"/>
              <a:t>The Great Tribulation which is the next 2 ½ years.</a:t>
            </a:r>
          </a:p>
          <a:p>
            <a:pPr marL="514350" lvl="0" indent="-514350">
              <a:buFont typeface="+mj-lt"/>
              <a:buAutoNum type="arabicParenR"/>
            </a:pPr>
            <a:r>
              <a:rPr lang="en-US" dirty="0"/>
              <a:t>The Day of the Lord which is the final 1 year and which is the final judgments. </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60</a:t>
            </a:fld>
            <a:endParaRPr lang="en-US"/>
          </a:p>
        </p:txBody>
      </p:sp>
    </p:spTree>
    <p:extLst>
      <p:ext uri="{BB962C8B-B14F-4D97-AF65-F5344CB8AC3E}">
        <p14:creationId xmlns:p14="http://schemas.microsoft.com/office/powerpoint/2010/main" val="36973124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Scripture for Pre-Wrath Rapture</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Matthew </a:t>
            </a:r>
            <a:r>
              <a:rPr lang="en-US" dirty="0" smtClean="0">
                <a:solidFill>
                  <a:srgbClr val="00B050"/>
                </a:solidFill>
              </a:rPr>
              <a:t>24:22</a:t>
            </a:r>
            <a:endParaRPr lang="en-US" dirty="0">
              <a:solidFill>
                <a:srgbClr val="00B050"/>
              </a:solidFill>
            </a:endParaRPr>
          </a:p>
          <a:p>
            <a:pPr marL="0" indent="0">
              <a:buNone/>
            </a:pPr>
            <a:r>
              <a:rPr lang="en-US" dirty="0" smtClean="0"/>
              <a:t>“Unless </a:t>
            </a:r>
            <a:r>
              <a:rPr lang="en-US" dirty="0"/>
              <a:t>those days had been cut short, no life would have been saved; but for the sake of the elect those days will be cut short.” </a:t>
            </a:r>
          </a:p>
        </p:txBody>
      </p:sp>
      <p:sp>
        <p:nvSpPr>
          <p:cNvPr id="4" name="Slide Number Placeholder 3"/>
          <p:cNvSpPr>
            <a:spLocks noGrp="1"/>
          </p:cNvSpPr>
          <p:nvPr>
            <p:ph type="sldNum" sz="quarter" idx="12"/>
          </p:nvPr>
        </p:nvSpPr>
        <p:spPr/>
        <p:txBody>
          <a:bodyPr/>
          <a:lstStyle/>
          <a:p>
            <a:fld id="{AF06E64F-A8F0-46BE-B167-0E8C2A239E9D}" type="slidenum">
              <a:rPr lang="en-US" smtClean="0"/>
              <a:t>61</a:t>
            </a:fld>
            <a:endParaRPr lang="en-US"/>
          </a:p>
        </p:txBody>
      </p:sp>
    </p:spTree>
    <p:extLst>
      <p:ext uri="{BB962C8B-B14F-4D97-AF65-F5344CB8AC3E}">
        <p14:creationId xmlns:p14="http://schemas.microsoft.com/office/powerpoint/2010/main" val="229739597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Post-Tribulation Rapture</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1890584" y="1725571"/>
            <a:ext cx="8114141" cy="4309537"/>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62</a:t>
            </a:fld>
            <a:endParaRPr lang="en-US"/>
          </a:p>
        </p:txBody>
      </p:sp>
    </p:spTree>
    <p:extLst>
      <p:ext uri="{BB962C8B-B14F-4D97-AF65-F5344CB8AC3E}">
        <p14:creationId xmlns:p14="http://schemas.microsoft.com/office/powerpoint/2010/main" val="164065396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Events for a Post-Tribulation Rapture</a:t>
            </a:r>
            <a:endParaRPr lang="en-US" dirty="0">
              <a:solidFill>
                <a:srgbClr val="FF0000"/>
              </a:solidFill>
            </a:endParaRPr>
          </a:p>
        </p:txBody>
      </p:sp>
      <p:sp>
        <p:nvSpPr>
          <p:cNvPr id="3" name="Content Placeholder 2"/>
          <p:cNvSpPr>
            <a:spLocks noGrp="1"/>
          </p:cNvSpPr>
          <p:nvPr>
            <p:ph idx="1"/>
          </p:nvPr>
        </p:nvSpPr>
        <p:spPr/>
        <p:txBody>
          <a:bodyPr/>
          <a:lstStyle/>
          <a:p>
            <a:pPr marL="514350" lvl="0" indent="-514350">
              <a:buFont typeface="+mj-lt"/>
              <a:buAutoNum type="arabicParenR"/>
            </a:pPr>
            <a:r>
              <a:rPr lang="en-US" dirty="0"/>
              <a:t>Jesus leaves Heaven with a shout, the voice of an angel, and a trumpet sound (1 Thessalonians 4:16-18)</a:t>
            </a:r>
          </a:p>
          <a:p>
            <a:pPr marL="514350" lvl="0" indent="-514350">
              <a:buFont typeface="+mj-lt"/>
              <a:buAutoNum type="arabicParenR"/>
            </a:pPr>
            <a:r>
              <a:rPr lang="en-US" dirty="0"/>
              <a:t>As He is coming towards the Earth the Rapture occurs</a:t>
            </a:r>
          </a:p>
          <a:p>
            <a:pPr marL="514350" lvl="0" indent="-514350">
              <a:buFont typeface="+mj-lt"/>
              <a:buAutoNum type="arabicParenR"/>
            </a:pPr>
            <a:r>
              <a:rPr lang="en-US" dirty="0"/>
              <a:t>The Raptured church meets Jesus in the air and is given glorified bodies</a:t>
            </a:r>
          </a:p>
          <a:p>
            <a:pPr marL="514350" lvl="0" indent="-514350">
              <a:buFont typeface="+mj-lt"/>
              <a:buAutoNum type="arabicParenR"/>
            </a:pPr>
            <a:r>
              <a:rPr lang="en-US" dirty="0"/>
              <a:t>The church then turns around and follows Jesus back to the Earth for the Second Coming</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63</a:t>
            </a:fld>
            <a:endParaRPr lang="en-US"/>
          </a:p>
        </p:txBody>
      </p:sp>
    </p:spTree>
    <p:extLst>
      <p:ext uri="{BB962C8B-B14F-4D97-AF65-F5344CB8AC3E}">
        <p14:creationId xmlns:p14="http://schemas.microsoft.com/office/powerpoint/2010/main" val="187537271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Scripture for Post-Tribulation Rapture</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Matthew </a:t>
            </a:r>
            <a:r>
              <a:rPr lang="en-US" dirty="0" smtClean="0">
                <a:solidFill>
                  <a:srgbClr val="00B050"/>
                </a:solidFill>
              </a:rPr>
              <a:t>24:29-31</a:t>
            </a:r>
            <a:endParaRPr lang="en-US" dirty="0">
              <a:solidFill>
                <a:srgbClr val="00B050"/>
              </a:solidFill>
            </a:endParaRPr>
          </a:p>
          <a:p>
            <a:pPr marL="0" indent="0">
              <a:buNone/>
            </a:pPr>
            <a:r>
              <a:rPr lang="en-US" dirty="0"/>
              <a:t>29 “But immediately after the tribulation of those days the sun will be darkened, and the moon will not give its light, and the stars will fall from the sky, and the powers of the heavens will be shaken. 30 And then the sign of the Son of Man will appear in the sky, and then all the tribes of the earth will mourn, and they will see the Son of Man coming on the clouds of the sky with power and great glory. 31 And He will send forth His angels with a great trumpet and they will gather together His elect from the four winds, from one end of the sky to the other</a:t>
            </a:r>
            <a:r>
              <a:rPr lang="en-US" dirty="0" smtClean="0"/>
              <a:t>.”</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64</a:t>
            </a:fld>
            <a:endParaRPr lang="en-US"/>
          </a:p>
        </p:txBody>
      </p:sp>
    </p:spTree>
    <p:extLst>
      <p:ext uri="{BB962C8B-B14F-4D97-AF65-F5344CB8AC3E}">
        <p14:creationId xmlns:p14="http://schemas.microsoft.com/office/powerpoint/2010/main" val="41458973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solidFill>
                  <a:srgbClr val="00B050"/>
                </a:solidFill>
              </a:rPr>
              <a:t>Daniel 12:1-2</a:t>
            </a:r>
          </a:p>
          <a:p>
            <a:pPr marL="0" indent="0">
              <a:buNone/>
            </a:pPr>
            <a:r>
              <a:rPr lang="en-US" dirty="0"/>
              <a:t>“Now at that time Michael, the great prince who stands guard over the sons of your people, will arise. And there will be a time of distress such as never occurred since there was a nation until that time; and at that time your people, everyone who is found written in the book, will be rescued. 2 Many of those who sleep in the dust of the ground will awake, these to everlasting life, but the others to disgrace and everlasting contempt</a:t>
            </a:r>
            <a:r>
              <a:rPr lang="en-US" dirty="0" smtClean="0"/>
              <a:t>.”</a:t>
            </a:r>
            <a:endParaRPr lang="en-US" dirty="0"/>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65</a:t>
            </a:fld>
            <a:endParaRPr lang="en-US"/>
          </a:p>
        </p:txBody>
      </p:sp>
    </p:spTree>
    <p:extLst>
      <p:ext uri="{BB962C8B-B14F-4D97-AF65-F5344CB8AC3E}">
        <p14:creationId xmlns:p14="http://schemas.microsoft.com/office/powerpoint/2010/main" val="38072159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Rapture Summary</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2499990" y="1544336"/>
            <a:ext cx="7192019" cy="5091105"/>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66</a:t>
            </a:fld>
            <a:endParaRPr lang="en-US"/>
          </a:p>
        </p:txBody>
      </p:sp>
    </p:spTree>
    <p:extLst>
      <p:ext uri="{BB962C8B-B14F-4D97-AF65-F5344CB8AC3E}">
        <p14:creationId xmlns:p14="http://schemas.microsoft.com/office/powerpoint/2010/main" val="223049610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Rapture Passages</a:t>
            </a:r>
            <a:endParaRPr lang="en-US" dirty="0">
              <a:solidFill>
                <a:srgbClr val="FF0000"/>
              </a:solidFill>
            </a:endParaRPr>
          </a:p>
        </p:txBody>
      </p:sp>
      <p:sp>
        <p:nvSpPr>
          <p:cNvPr id="3" name="Content Placeholder 2"/>
          <p:cNvSpPr>
            <a:spLocks noGrp="1"/>
          </p:cNvSpPr>
          <p:nvPr>
            <p:ph idx="1"/>
          </p:nvPr>
        </p:nvSpPr>
        <p:spPr>
          <a:xfrm>
            <a:off x="838200" y="1445741"/>
            <a:ext cx="10515600" cy="5066270"/>
          </a:xfrm>
        </p:spPr>
        <p:txBody>
          <a:bodyPr>
            <a:normAutofit lnSpcReduction="10000"/>
          </a:bodyPr>
          <a:lstStyle/>
          <a:p>
            <a:pPr marL="0" indent="0">
              <a:buNone/>
            </a:pPr>
            <a:r>
              <a:rPr lang="en-US" dirty="0" smtClean="0">
                <a:solidFill>
                  <a:srgbClr val="00B050"/>
                </a:solidFill>
              </a:rPr>
              <a:t>1 </a:t>
            </a:r>
            <a:r>
              <a:rPr lang="en-US" dirty="0">
                <a:solidFill>
                  <a:srgbClr val="00B050"/>
                </a:solidFill>
              </a:rPr>
              <a:t>Thessalonians </a:t>
            </a:r>
            <a:r>
              <a:rPr lang="en-US" dirty="0" smtClean="0">
                <a:solidFill>
                  <a:srgbClr val="00B050"/>
                </a:solidFill>
              </a:rPr>
              <a:t>4:13-18</a:t>
            </a:r>
            <a:endParaRPr lang="en-US" dirty="0">
              <a:solidFill>
                <a:srgbClr val="00B050"/>
              </a:solidFill>
            </a:endParaRPr>
          </a:p>
          <a:p>
            <a:pPr marL="0" indent="0">
              <a:buNone/>
            </a:pPr>
            <a:r>
              <a:rPr lang="en-US" dirty="0"/>
              <a:t>13 But we do not want you to be uninformed, brethren, about those who are asleep, so that you will not grieve as do the rest who have no hope. 14 For if we believe that Jesus died and rose again, even so God will bring with Him those who have fallen asleep in Jesus. 15 For this we say to you by the word of the Lord, that we who are alive and remain until the coming of the Lord, will not precede those who have fallen asleep. 16 For the Lord Himself will descend from heaven with a shout, with the voice of the archangel and with the trumpet of God, and the dead in Christ will rise first. 17 Then we who are alive and remain will be caught up together with them in the clouds to meet the Lord in the air, and so we shall always be with the Lord. 18 Therefore comfort one another with these words.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67</a:t>
            </a:fld>
            <a:endParaRPr lang="en-US"/>
          </a:p>
        </p:txBody>
      </p:sp>
    </p:spTree>
    <p:extLst>
      <p:ext uri="{BB962C8B-B14F-4D97-AF65-F5344CB8AC3E}">
        <p14:creationId xmlns:p14="http://schemas.microsoft.com/office/powerpoint/2010/main" val="198604591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633" y="812371"/>
            <a:ext cx="10515600" cy="2412743"/>
          </a:xfrm>
        </p:spPr>
        <p:txBody>
          <a:bodyPr/>
          <a:lstStyle/>
          <a:p>
            <a:pPr marL="0" indent="0">
              <a:buNone/>
            </a:pPr>
            <a:r>
              <a:rPr lang="en-US" dirty="0" smtClean="0">
                <a:solidFill>
                  <a:srgbClr val="00B050"/>
                </a:solidFill>
              </a:rPr>
              <a:t>John </a:t>
            </a:r>
            <a:r>
              <a:rPr lang="en-US" dirty="0">
                <a:solidFill>
                  <a:srgbClr val="00B050"/>
                </a:solidFill>
              </a:rPr>
              <a:t>14:2-3</a:t>
            </a:r>
          </a:p>
          <a:p>
            <a:pPr marL="0" indent="0">
              <a:buNone/>
            </a:pPr>
            <a:r>
              <a:rPr lang="en-US" dirty="0"/>
              <a:t>2 In My Father’s house are many dwelling places; if it were not so, I would have told you; for I go to prepare a place for you. 3 If I go and prepare a place for you, I will come again and receive you to Myself, that where I am, there you may be also.</a:t>
            </a:r>
          </a:p>
          <a:p>
            <a:pPr marL="0" indent="0">
              <a:buNone/>
            </a:pPr>
            <a:endParaRPr lang="en-US" dirty="0"/>
          </a:p>
        </p:txBody>
      </p:sp>
      <p:sp>
        <p:nvSpPr>
          <p:cNvPr id="4" name="TextBox 3"/>
          <p:cNvSpPr txBox="1"/>
          <p:nvPr/>
        </p:nvSpPr>
        <p:spPr>
          <a:xfrm>
            <a:off x="704335" y="3954162"/>
            <a:ext cx="9539416" cy="1815882"/>
          </a:xfrm>
          <a:prstGeom prst="rect">
            <a:avLst/>
          </a:prstGeom>
          <a:noFill/>
        </p:spPr>
        <p:txBody>
          <a:bodyPr wrap="square" rtlCol="0">
            <a:spAutoFit/>
          </a:bodyPr>
          <a:lstStyle/>
          <a:p>
            <a:pPr marL="342900" lvl="0" indent="-342900">
              <a:buFont typeface="+mj-lt"/>
              <a:buAutoNum type="arabicParenR"/>
            </a:pPr>
            <a:r>
              <a:rPr lang="en-US" sz="2800" dirty="0"/>
              <a:t>Christ goes to Heaven to prepare a place for us</a:t>
            </a:r>
          </a:p>
          <a:p>
            <a:pPr marL="342900" lvl="0" indent="-342900">
              <a:buFont typeface="+mj-lt"/>
              <a:buAutoNum type="arabicParenR"/>
            </a:pPr>
            <a:r>
              <a:rPr lang="en-US" sz="2800" dirty="0"/>
              <a:t>Christ comes back again</a:t>
            </a:r>
          </a:p>
          <a:p>
            <a:pPr marL="342900" lvl="0" indent="-342900">
              <a:buFont typeface="+mj-lt"/>
              <a:buAutoNum type="arabicParenR"/>
            </a:pPr>
            <a:r>
              <a:rPr lang="en-US" sz="2800" dirty="0"/>
              <a:t>Christ receives us to Himself</a:t>
            </a:r>
          </a:p>
          <a:p>
            <a:pPr marL="342900" lvl="0" indent="-342900">
              <a:buFont typeface="+mj-lt"/>
              <a:buAutoNum type="arabicParenR"/>
            </a:pPr>
            <a:r>
              <a:rPr lang="en-US" sz="2800" dirty="0"/>
              <a:t>We return with Christ to this place prepared in Heaven for </a:t>
            </a:r>
            <a:r>
              <a:rPr lang="en-US" sz="2800" dirty="0" smtClean="0"/>
              <a:t>us</a:t>
            </a:r>
            <a:endParaRPr lang="en-US" sz="2800" dirty="0"/>
          </a:p>
        </p:txBody>
      </p:sp>
      <p:sp>
        <p:nvSpPr>
          <p:cNvPr id="2" name="Slide Number Placeholder 1"/>
          <p:cNvSpPr>
            <a:spLocks noGrp="1"/>
          </p:cNvSpPr>
          <p:nvPr>
            <p:ph type="sldNum" sz="quarter" idx="12"/>
          </p:nvPr>
        </p:nvSpPr>
        <p:spPr/>
        <p:txBody>
          <a:bodyPr/>
          <a:lstStyle/>
          <a:p>
            <a:fld id="{AF06E64F-A8F0-46BE-B167-0E8C2A239E9D}" type="slidenum">
              <a:rPr lang="en-US" smtClean="0"/>
              <a:t>68</a:t>
            </a:fld>
            <a:endParaRPr lang="en-US"/>
          </a:p>
        </p:txBody>
      </p:sp>
    </p:spTree>
    <p:extLst>
      <p:ext uri="{BB962C8B-B14F-4D97-AF65-F5344CB8AC3E}">
        <p14:creationId xmlns:p14="http://schemas.microsoft.com/office/powerpoint/2010/main" val="50552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Comparison John 14:1-3 and 1 Thess. 4:13-18</a:t>
            </a:r>
            <a:endParaRPr lang="en-US"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87305249"/>
              </p:ext>
            </p:extLst>
          </p:nvPr>
        </p:nvGraphicFramePr>
        <p:xfrm>
          <a:off x="1598955" y="1690688"/>
          <a:ext cx="8718937" cy="4416552"/>
        </p:xfrm>
        <a:graphic>
          <a:graphicData uri="http://schemas.openxmlformats.org/drawingml/2006/table">
            <a:tbl>
              <a:tblPr firstRow="1" firstCol="1" bandRow="1"/>
              <a:tblGrid>
                <a:gridCol w="3997835"/>
                <a:gridCol w="4721102"/>
              </a:tblGrid>
              <a:tr h="353394">
                <a:tc>
                  <a:txBody>
                    <a:bodyPr/>
                    <a:lstStyle/>
                    <a:p>
                      <a:pPr marL="0" marR="0">
                        <a:lnSpc>
                          <a:spcPct val="115000"/>
                        </a:lnSpc>
                        <a:spcBef>
                          <a:spcPts val="0"/>
                        </a:spcBef>
                        <a:spcAft>
                          <a:spcPts val="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John 14:1-3</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marL="0" marR="0">
                        <a:lnSpc>
                          <a:spcPct val="115000"/>
                        </a:lnSpc>
                        <a:spcBef>
                          <a:spcPts val="0"/>
                        </a:spcBef>
                        <a:spcAft>
                          <a:spcPts val="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1 Thessalonians 4:13-18</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353394">
                <a:tc>
                  <a:txBody>
                    <a:bodyPr/>
                    <a:lstStyle/>
                    <a:p>
                      <a:pPr marL="0" marR="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trouble v.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sorrow v. 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394">
                <a:tc>
                  <a:txBody>
                    <a:bodyPr/>
                    <a:lstStyle/>
                    <a:p>
                      <a:pPr marL="0" marR="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believe v.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believe v. 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394">
                <a:tc>
                  <a:txBody>
                    <a:bodyPr/>
                    <a:lstStyle/>
                    <a:p>
                      <a:pPr marL="0" marR="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God, Me [Jesus] v.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Jesus, God v. 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394">
                <a:tc>
                  <a:txBody>
                    <a:bodyPr/>
                    <a:lstStyle/>
                    <a:p>
                      <a:pPr marL="0" marR="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told you v.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say to you v. 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394">
                <a:tc>
                  <a:txBody>
                    <a:bodyPr/>
                    <a:lstStyle/>
                    <a:p>
                      <a:pPr marL="0" marR="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come again v.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coming of the Lord v. 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394">
                <a:tc>
                  <a:txBody>
                    <a:bodyPr/>
                    <a:lstStyle/>
                    <a:p>
                      <a:pPr marL="0" marR="0">
                        <a:lnSpc>
                          <a:spcPct val="115000"/>
                        </a:lnSpc>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receive you v.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caught up v. 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394">
                <a:tc>
                  <a:txBody>
                    <a:bodyPr/>
                    <a:lstStyle/>
                    <a:p>
                      <a:pPr marL="0" marR="0">
                        <a:lnSpc>
                          <a:spcPct val="115000"/>
                        </a:lnSpc>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to myself v.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to meet the Lord v. 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394">
                <a:tc>
                  <a:txBody>
                    <a:bodyPr/>
                    <a:lstStyle/>
                    <a:p>
                      <a:pPr marL="0" marR="0">
                        <a:lnSpc>
                          <a:spcPct val="115000"/>
                        </a:lnSpc>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be where I am v.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ever be with the Lord v. 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Slide Number Placeholder 2"/>
          <p:cNvSpPr>
            <a:spLocks noGrp="1"/>
          </p:cNvSpPr>
          <p:nvPr>
            <p:ph type="sldNum" sz="quarter" idx="12"/>
          </p:nvPr>
        </p:nvSpPr>
        <p:spPr/>
        <p:txBody>
          <a:bodyPr/>
          <a:lstStyle/>
          <a:p>
            <a:fld id="{AF06E64F-A8F0-46BE-B167-0E8C2A239E9D}" type="slidenum">
              <a:rPr lang="en-US" smtClean="0"/>
              <a:t>69</a:t>
            </a:fld>
            <a:endParaRPr lang="en-US"/>
          </a:p>
        </p:txBody>
      </p:sp>
    </p:spTree>
    <p:extLst>
      <p:ext uri="{BB962C8B-B14F-4D97-AF65-F5344CB8AC3E}">
        <p14:creationId xmlns:p14="http://schemas.microsoft.com/office/powerpoint/2010/main" val="146744134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2913" y="738231"/>
            <a:ext cx="10515600" cy="4351338"/>
          </a:xfrm>
        </p:spPr>
        <p:txBody>
          <a:bodyPr/>
          <a:lstStyle/>
          <a:p>
            <a:pPr marL="0" indent="0">
              <a:buNone/>
            </a:pPr>
            <a:r>
              <a:rPr lang="en-US" dirty="0" smtClean="0">
                <a:solidFill>
                  <a:srgbClr val="00B050"/>
                </a:solidFill>
              </a:rPr>
              <a:t>1 </a:t>
            </a:r>
            <a:r>
              <a:rPr lang="en-US" dirty="0">
                <a:solidFill>
                  <a:srgbClr val="00B050"/>
                </a:solidFill>
              </a:rPr>
              <a:t>Thessalonians 1:10</a:t>
            </a:r>
          </a:p>
          <a:p>
            <a:pPr marL="0" indent="0">
              <a:buNone/>
            </a:pPr>
            <a:r>
              <a:rPr lang="en-US" dirty="0" smtClean="0"/>
              <a:t>“and </a:t>
            </a:r>
            <a:r>
              <a:rPr lang="en-US" dirty="0"/>
              <a:t>to wait for His Son from heaven, whom He raised from the dead, that is Jesus, who rescues us from the wrath to come</a:t>
            </a:r>
            <a:r>
              <a:rPr lang="en-US" dirty="0" smtClean="0"/>
              <a:t>.”</a:t>
            </a:r>
            <a:endParaRPr lang="en-US" dirty="0"/>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70</a:t>
            </a:fld>
            <a:endParaRPr lang="en-US"/>
          </a:p>
        </p:txBody>
      </p:sp>
    </p:spTree>
    <p:extLst>
      <p:ext uri="{BB962C8B-B14F-4D97-AF65-F5344CB8AC3E}">
        <p14:creationId xmlns:p14="http://schemas.microsoft.com/office/powerpoint/2010/main" val="5650822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70702"/>
            <a:ext cx="10515600" cy="5968313"/>
          </a:xfrm>
        </p:spPr>
        <p:txBody>
          <a:bodyPr>
            <a:normAutofit fontScale="92500"/>
          </a:bodyPr>
          <a:lstStyle/>
          <a:p>
            <a:pPr marL="0" indent="0">
              <a:buNone/>
            </a:pPr>
            <a:r>
              <a:rPr lang="en-US" dirty="0" smtClean="0">
                <a:solidFill>
                  <a:srgbClr val="00B050"/>
                </a:solidFill>
              </a:rPr>
              <a:t>1 Thessalonians 5:1-11</a:t>
            </a:r>
          </a:p>
          <a:p>
            <a:pPr marL="0" indent="0">
              <a:buNone/>
            </a:pPr>
            <a:r>
              <a:rPr lang="en-US" dirty="0"/>
              <a:t>Now as to the times and the epochs, brethren, you have no need of anything to be written to you. </a:t>
            </a:r>
            <a:r>
              <a:rPr lang="en-US" b="1" baseline="30000" dirty="0"/>
              <a:t>2 </a:t>
            </a:r>
            <a:r>
              <a:rPr lang="en-US" dirty="0"/>
              <a:t>For you yourselves know full well that the day of the Lord </a:t>
            </a:r>
            <a:r>
              <a:rPr lang="en-US" dirty="0" smtClean="0"/>
              <a:t>will </a:t>
            </a:r>
            <a:r>
              <a:rPr lang="en-US" dirty="0"/>
              <a:t>come just like a thief in the night. </a:t>
            </a:r>
            <a:r>
              <a:rPr lang="en-US" b="1" baseline="30000" dirty="0"/>
              <a:t>3 </a:t>
            </a:r>
            <a:r>
              <a:rPr lang="en-US" dirty="0"/>
              <a:t>While they are saying, “Peace and safety!” then </a:t>
            </a:r>
            <a:r>
              <a:rPr lang="en-US" dirty="0" smtClean="0"/>
              <a:t>destruction</a:t>
            </a:r>
            <a:r>
              <a:rPr lang="en-US" dirty="0"/>
              <a:t> </a:t>
            </a:r>
            <a:r>
              <a:rPr lang="en-US" dirty="0" smtClean="0"/>
              <a:t>will </a:t>
            </a:r>
            <a:r>
              <a:rPr lang="en-US" dirty="0"/>
              <a:t>come upon them suddenly like labor pains upon a woman with child, and they will not escape. </a:t>
            </a:r>
            <a:r>
              <a:rPr lang="en-US" b="1" baseline="30000" dirty="0"/>
              <a:t>4 </a:t>
            </a:r>
            <a:r>
              <a:rPr lang="en-US" dirty="0"/>
              <a:t>But you, brethren, are not in darkness, that the day would overtake you </a:t>
            </a:r>
            <a:r>
              <a:rPr lang="en-US" dirty="0" smtClean="0"/>
              <a:t>like </a:t>
            </a:r>
            <a:r>
              <a:rPr lang="en-US" dirty="0"/>
              <a:t>a thief; </a:t>
            </a:r>
            <a:r>
              <a:rPr lang="en-US" b="1" baseline="30000" dirty="0"/>
              <a:t>5 </a:t>
            </a:r>
            <a:r>
              <a:rPr lang="en-US" dirty="0"/>
              <a:t>for you are all sons of light and sons of day. We are not of night nor of darkness; </a:t>
            </a:r>
            <a:r>
              <a:rPr lang="en-US" b="1" baseline="30000" dirty="0"/>
              <a:t>6 </a:t>
            </a:r>
            <a:r>
              <a:rPr lang="en-US" dirty="0"/>
              <a:t>so then let us not sleep as </a:t>
            </a:r>
            <a:r>
              <a:rPr lang="en-US" dirty="0" smtClean="0"/>
              <a:t>others </a:t>
            </a:r>
            <a:r>
              <a:rPr lang="en-US" dirty="0"/>
              <a:t>do, but let us be alert and </a:t>
            </a:r>
            <a:r>
              <a:rPr lang="en-US" dirty="0" smtClean="0"/>
              <a:t>sober</a:t>
            </a:r>
            <a:r>
              <a:rPr lang="en-US" dirty="0"/>
              <a:t>. </a:t>
            </a:r>
            <a:r>
              <a:rPr lang="en-US" b="1" baseline="30000" dirty="0"/>
              <a:t>7 </a:t>
            </a:r>
            <a:r>
              <a:rPr lang="en-US" dirty="0"/>
              <a:t>For those who sleep do their sleeping at night, and those who get drunk get drunk at night. </a:t>
            </a:r>
            <a:r>
              <a:rPr lang="en-US" b="1" baseline="30000" dirty="0"/>
              <a:t>8 </a:t>
            </a:r>
            <a:r>
              <a:rPr lang="en-US" dirty="0"/>
              <a:t>But since we are of </a:t>
            </a:r>
            <a:r>
              <a:rPr lang="en-US" i="1" dirty="0"/>
              <a:t>the</a:t>
            </a:r>
            <a:r>
              <a:rPr lang="en-US" dirty="0"/>
              <a:t> day, let us be </a:t>
            </a:r>
            <a:r>
              <a:rPr lang="en-US" dirty="0" smtClean="0"/>
              <a:t>sober</a:t>
            </a:r>
            <a:r>
              <a:rPr lang="en-US" dirty="0"/>
              <a:t>, having put on the breastplate of faith and love, and as a helmet, the hope of salvation. </a:t>
            </a:r>
            <a:r>
              <a:rPr lang="en-US" b="1" baseline="30000" dirty="0"/>
              <a:t>9 </a:t>
            </a:r>
            <a:r>
              <a:rPr lang="en-US" dirty="0"/>
              <a:t>For God has not destined us for wrath, but for obtaining salvation through our Lord Jesus Christ, </a:t>
            </a:r>
            <a:r>
              <a:rPr lang="en-US" b="1" baseline="30000" dirty="0"/>
              <a:t>10 </a:t>
            </a:r>
            <a:r>
              <a:rPr lang="en-US" dirty="0"/>
              <a:t>who died for us, so that whether we are awake or asleep, we will live together with Him. </a:t>
            </a:r>
            <a:r>
              <a:rPr lang="en-US" b="1" baseline="30000" dirty="0"/>
              <a:t>11 </a:t>
            </a:r>
            <a:r>
              <a:rPr lang="en-US" dirty="0"/>
              <a:t>Therefore </a:t>
            </a:r>
            <a:r>
              <a:rPr lang="en-US" dirty="0" smtClean="0"/>
              <a:t>encourage </a:t>
            </a:r>
            <a:r>
              <a:rPr lang="en-US" dirty="0"/>
              <a:t>one another and build up one another, just as you also are doing.</a:t>
            </a:r>
          </a:p>
        </p:txBody>
      </p:sp>
      <p:sp>
        <p:nvSpPr>
          <p:cNvPr id="2" name="Slide Number Placeholder 1"/>
          <p:cNvSpPr>
            <a:spLocks noGrp="1"/>
          </p:cNvSpPr>
          <p:nvPr>
            <p:ph type="sldNum" sz="quarter" idx="12"/>
          </p:nvPr>
        </p:nvSpPr>
        <p:spPr/>
        <p:txBody>
          <a:bodyPr/>
          <a:lstStyle/>
          <a:p>
            <a:fld id="{AF06E64F-A8F0-46BE-B167-0E8C2A239E9D}" type="slidenum">
              <a:rPr lang="en-US" smtClean="0"/>
              <a:t>71</a:t>
            </a:fld>
            <a:endParaRPr lang="en-US"/>
          </a:p>
        </p:txBody>
      </p:sp>
    </p:spTree>
    <p:extLst>
      <p:ext uri="{BB962C8B-B14F-4D97-AF65-F5344CB8AC3E}">
        <p14:creationId xmlns:p14="http://schemas.microsoft.com/office/powerpoint/2010/main" val="381300157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8918"/>
            <a:ext cx="10515600" cy="6091881"/>
          </a:xfrm>
        </p:spPr>
        <p:txBody>
          <a:bodyPr>
            <a:normAutofit fontScale="92500" lnSpcReduction="20000"/>
          </a:bodyPr>
          <a:lstStyle/>
          <a:p>
            <a:pPr marL="0" indent="0">
              <a:buNone/>
            </a:pPr>
            <a:r>
              <a:rPr lang="en-US" dirty="0" smtClean="0">
                <a:solidFill>
                  <a:srgbClr val="00B050"/>
                </a:solidFill>
              </a:rPr>
              <a:t>2 Thessalonians 2:1-12</a:t>
            </a:r>
          </a:p>
          <a:p>
            <a:pPr marL="0" indent="0">
              <a:buNone/>
            </a:pPr>
            <a:r>
              <a:rPr lang="en-US" dirty="0"/>
              <a:t>Now we request you, brethren, with regard to the </a:t>
            </a:r>
            <a:r>
              <a:rPr lang="en-US" dirty="0" smtClean="0"/>
              <a:t>coming </a:t>
            </a:r>
            <a:r>
              <a:rPr lang="en-US" dirty="0"/>
              <a:t>of our Lord Jesus Christ and our gathering together to Him, </a:t>
            </a:r>
            <a:r>
              <a:rPr lang="en-US" b="1" baseline="30000" dirty="0"/>
              <a:t>2 </a:t>
            </a:r>
            <a:r>
              <a:rPr lang="en-US" dirty="0"/>
              <a:t>that you not be quickly shaken from your </a:t>
            </a:r>
            <a:r>
              <a:rPr lang="en-US" dirty="0" smtClean="0"/>
              <a:t>composure </a:t>
            </a:r>
            <a:r>
              <a:rPr lang="en-US" dirty="0"/>
              <a:t>or be disturbed either by a spirit or a </a:t>
            </a:r>
            <a:r>
              <a:rPr lang="en-US" dirty="0" smtClean="0"/>
              <a:t>message </a:t>
            </a:r>
            <a:r>
              <a:rPr lang="en-US" dirty="0"/>
              <a:t>or a letter as if from us, to the effect that the day of the Lord has come. </a:t>
            </a:r>
            <a:r>
              <a:rPr lang="en-US" b="1" baseline="30000" dirty="0"/>
              <a:t>3 </a:t>
            </a:r>
            <a:r>
              <a:rPr lang="en-US" dirty="0"/>
              <a:t>Let no one in any way deceive you, for </a:t>
            </a:r>
            <a:r>
              <a:rPr lang="en-US" i="1" dirty="0"/>
              <a:t>it will not </a:t>
            </a:r>
            <a:r>
              <a:rPr lang="en-US" i="1" dirty="0" smtClean="0"/>
              <a:t>come </a:t>
            </a:r>
            <a:r>
              <a:rPr lang="en-US" dirty="0" smtClean="0"/>
              <a:t>unless </a:t>
            </a:r>
            <a:r>
              <a:rPr lang="en-US" dirty="0"/>
              <a:t>the </a:t>
            </a:r>
            <a:r>
              <a:rPr lang="en-US" dirty="0" smtClean="0"/>
              <a:t>apostasy </a:t>
            </a:r>
            <a:r>
              <a:rPr lang="en-US" dirty="0"/>
              <a:t>comes first, and the man of lawlessness is revealed, the son of destruction, </a:t>
            </a:r>
            <a:r>
              <a:rPr lang="en-US" b="1" baseline="30000" dirty="0"/>
              <a:t>4 </a:t>
            </a:r>
            <a:r>
              <a:rPr lang="en-US" dirty="0"/>
              <a:t>who opposes and exalts himself above </a:t>
            </a:r>
            <a:r>
              <a:rPr lang="en-US" dirty="0" smtClean="0"/>
              <a:t>every </a:t>
            </a:r>
            <a:r>
              <a:rPr lang="en-US" dirty="0"/>
              <a:t>so-called god or object of worship, so that he takes his seat in the temple of God, displaying himself as being God. </a:t>
            </a:r>
            <a:r>
              <a:rPr lang="en-US" b="1" baseline="30000" dirty="0"/>
              <a:t>5 </a:t>
            </a:r>
            <a:r>
              <a:rPr lang="en-US" dirty="0"/>
              <a:t>Do you not remember that while I was still with you, I was telling you these things?</a:t>
            </a:r>
            <a:r>
              <a:rPr lang="en-US" b="1" baseline="30000" dirty="0"/>
              <a:t>6 </a:t>
            </a:r>
            <a:r>
              <a:rPr lang="en-US" dirty="0"/>
              <a:t>And you know what restrains him now, so that in his time he will be revealed. </a:t>
            </a:r>
            <a:r>
              <a:rPr lang="en-US" b="1" baseline="30000" dirty="0"/>
              <a:t>7 </a:t>
            </a:r>
            <a:r>
              <a:rPr lang="en-US" dirty="0"/>
              <a:t>For the mystery of lawlessness is already at work; only he who now restrains </a:t>
            </a:r>
            <a:r>
              <a:rPr lang="en-US" i="1" dirty="0"/>
              <a:t>will do so</a:t>
            </a:r>
            <a:r>
              <a:rPr lang="en-US" dirty="0"/>
              <a:t> until he is taken out of the way. </a:t>
            </a:r>
            <a:r>
              <a:rPr lang="en-US" b="1" baseline="30000" dirty="0"/>
              <a:t>8 </a:t>
            </a:r>
            <a:r>
              <a:rPr lang="en-US" dirty="0"/>
              <a:t>Then that lawless one will be revealed whom the Lord will slay with the breath of His mouth and bring to an end by the appearance of His </a:t>
            </a:r>
            <a:r>
              <a:rPr lang="en-US" dirty="0" smtClean="0"/>
              <a:t>coming</a:t>
            </a:r>
            <a:r>
              <a:rPr lang="en-US" dirty="0"/>
              <a:t>; </a:t>
            </a:r>
            <a:r>
              <a:rPr lang="en-US" b="1" baseline="30000" dirty="0"/>
              <a:t>9 </a:t>
            </a:r>
            <a:r>
              <a:rPr lang="en-US" i="1" dirty="0"/>
              <a:t>that is</a:t>
            </a:r>
            <a:r>
              <a:rPr lang="en-US" dirty="0"/>
              <a:t>, the one whose </a:t>
            </a:r>
            <a:r>
              <a:rPr lang="en-US" dirty="0" smtClean="0"/>
              <a:t>coming </a:t>
            </a:r>
            <a:r>
              <a:rPr lang="en-US" dirty="0"/>
              <a:t>is in accord with the activity of Satan, with all power and </a:t>
            </a:r>
            <a:r>
              <a:rPr lang="en-US" dirty="0" smtClean="0"/>
              <a:t>signs </a:t>
            </a:r>
            <a:r>
              <a:rPr lang="en-US" dirty="0"/>
              <a:t>and false wonders, </a:t>
            </a:r>
            <a:r>
              <a:rPr lang="en-US" b="1" baseline="30000" dirty="0"/>
              <a:t>10 </a:t>
            </a:r>
            <a:r>
              <a:rPr lang="en-US" dirty="0"/>
              <a:t>and with </a:t>
            </a:r>
            <a:r>
              <a:rPr lang="en-US" dirty="0" smtClean="0"/>
              <a:t>all </a:t>
            </a:r>
            <a:r>
              <a:rPr lang="en-US" dirty="0"/>
              <a:t>the deception of wickedness for those who perish, because they did not receive the love of the truth so as to be saved. </a:t>
            </a:r>
            <a:r>
              <a:rPr lang="en-US" b="1" baseline="30000" dirty="0"/>
              <a:t>11 </a:t>
            </a:r>
            <a:r>
              <a:rPr lang="en-US" dirty="0"/>
              <a:t>For this reason God </a:t>
            </a:r>
            <a:r>
              <a:rPr lang="en-US" dirty="0" smtClean="0"/>
              <a:t>will </a:t>
            </a:r>
            <a:r>
              <a:rPr lang="en-US" dirty="0"/>
              <a:t>send upon them </a:t>
            </a:r>
            <a:r>
              <a:rPr lang="en-US" dirty="0" smtClean="0"/>
              <a:t>a</a:t>
            </a:r>
            <a:r>
              <a:rPr lang="en-US" dirty="0"/>
              <a:t> deluding influence so that they will believe </a:t>
            </a:r>
            <a:r>
              <a:rPr lang="en-US" dirty="0" smtClean="0"/>
              <a:t>what </a:t>
            </a:r>
            <a:r>
              <a:rPr lang="en-US" dirty="0"/>
              <a:t>is false,</a:t>
            </a:r>
            <a:r>
              <a:rPr lang="en-US" b="1" baseline="30000" dirty="0"/>
              <a:t>12 </a:t>
            </a:r>
            <a:r>
              <a:rPr lang="en-US" dirty="0"/>
              <a:t>in order that they all may be </a:t>
            </a:r>
            <a:r>
              <a:rPr lang="en-US" dirty="0" smtClean="0"/>
              <a:t>judged </a:t>
            </a:r>
            <a:r>
              <a:rPr lang="en-US" dirty="0"/>
              <a:t>who did not believe the truth, but </a:t>
            </a:r>
            <a:r>
              <a:rPr lang="en-US" dirty="0" smtClean="0"/>
              <a:t>took </a:t>
            </a:r>
            <a:r>
              <a:rPr lang="en-US" dirty="0"/>
              <a:t>pleasure in wickedness.</a:t>
            </a:r>
          </a:p>
        </p:txBody>
      </p:sp>
      <p:sp>
        <p:nvSpPr>
          <p:cNvPr id="2" name="Slide Number Placeholder 1"/>
          <p:cNvSpPr>
            <a:spLocks noGrp="1"/>
          </p:cNvSpPr>
          <p:nvPr>
            <p:ph type="sldNum" sz="quarter" idx="12"/>
          </p:nvPr>
        </p:nvSpPr>
        <p:spPr/>
        <p:txBody>
          <a:bodyPr/>
          <a:lstStyle/>
          <a:p>
            <a:fld id="{AF06E64F-A8F0-46BE-B167-0E8C2A239E9D}" type="slidenum">
              <a:rPr lang="en-US" smtClean="0"/>
              <a:t>72</a:t>
            </a:fld>
            <a:endParaRPr lang="en-US"/>
          </a:p>
        </p:txBody>
      </p:sp>
    </p:spTree>
    <p:extLst>
      <p:ext uri="{BB962C8B-B14F-4D97-AF65-F5344CB8AC3E}">
        <p14:creationId xmlns:p14="http://schemas.microsoft.com/office/powerpoint/2010/main" val="18107579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63827"/>
            <a:ext cx="10515600" cy="5213136"/>
          </a:xfrm>
        </p:spPr>
        <p:txBody>
          <a:bodyPr/>
          <a:lstStyle/>
          <a:p>
            <a:pPr marL="0" indent="0">
              <a:buNone/>
            </a:pPr>
            <a:r>
              <a:rPr lang="en-US" dirty="0" smtClean="0">
                <a:solidFill>
                  <a:srgbClr val="00B050"/>
                </a:solidFill>
              </a:rPr>
              <a:t>1 </a:t>
            </a:r>
            <a:r>
              <a:rPr lang="en-US" dirty="0">
                <a:solidFill>
                  <a:srgbClr val="00B050"/>
                </a:solidFill>
              </a:rPr>
              <a:t>Corinthians 15:51-54</a:t>
            </a:r>
          </a:p>
          <a:p>
            <a:pPr marL="0" indent="0">
              <a:buNone/>
            </a:pPr>
            <a:r>
              <a:rPr lang="en-US" dirty="0"/>
              <a:t>51 Behold, I tell you a mystery; we will not all sleep, but we will all be changed, 52 in a moment, in the twinkling of an eye, at the last trumpet; for the trumpet will sound, and the dead will be raised imperishable, and we will be changed. 53 For this perishable must put on the imperishable, and this mortal must put on immortality. 54 But when this perishable will have put on the imperishable, and this mortal will have put on immortality, then will come about the saying that is written, “Death is swallowed up in victory.</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73</a:t>
            </a:fld>
            <a:endParaRPr lang="en-US"/>
          </a:p>
        </p:txBody>
      </p:sp>
    </p:spTree>
    <p:extLst>
      <p:ext uri="{BB962C8B-B14F-4D97-AF65-F5344CB8AC3E}">
        <p14:creationId xmlns:p14="http://schemas.microsoft.com/office/powerpoint/2010/main" val="263156818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solidFill>
                  <a:srgbClr val="00B050"/>
                </a:solidFill>
              </a:rPr>
              <a:t>Acts </a:t>
            </a:r>
            <a:r>
              <a:rPr lang="en-US" dirty="0">
                <a:solidFill>
                  <a:srgbClr val="00B050"/>
                </a:solidFill>
              </a:rPr>
              <a:t>1:10-11</a:t>
            </a:r>
          </a:p>
          <a:p>
            <a:pPr marL="0" indent="0">
              <a:buNone/>
            </a:pPr>
            <a:r>
              <a:rPr lang="en-US" dirty="0"/>
              <a:t>10 And as they were gazing intently into the sky while He was going, behold, two men in white clothing stood beside them. 11 They also said, “Men of Galilee, why do you stand looking into the sky? This Jesus, who has been taken up from you into heaven, will come in just the same way as you have watched Him go into heaven.”</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74</a:t>
            </a:fld>
            <a:endParaRPr lang="en-US"/>
          </a:p>
        </p:txBody>
      </p:sp>
    </p:spTree>
    <p:extLst>
      <p:ext uri="{BB962C8B-B14F-4D97-AF65-F5344CB8AC3E}">
        <p14:creationId xmlns:p14="http://schemas.microsoft.com/office/powerpoint/2010/main" val="342259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2334"/>
          </a:xfrm>
        </p:spPr>
        <p:txBody>
          <a:bodyPr/>
          <a:lstStyle/>
          <a:p>
            <a:r>
              <a:rPr lang="en-US" dirty="0" smtClean="0">
                <a:solidFill>
                  <a:srgbClr val="FF0000"/>
                </a:solidFill>
              </a:rPr>
              <a:t>Second Coming Passage</a:t>
            </a:r>
            <a:endParaRPr lang="en-US" dirty="0">
              <a:solidFill>
                <a:srgbClr val="FF0000"/>
              </a:solidFill>
            </a:endParaRPr>
          </a:p>
        </p:txBody>
      </p:sp>
      <p:sp>
        <p:nvSpPr>
          <p:cNvPr id="3" name="Content Placeholder 2"/>
          <p:cNvSpPr>
            <a:spLocks noGrp="1"/>
          </p:cNvSpPr>
          <p:nvPr>
            <p:ph idx="1"/>
          </p:nvPr>
        </p:nvSpPr>
        <p:spPr>
          <a:xfrm>
            <a:off x="838200" y="1210962"/>
            <a:ext cx="10515600" cy="5338119"/>
          </a:xfrm>
        </p:spPr>
        <p:txBody>
          <a:bodyPr>
            <a:normAutofit fontScale="77500" lnSpcReduction="20000"/>
          </a:bodyPr>
          <a:lstStyle/>
          <a:p>
            <a:pPr marL="0" indent="0">
              <a:buNone/>
            </a:pPr>
            <a:r>
              <a:rPr lang="en-US" dirty="0">
                <a:solidFill>
                  <a:srgbClr val="00B050"/>
                </a:solidFill>
              </a:rPr>
              <a:t>Luke 17:22-37</a:t>
            </a:r>
          </a:p>
          <a:p>
            <a:pPr marL="0" indent="0">
              <a:buNone/>
            </a:pPr>
            <a:r>
              <a:rPr lang="en-US" dirty="0"/>
              <a:t>22 And He said to the disciples, “The days will come when you will long to see one of the days of the Son of Man, and you will not see it. 23 They will say to you, ‘Look there! Look here!’ Do not go away, and do not run after them. 24 For just like the lightning, when it flashes out of one part of the sky, shines to the other part of the sky, so will the Son of Man be in His day. 25 But first He must suffer many things and be rejected by this generation. 26 And just as it happened in the days of Noah, so it will be also in the days of the Son of Man: 27 they were eating, they were drinking, they were marrying, they were being given in marriage, until the day that Noah entered the ark, and the flood came and destroyed them all. 28 It was the same as happened in the days of Lot: they were eating, they were drinking, they were buying, they were selling, they were planting, they were building; 29 but on the day that Lot went out from Sodom it rained fire and brimstone from heaven and destroyed them all. 30 It will be just the same on the day that the Son of Man is revealed. 31 On that day, the one who is on the housetop and whose goods are in the house must not go down to take them out; and likewise the one who is in the field must not turn back. 32 Remember Lot’s wife. 33 Whoever seeks to keep his life will lose it, and whoever loses his life will preserve it. 34 I tell you, on that night there will be two in one bed; one will be taken and the other will be left. 35 There will be two women grinding at the same place; one will be taken and the other will be left. 36 [Two men will be in the field; one will be taken and the other will be left.”] 37 And answering they *said to Him, “Where, Lord?” And He said to them, “Where the body is, there also the vultures will be gathered.”</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75</a:t>
            </a:fld>
            <a:endParaRPr lang="en-US"/>
          </a:p>
        </p:txBody>
      </p:sp>
    </p:spTree>
    <p:extLst>
      <p:ext uri="{BB962C8B-B14F-4D97-AF65-F5344CB8AC3E}">
        <p14:creationId xmlns:p14="http://schemas.microsoft.com/office/powerpoint/2010/main" val="33559864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Differences Between the Rapture and the Second Coming</a:t>
            </a:r>
            <a:endParaRPr lang="en-US"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743167853"/>
              </p:ext>
            </p:extLst>
          </p:nvPr>
        </p:nvGraphicFramePr>
        <p:xfrm>
          <a:off x="594240" y="2051285"/>
          <a:ext cx="10759560" cy="4263017"/>
        </p:xfrm>
        <a:graphic>
          <a:graphicData uri="http://schemas.openxmlformats.org/drawingml/2006/table">
            <a:tbl>
              <a:tblPr firstRow="1" firstCol="1" bandRow="1"/>
              <a:tblGrid>
                <a:gridCol w="5379780"/>
                <a:gridCol w="5379780"/>
              </a:tblGrid>
              <a:tr h="387547">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Rapture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Second Coming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r>
              <a:tr h="387547">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Christ comes for His own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Christ comes with His own (Revelation 19:14)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47">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Christ comes only as far as the air (1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Thess</a:t>
                      </a:r>
                      <a:r>
                        <a:rPr lang="en-US" sz="1800" dirty="0">
                          <a:effectLst/>
                          <a:latin typeface="Calibri" panose="020F0502020204030204" pitchFamily="34" charset="0"/>
                          <a:ea typeface="Calibri" panose="020F0502020204030204" pitchFamily="34" charset="0"/>
                          <a:cs typeface="Times New Roman" panose="02020603050405020304" pitchFamily="18" charset="0"/>
                        </a:rPr>
                        <a:t> 4:17)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Christ steps foot on the Earth (Zechariah 14:4)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47">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Removes believers and leaves the unsaved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Removes unsaved and leaves believers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47">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Christ only seen by believers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Everyone on Earth will see Christ (Revelation 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47">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All living believers go to Heaven (1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Thess</a:t>
                      </a:r>
                      <a:r>
                        <a:rPr lang="en-US" sz="1800" dirty="0">
                          <a:effectLst/>
                          <a:latin typeface="Calibri" panose="020F0502020204030204" pitchFamily="34" charset="0"/>
                          <a:ea typeface="Calibri" panose="020F0502020204030204" pitchFamily="34" charset="0"/>
                          <a:cs typeface="Times New Roman" panose="02020603050405020304" pitchFamily="18" charset="0"/>
                        </a:rPr>
                        <a:t> 4:15)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All living believers remain on the Earth (Luke 17:34-37)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5094">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only angel mentioned speaks or shouts at the beginning (1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Thess</a:t>
                      </a:r>
                      <a:r>
                        <a:rPr lang="en-US" sz="1800" dirty="0">
                          <a:effectLst/>
                          <a:latin typeface="Calibri" panose="020F0502020204030204" pitchFamily="34" charset="0"/>
                          <a:ea typeface="Calibri" panose="020F0502020204030204" pitchFamily="34" charset="0"/>
                          <a:cs typeface="Times New Roman" panose="02020603050405020304" pitchFamily="18" charset="0"/>
                        </a:rPr>
                        <a:t> 4:16-17)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Angels are dispatched to gather the wicked (Matt 13:40, 49) and the elect (Matt 24:31)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5094">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Is a mystery—a truth not revealed until the New Testament (1 Cor 15:51)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Clearly revealed throughout the Old Testament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Zech</a:t>
                      </a:r>
                      <a:r>
                        <a:rPr lang="en-US" sz="1800" dirty="0">
                          <a:effectLst/>
                          <a:latin typeface="Calibri" panose="020F0502020204030204" pitchFamily="34" charset="0"/>
                          <a:ea typeface="Calibri" panose="020F0502020204030204" pitchFamily="34" charset="0"/>
                          <a:cs typeface="Times New Roman" panose="02020603050405020304" pitchFamily="18" charset="0"/>
                        </a:rPr>
                        <a:t> 14 and many other places)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47">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Christ comes to reward (1 Thess 4:17)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Christ comes to judge (Matt 25:31-46)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Slide Number Placeholder 2"/>
          <p:cNvSpPr>
            <a:spLocks noGrp="1"/>
          </p:cNvSpPr>
          <p:nvPr>
            <p:ph type="sldNum" sz="quarter" idx="12"/>
          </p:nvPr>
        </p:nvSpPr>
        <p:spPr/>
        <p:txBody>
          <a:bodyPr/>
          <a:lstStyle/>
          <a:p>
            <a:fld id="{AF06E64F-A8F0-46BE-B167-0E8C2A239E9D}" type="slidenum">
              <a:rPr lang="en-US" smtClean="0"/>
              <a:t>76</a:t>
            </a:fld>
            <a:endParaRPr lang="en-US"/>
          </a:p>
        </p:txBody>
      </p:sp>
    </p:spTree>
    <p:extLst>
      <p:ext uri="{BB962C8B-B14F-4D97-AF65-F5344CB8AC3E}">
        <p14:creationId xmlns:p14="http://schemas.microsoft.com/office/powerpoint/2010/main" val="39852241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Pre-Tribulation Differences</a:t>
            </a:r>
            <a:endParaRPr lang="en-US"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247185483"/>
              </p:ext>
            </p:extLst>
          </p:nvPr>
        </p:nvGraphicFramePr>
        <p:xfrm>
          <a:off x="702276" y="2347898"/>
          <a:ext cx="10515600" cy="2619516"/>
        </p:xfrm>
        <a:graphic>
          <a:graphicData uri="http://schemas.openxmlformats.org/drawingml/2006/table">
            <a:tbl>
              <a:tblPr firstRow="1" firstCol="1" bandRow="1"/>
              <a:tblGrid>
                <a:gridCol w="5257800"/>
                <a:gridCol w="5257800"/>
              </a:tblGrid>
              <a:tr h="436586">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Rapture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Second Coming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r>
              <a:tr h="436586">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Initiates the Tribulation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At the end of the Tribulation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586">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 signs are required (Christ’s return is imminent)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All of the signs in Revelation must occur first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586">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antichrist (man of sin) is unrestrained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The antichrist is cast into the lake of fire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586">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world is not judged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world is judged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586">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Satan is not bound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Satan is bound for 1,000 years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Slide Number Placeholder 2"/>
          <p:cNvSpPr>
            <a:spLocks noGrp="1"/>
          </p:cNvSpPr>
          <p:nvPr>
            <p:ph type="sldNum" sz="quarter" idx="12"/>
          </p:nvPr>
        </p:nvSpPr>
        <p:spPr/>
        <p:txBody>
          <a:bodyPr/>
          <a:lstStyle/>
          <a:p>
            <a:fld id="{AF06E64F-A8F0-46BE-B167-0E8C2A239E9D}" type="slidenum">
              <a:rPr lang="en-US" smtClean="0"/>
              <a:t>77</a:t>
            </a:fld>
            <a:endParaRPr lang="en-US"/>
          </a:p>
        </p:txBody>
      </p:sp>
    </p:spTree>
    <p:extLst>
      <p:ext uri="{BB962C8B-B14F-4D97-AF65-F5344CB8AC3E}">
        <p14:creationId xmlns:p14="http://schemas.microsoft.com/office/powerpoint/2010/main" val="342071863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False Predictions of the Second Coming</a:t>
            </a:r>
            <a:endParaRPr lang="en-US" dirty="0">
              <a:solidFill>
                <a:srgbClr val="FF0000"/>
              </a:solidFill>
            </a:endParaRPr>
          </a:p>
        </p:txBody>
      </p:sp>
      <p:sp>
        <p:nvSpPr>
          <p:cNvPr id="3" name="Content Placeholder 2"/>
          <p:cNvSpPr>
            <a:spLocks noGrp="1"/>
          </p:cNvSpPr>
          <p:nvPr>
            <p:ph idx="1"/>
          </p:nvPr>
        </p:nvSpPr>
        <p:spPr>
          <a:xfrm>
            <a:off x="838198" y="1825625"/>
            <a:ext cx="7082481" cy="559229"/>
          </a:xfrm>
        </p:spPr>
        <p:txBody>
          <a:bodyPr/>
          <a:lstStyle/>
          <a:p>
            <a:r>
              <a:rPr lang="en-US" dirty="0" smtClean="0"/>
              <a:t>Perhaps first false prediction</a:t>
            </a:r>
            <a:endParaRPr lang="en-US" dirty="0"/>
          </a:p>
        </p:txBody>
      </p:sp>
      <p:sp>
        <p:nvSpPr>
          <p:cNvPr id="4" name="Content Placeholder 2"/>
          <p:cNvSpPr txBox="1">
            <a:spLocks/>
          </p:cNvSpPr>
          <p:nvPr/>
        </p:nvSpPr>
        <p:spPr>
          <a:xfrm>
            <a:off x="838198" y="2378737"/>
            <a:ext cx="7082481" cy="559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Martin of Tours</a:t>
            </a:r>
            <a:endParaRPr lang="en-US" dirty="0"/>
          </a:p>
        </p:txBody>
      </p:sp>
      <p:sp>
        <p:nvSpPr>
          <p:cNvPr id="5" name="Content Placeholder 2"/>
          <p:cNvSpPr txBox="1">
            <a:spLocks/>
          </p:cNvSpPr>
          <p:nvPr/>
        </p:nvSpPr>
        <p:spPr>
          <a:xfrm>
            <a:off x="838198" y="3484961"/>
            <a:ext cx="7082481" cy="559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The Prophet Hen of Leeds</a:t>
            </a:r>
            <a:endParaRPr lang="en-US" dirty="0"/>
          </a:p>
        </p:txBody>
      </p:sp>
      <p:sp>
        <p:nvSpPr>
          <p:cNvPr id="6" name="Content Placeholder 2"/>
          <p:cNvSpPr txBox="1">
            <a:spLocks/>
          </p:cNvSpPr>
          <p:nvPr/>
        </p:nvSpPr>
        <p:spPr>
          <a:xfrm>
            <a:off x="838198" y="4591185"/>
            <a:ext cx="7082481" cy="559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John Wesley</a:t>
            </a:r>
            <a:endParaRPr lang="en-US" dirty="0"/>
          </a:p>
        </p:txBody>
      </p:sp>
      <p:sp>
        <p:nvSpPr>
          <p:cNvPr id="7" name="Content Placeholder 2"/>
          <p:cNvSpPr txBox="1">
            <a:spLocks/>
          </p:cNvSpPr>
          <p:nvPr/>
        </p:nvSpPr>
        <p:spPr>
          <a:xfrm>
            <a:off x="838198" y="5144297"/>
            <a:ext cx="7082481" cy="559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Harold Camping</a:t>
            </a:r>
            <a:endParaRPr lang="en-US" dirty="0"/>
          </a:p>
        </p:txBody>
      </p:sp>
      <p:sp>
        <p:nvSpPr>
          <p:cNvPr id="8" name="Content Placeholder 2"/>
          <p:cNvSpPr txBox="1">
            <a:spLocks/>
          </p:cNvSpPr>
          <p:nvPr/>
        </p:nvSpPr>
        <p:spPr>
          <a:xfrm>
            <a:off x="838198" y="2931849"/>
            <a:ext cx="7082481" cy="559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The Great Flood</a:t>
            </a:r>
            <a:endParaRPr lang="en-US" dirty="0"/>
          </a:p>
        </p:txBody>
      </p:sp>
      <p:sp>
        <p:nvSpPr>
          <p:cNvPr id="9" name="Content Placeholder 2"/>
          <p:cNvSpPr txBox="1">
            <a:spLocks/>
          </p:cNvSpPr>
          <p:nvPr/>
        </p:nvSpPr>
        <p:spPr>
          <a:xfrm>
            <a:off x="838198" y="4038073"/>
            <a:ext cx="7082481" cy="559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smtClean="0"/>
              <a:t>Millerism</a:t>
            </a:r>
            <a:endParaRPr lang="en-US" dirty="0"/>
          </a:p>
        </p:txBody>
      </p:sp>
      <p:sp>
        <p:nvSpPr>
          <p:cNvPr id="10" name="Content Placeholder 2"/>
          <p:cNvSpPr txBox="1">
            <a:spLocks/>
          </p:cNvSpPr>
          <p:nvPr/>
        </p:nvSpPr>
        <p:spPr>
          <a:xfrm>
            <a:off x="838198" y="5697409"/>
            <a:ext cx="7082481" cy="559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2012 Maya Apocalypse</a:t>
            </a:r>
            <a:endParaRPr lang="en-US" dirty="0"/>
          </a:p>
        </p:txBody>
      </p:sp>
      <p:sp>
        <p:nvSpPr>
          <p:cNvPr id="11" name="Slide Number Placeholder 10"/>
          <p:cNvSpPr>
            <a:spLocks noGrp="1"/>
          </p:cNvSpPr>
          <p:nvPr>
            <p:ph type="sldNum" sz="quarter" idx="12"/>
          </p:nvPr>
        </p:nvSpPr>
        <p:spPr/>
        <p:txBody>
          <a:bodyPr/>
          <a:lstStyle/>
          <a:p>
            <a:fld id="{AF06E64F-A8F0-46BE-B167-0E8C2A239E9D}" type="slidenum">
              <a:rPr lang="en-US" smtClean="0"/>
              <a:t>78</a:t>
            </a:fld>
            <a:endParaRPr lang="en-US"/>
          </a:p>
        </p:txBody>
      </p:sp>
    </p:spTree>
    <p:extLst>
      <p:ext uri="{BB962C8B-B14F-4D97-AF65-F5344CB8AC3E}">
        <p14:creationId xmlns:p14="http://schemas.microsoft.com/office/powerpoint/2010/main" val="321435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p:bldP spid="9" grpId="0"/>
      <p:bldP spid="10"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Israel and the Church</a:t>
            </a:r>
            <a:endParaRPr lang="en-US" dirty="0">
              <a:solidFill>
                <a:srgbClr val="FF0000"/>
              </a:solidFill>
            </a:endParaRPr>
          </a:p>
        </p:txBody>
      </p:sp>
      <p:sp>
        <p:nvSpPr>
          <p:cNvPr id="3" name="Content Placeholder 2"/>
          <p:cNvSpPr>
            <a:spLocks noGrp="1"/>
          </p:cNvSpPr>
          <p:nvPr>
            <p:ph idx="1"/>
          </p:nvPr>
        </p:nvSpPr>
        <p:spPr>
          <a:xfrm>
            <a:off x="838200" y="1825625"/>
            <a:ext cx="8540578" cy="4351338"/>
          </a:xfrm>
        </p:spPr>
        <p:txBody>
          <a:bodyPr/>
          <a:lstStyle/>
          <a:p>
            <a:pPr marL="0" indent="0">
              <a:buNone/>
            </a:pPr>
            <a:r>
              <a:rPr lang="en-US" dirty="0" smtClean="0"/>
              <a:t>God’s six covenants with Israel</a:t>
            </a:r>
          </a:p>
          <a:p>
            <a:pPr marL="0" indent="0">
              <a:buNone/>
            </a:pPr>
            <a:endParaRPr lang="en-US" dirty="0"/>
          </a:p>
          <a:p>
            <a:r>
              <a:rPr lang="en-US" dirty="0" err="1" smtClean="0"/>
              <a:t>Noahic</a:t>
            </a:r>
            <a:endParaRPr lang="en-US" dirty="0" smtClean="0"/>
          </a:p>
          <a:p>
            <a:r>
              <a:rPr lang="en-US" dirty="0" smtClean="0"/>
              <a:t>Abrahamic</a:t>
            </a:r>
          </a:p>
          <a:p>
            <a:r>
              <a:rPr lang="en-US" dirty="0" smtClean="0"/>
              <a:t>Mosaic</a:t>
            </a:r>
          </a:p>
          <a:p>
            <a:r>
              <a:rPr lang="en-US" dirty="0" smtClean="0"/>
              <a:t>Priestly</a:t>
            </a:r>
          </a:p>
          <a:p>
            <a:r>
              <a:rPr lang="en-US" dirty="0" smtClean="0"/>
              <a:t>Davidic </a:t>
            </a:r>
          </a:p>
          <a:p>
            <a:r>
              <a:rPr lang="en-US" dirty="0" smtClean="0"/>
              <a:t>New</a:t>
            </a:r>
            <a:endParaRPr lang="en-US" dirty="0"/>
          </a:p>
        </p:txBody>
      </p:sp>
      <p:sp>
        <p:nvSpPr>
          <p:cNvPr id="4" name="Content Placeholder 2"/>
          <p:cNvSpPr txBox="1">
            <a:spLocks/>
          </p:cNvSpPr>
          <p:nvPr/>
        </p:nvSpPr>
        <p:spPr>
          <a:xfrm>
            <a:off x="838200" y="1825625"/>
            <a:ext cx="854057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t>God’s six covenants with Israel</a:t>
            </a:r>
          </a:p>
          <a:p>
            <a:pPr marL="0" indent="0">
              <a:buFont typeface="Arial" panose="020B0604020202020204" pitchFamily="34" charset="0"/>
              <a:buNone/>
            </a:pPr>
            <a:endParaRPr lang="en-US" dirty="0" smtClean="0"/>
          </a:p>
          <a:p>
            <a:r>
              <a:rPr lang="en-US" dirty="0" err="1" smtClean="0"/>
              <a:t>Noahic</a:t>
            </a:r>
            <a:r>
              <a:rPr lang="en-US" dirty="0" smtClean="0"/>
              <a:t>	- Unconditional promise of the land forever</a:t>
            </a:r>
          </a:p>
          <a:p>
            <a:r>
              <a:rPr lang="en-US" dirty="0" smtClean="0"/>
              <a:t>Abrahamic</a:t>
            </a:r>
            <a:r>
              <a:rPr lang="en-US" dirty="0"/>
              <a:t> - Unconditional promise of the land forever</a:t>
            </a:r>
            <a:endParaRPr lang="en-US" dirty="0" smtClean="0"/>
          </a:p>
          <a:p>
            <a:r>
              <a:rPr lang="en-US" dirty="0" smtClean="0"/>
              <a:t>Mosaic</a:t>
            </a:r>
          </a:p>
          <a:p>
            <a:r>
              <a:rPr lang="en-US" dirty="0" smtClean="0"/>
              <a:t>Priestly</a:t>
            </a:r>
          </a:p>
          <a:p>
            <a:r>
              <a:rPr lang="en-US" dirty="0" smtClean="0"/>
              <a:t>Davidic </a:t>
            </a:r>
          </a:p>
          <a:p>
            <a:r>
              <a:rPr lang="en-US" dirty="0" smtClean="0"/>
              <a:t>New		</a:t>
            </a:r>
            <a:r>
              <a:rPr lang="en-US" dirty="0"/>
              <a:t> - Unconditional promise of the land forever</a:t>
            </a:r>
          </a:p>
        </p:txBody>
      </p:sp>
      <p:sp>
        <p:nvSpPr>
          <p:cNvPr id="5" name="Slide Number Placeholder 4"/>
          <p:cNvSpPr>
            <a:spLocks noGrp="1"/>
          </p:cNvSpPr>
          <p:nvPr>
            <p:ph type="sldNum" sz="quarter" idx="12"/>
          </p:nvPr>
        </p:nvSpPr>
        <p:spPr/>
        <p:txBody>
          <a:bodyPr/>
          <a:lstStyle/>
          <a:p>
            <a:fld id="{AF06E64F-A8F0-46BE-B167-0E8C2A239E9D}" type="slidenum">
              <a:rPr lang="en-US" smtClean="0"/>
              <a:t>79</a:t>
            </a:fld>
            <a:endParaRPr lang="en-US"/>
          </a:p>
        </p:txBody>
      </p:sp>
    </p:spTree>
    <p:extLst>
      <p:ext uri="{BB962C8B-B14F-4D97-AF65-F5344CB8AC3E}">
        <p14:creationId xmlns:p14="http://schemas.microsoft.com/office/powerpoint/2010/main" val="243941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48032"/>
            <a:ext cx="10515600" cy="4928931"/>
          </a:xfrm>
        </p:spPr>
        <p:txBody>
          <a:bodyPr/>
          <a:lstStyle/>
          <a:p>
            <a:pPr marL="0" indent="0">
              <a:buNone/>
            </a:pPr>
            <a:r>
              <a:rPr lang="en-US" dirty="0">
                <a:solidFill>
                  <a:srgbClr val="00B050"/>
                </a:solidFill>
              </a:rPr>
              <a:t>Hebrews 9:16-20</a:t>
            </a:r>
          </a:p>
          <a:p>
            <a:pPr marL="0" indent="0">
              <a:buNone/>
            </a:pPr>
            <a:r>
              <a:rPr lang="en-US" dirty="0"/>
              <a:t>16 For where a covenant is, there must of necessity be the death of the one who made it. 17 For a covenant is valid only when men are dead, for it is never in force while the one who made it lives. 18 Therefore even the first covenant was not inaugurated without blood. 19 For when every commandment had been spoken by Moses to all the people according to the Law, he took the blood of the calves and the goats, with water and scarlet wool and hyssop, and sprinkled both the book itself and all the people, 20 saying, “This is the blood of the covenant which God commanded you.”</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80</a:t>
            </a:fld>
            <a:endParaRPr lang="en-US"/>
          </a:p>
        </p:txBody>
      </p:sp>
    </p:spTree>
    <p:extLst>
      <p:ext uri="{BB962C8B-B14F-4D97-AF65-F5344CB8AC3E}">
        <p14:creationId xmlns:p14="http://schemas.microsoft.com/office/powerpoint/2010/main" val="124780632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2276" y="960651"/>
            <a:ext cx="10515600" cy="3537208"/>
          </a:xfrm>
        </p:spPr>
        <p:txBody>
          <a:bodyPr/>
          <a:lstStyle/>
          <a:p>
            <a:pPr marL="0" indent="0">
              <a:buNone/>
            </a:pPr>
            <a:r>
              <a:rPr lang="en-US" dirty="0">
                <a:solidFill>
                  <a:srgbClr val="00B050"/>
                </a:solidFill>
              </a:rPr>
              <a:t>Hebrews 9:14-15</a:t>
            </a:r>
          </a:p>
          <a:p>
            <a:pPr marL="0" indent="0">
              <a:buNone/>
            </a:pPr>
            <a:r>
              <a:rPr lang="en-US" dirty="0"/>
              <a:t>14 how much more will </a:t>
            </a:r>
            <a:r>
              <a:rPr lang="en-US" dirty="0">
                <a:solidFill>
                  <a:srgbClr val="FF0000"/>
                </a:solidFill>
              </a:rPr>
              <a:t>the blood of Christ</a:t>
            </a:r>
            <a:r>
              <a:rPr lang="en-US" dirty="0"/>
              <a:t>, who through the eternal Spirit offered Himself without blemish to God, cleanse your conscience from dead works to serve the living God? 15 For this reason He is the mediator of </a:t>
            </a:r>
            <a:r>
              <a:rPr lang="en-US" dirty="0">
                <a:solidFill>
                  <a:srgbClr val="FF0000"/>
                </a:solidFill>
              </a:rPr>
              <a:t>a new covenant</a:t>
            </a:r>
            <a:r>
              <a:rPr lang="en-US" dirty="0"/>
              <a:t>, so that, since a death has taken place for the redemption of the transgressions that were committed under the first covenant, those who have been called may receive the promise of the eternal inheritance.</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81</a:t>
            </a:fld>
            <a:endParaRPr lang="en-US"/>
          </a:p>
        </p:txBody>
      </p:sp>
    </p:spTree>
    <p:extLst>
      <p:ext uri="{BB962C8B-B14F-4D97-AF65-F5344CB8AC3E}">
        <p14:creationId xmlns:p14="http://schemas.microsoft.com/office/powerpoint/2010/main" val="62321575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2341" y="812371"/>
            <a:ext cx="10515600" cy="2400386"/>
          </a:xfrm>
        </p:spPr>
        <p:txBody>
          <a:bodyPr/>
          <a:lstStyle/>
          <a:p>
            <a:pPr marL="0" indent="0">
              <a:buNone/>
            </a:pPr>
            <a:r>
              <a:rPr lang="en-US" dirty="0">
                <a:solidFill>
                  <a:srgbClr val="00B050"/>
                </a:solidFill>
              </a:rPr>
              <a:t>Hebrews 8:6-7</a:t>
            </a:r>
          </a:p>
          <a:p>
            <a:pPr marL="0" indent="0">
              <a:buNone/>
            </a:pPr>
            <a:r>
              <a:rPr lang="en-US" dirty="0"/>
              <a:t>6 But now He has obtained a more excellent ministry, by as much as He is also the mediator of </a:t>
            </a:r>
            <a:r>
              <a:rPr lang="en-US" dirty="0">
                <a:solidFill>
                  <a:srgbClr val="FF0000"/>
                </a:solidFill>
              </a:rPr>
              <a:t>a better covenant</a:t>
            </a:r>
            <a:r>
              <a:rPr lang="en-US" dirty="0"/>
              <a:t>, which has been enacted on better promises. 7 For if that first covenant had been faultless, there would have been no occasion sought for a second.</a:t>
            </a:r>
          </a:p>
          <a:p>
            <a:pPr marL="0" indent="0">
              <a:buNone/>
            </a:pPr>
            <a:endParaRPr lang="en-US" dirty="0"/>
          </a:p>
        </p:txBody>
      </p:sp>
      <p:sp>
        <p:nvSpPr>
          <p:cNvPr id="4" name="TextBox 3"/>
          <p:cNvSpPr txBox="1"/>
          <p:nvPr/>
        </p:nvSpPr>
        <p:spPr>
          <a:xfrm>
            <a:off x="889686" y="3880022"/>
            <a:ext cx="10478530" cy="2246769"/>
          </a:xfrm>
          <a:prstGeom prst="rect">
            <a:avLst/>
          </a:prstGeom>
          <a:noFill/>
        </p:spPr>
        <p:txBody>
          <a:bodyPr wrap="square" rtlCol="0">
            <a:spAutoFit/>
          </a:bodyPr>
          <a:lstStyle/>
          <a:p>
            <a:r>
              <a:rPr lang="en-US" sz="2800" dirty="0">
                <a:solidFill>
                  <a:srgbClr val="00B050"/>
                </a:solidFill>
              </a:rPr>
              <a:t>Luke 22:20</a:t>
            </a:r>
          </a:p>
          <a:p>
            <a:endParaRPr lang="en-US" sz="2800" dirty="0" smtClean="0"/>
          </a:p>
          <a:p>
            <a:r>
              <a:rPr lang="en-US" sz="2800" dirty="0" smtClean="0"/>
              <a:t>“And </a:t>
            </a:r>
            <a:r>
              <a:rPr lang="en-US" sz="2800" dirty="0"/>
              <a:t>in the same way He took the cup after they had eaten, saying, </a:t>
            </a:r>
            <a:r>
              <a:rPr lang="en-US" sz="2800" dirty="0" smtClean="0"/>
              <a:t>‘This </a:t>
            </a:r>
            <a:r>
              <a:rPr lang="en-US" sz="2800" dirty="0"/>
              <a:t>cup which is poured out for you is the </a:t>
            </a:r>
            <a:r>
              <a:rPr lang="en-US" sz="2800" dirty="0">
                <a:solidFill>
                  <a:srgbClr val="FF0000"/>
                </a:solidFill>
              </a:rPr>
              <a:t>new covenant in My blood</a:t>
            </a:r>
            <a:r>
              <a:rPr lang="en-US" sz="2800" dirty="0" smtClean="0"/>
              <a:t>.’”</a:t>
            </a:r>
            <a:endParaRPr lang="en-US" sz="2800" dirty="0"/>
          </a:p>
        </p:txBody>
      </p:sp>
      <p:sp>
        <p:nvSpPr>
          <p:cNvPr id="2" name="Slide Number Placeholder 1"/>
          <p:cNvSpPr>
            <a:spLocks noGrp="1"/>
          </p:cNvSpPr>
          <p:nvPr>
            <p:ph type="sldNum" sz="quarter" idx="12"/>
          </p:nvPr>
        </p:nvSpPr>
        <p:spPr/>
        <p:txBody>
          <a:bodyPr/>
          <a:lstStyle/>
          <a:p>
            <a:fld id="{AF06E64F-A8F0-46BE-B167-0E8C2A239E9D}" type="slidenum">
              <a:rPr lang="en-US" smtClean="0"/>
              <a:t>82</a:t>
            </a:fld>
            <a:endParaRPr lang="en-US"/>
          </a:p>
        </p:txBody>
      </p:sp>
    </p:spTree>
    <p:extLst>
      <p:ext uri="{BB962C8B-B14F-4D97-AF65-F5344CB8AC3E}">
        <p14:creationId xmlns:p14="http://schemas.microsoft.com/office/powerpoint/2010/main" val="159364762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76893" y="729049"/>
            <a:ext cx="9884695" cy="5213447"/>
          </a:xfrm>
          <a:prstGeom prst="rect">
            <a:avLst/>
          </a:prstGeom>
        </p:spPr>
      </p:pic>
      <p:sp>
        <p:nvSpPr>
          <p:cNvPr id="2" name="Slide Number Placeholder 1"/>
          <p:cNvSpPr>
            <a:spLocks noGrp="1"/>
          </p:cNvSpPr>
          <p:nvPr>
            <p:ph type="sldNum" sz="quarter" idx="12"/>
          </p:nvPr>
        </p:nvSpPr>
        <p:spPr/>
        <p:txBody>
          <a:bodyPr/>
          <a:lstStyle/>
          <a:p>
            <a:fld id="{AF06E64F-A8F0-46BE-B167-0E8C2A239E9D}" type="slidenum">
              <a:rPr lang="en-US" smtClean="0"/>
              <a:t>83</a:t>
            </a:fld>
            <a:endParaRPr lang="en-US"/>
          </a:p>
        </p:txBody>
      </p:sp>
    </p:spTree>
    <p:extLst>
      <p:ext uri="{BB962C8B-B14F-4D97-AF65-F5344CB8AC3E}">
        <p14:creationId xmlns:p14="http://schemas.microsoft.com/office/powerpoint/2010/main" val="49869740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78476" y="432486"/>
            <a:ext cx="10070756" cy="5511113"/>
          </a:xfrm>
          <a:prstGeom prst="rect">
            <a:avLst/>
          </a:prstGeom>
          <a:noFill/>
          <a:ln>
            <a:noFill/>
          </a:ln>
        </p:spPr>
      </p:pic>
      <p:sp>
        <p:nvSpPr>
          <p:cNvPr id="2" name="Slide Number Placeholder 1"/>
          <p:cNvSpPr>
            <a:spLocks noGrp="1"/>
          </p:cNvSpPr>
          <p:nvPr>
            <p:ph type="sldNum" sz="quarter" idx="12"/>
          </p:nvPr>
        </p:nvSpPr>
        <p:spPr/>
        <p:txBody>
          <a:bodyPr/>
          <a:lstStyle/>
          <a:p>
            <a:fld id="{AF06E64F-A8F0-46BE-B167-0E8C2A239E9D}" type="slidenum">
              <a:rPr lang="en-US" smtClean="0"/>
              <a:t>84</a:t>
            </a:fld>
            <a:endParaRPr lang="en-US"/>
          </a:p>
        </p:txBody>
      </p:sp>
    </p:spTree>
    <p:extLst>
      <p:ext uri="{BB962C8B-B14F-4D97-AF65-F5344CB8AC3E}">
        <p14:creationId xmlns:p14="http://schemas.microsoft.com/office/powerpoint/2010/main" val="396488803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050324" y="543697"/>
            <a:ext cx="10157254" cy="5474044"/>
          </a:xfrm>
          <a:prstGeom prst="rect">
            <a:avLst/>
          </a:prstGeom>
          <a:noFill/>
          <a:ln>
            <a:noFill/>
          </a:ln>
        </p:spPr>
      </p:pic>
      <p:sp>
        <p:nvSpPr>
          <p:cNvPr id="2" name="Slide Number Placeholder 1"/>
          <p:cNvSpPr>
            <a:spLocks noGrp="1"/>
          </p:cNvSpPr>
          <p:nvPr>
            <p:ph type="sldNum" sz="quarter" idx="12"/>
          </p:nvPr>
        </p:nvSpPr>
        <p:spPr/>
        <p:txBody>
          <a:bodyPr/>
          <a:lstStyle/>
          <a:p>
            <a:fld id="{AF06E64F-A8F0-46BE-B167-0E8C2A239E9D}" type="slidenum">
              <a:rPr lang="en-US" smtClean="0"/>
              <a:t>85</a:t>
            </a:fld>
            <a:endParaRPr lang="en-US"/>
          </a:p>
        </p:txBody>
      </p:sp>
    </p:spTree>
    <p:extLst>
      <p:ext uri="{BB962C8B-B14F-4D97-AF65-F5344CB8AC3E}">
        <p14:creationId xmlns:p14="http://schemas.microsoft.com/office/powerpoint/2010/main" val="165347133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14399" y="518984"/>
            <a:ext cx="10144897" cy="5548183"/>
          </a:xfrm>
          <a:prstGeom prst="rect">
            <a:avLst/>
          </a:prstGeom>
          <a:noFill/>
          <a:ln>
            <a:noFill/>
          </a:ln>
        </p:spPr>
      </p:pic>
      <p:sp>
        <p:nvSpPr>
          <p:cNvPr id="2" name="Slide Number Placeholder 1"/>
          <p:cNvSpPr>
            <a:spLocks noGrp="1"/>
          </p:cNvSpPr>
          <p:nvPr>
            <p:ph type="sldNum" sz="quarter" idx="12"/>
          </p:nvPr>
        </p:nvSpPr>
        <p:spPr/>
        <p:txBody>
          <a:bodyPr/>
          <a:lstStyle/>
          <a:p>
            <a:fld id="{AF06E64F-A8F0-46BE-B167-0E8C2A239E9D}" type="slidenum">
              <a:rPr lang="en-US" smtClean="0"/>
              <a:t>86</a:t>
            </a:fld>
            <a:endParaRPr lang="en-US"/>
          </a:p>
        </p:txBody>
      </p:sp>
    </p:spTree>
    <p:extLst>
      <p:ext uri="{BB962C8B-B14F-4D97-AF65-F5344CB8AC3E}">
        <p14:creationId xmlns:p14="http://schemas.microsoft.com/office/powerpoint/2010/main" val="400615594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667265" y="247135"/>
            <a:ext cx="10527957" cy="5758249"/>
          </a:xfrm>
          <a:prstGeom prst="rect">
            <a:avLst/>
          </a:prstGeom>
          <a:noFill/>
          <a:ln>
            <a:noFill/>
          </a:ln>
        </p:spPr>
      </p:pic>
      <p:sp>
        <p:nvSpPr>
          <p:cNvPr id="2" name="Slide Number Placeholder 1"/>
          <p:cNvSpPr>
            <a:spLocks noGrp="1"/>
          </p:cNvSpPr>
          <p:nvPr>
            <p:ph type="sldNum" sz="quarter" idx="12"/>
          </p:nvPr>
        </p:nvSpPr>
        <p:spPr/>
        <p:txBody>
          <a:bodyPr/>
          <a:lstStyle/>
          <a:p>
            <a:fld id="{AF06E64F-A8F0-46BE-B167-0E8C2A239E9D}" type="slidenum">
              <a:rPr lang="en-US" smtClean="0"/>
              <a:t>87</a:t>
            </a:fld>
            <a:endParaRPr lang="en-US"/>
          </a:p>
        </p:txBody>
      </p:sp>
    </p:spTree>
    <p:extLst>
      <p:ext uri="{BB962C8B-B14F-4D97-AF65-F5344CB8AC3E}">
        <p14:creationId xmlns:p14="http://schemas.microsoft.com/office/powerpoint/2010/main" val="31507908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Five Major Resurrections</a:t>
            </a:r>
            <a:endParaRPr lang="en-US" dirty="0">
              <a:solidFill>
                <a:srgbClr val="FF0000"/>
              </a:solidFill>
            </a:endParaRPr>
          </a:p>
        </p:txBody>
      </p:sp>
      <p:sp>
        <p:nvSpPr>
          <p:cNvPr id="3" name="Content Placeholder 2"/>
          <p:cNvSpPr>
            <a:spLocks noGrp="1"/>
          </p:cNvSpPr>
          <p:nvPr>
            <p:ph idx="1"/>
          </p:nvPr>
        </p:nvSpPr>
        <p:spPr>
          <a:xfrm>
            <a:off x="838200" y="1519881"/>
            <a:ext cx="10515600" cy="5066270"/>
          </a:xfrm>
        </p:spPr>
        <p:txBody>
          <a:bodyPr>
            <a:normAutofit fontScale="77500" lnSpcReduction="20000"/>
          </a:bodyPr>
          <a:lstStyle/>
          <a:p>
            <a:pPr marL="0" indent="0">
              <a:buNone/>
            </a:pPr>
            <a:r>
              <a:rPr lang="en-US" dirty="0" smtClean="0"/>
              <a:t>Ten individual or limited resurrections in the Bible:</a:t>
            </a:r>
          </a:p>
          <a:p>
            <a:pPr marL="0" indent="0">
              <a:buNone/>
            </a:pPr>
            <a:endParaRPr lang="en-US" dirty="0" smtClean="0"/>
          </a:p>
          <a:p>
            <a:pPr marL="514350" lvl="0" indent="-514350">
              <a:buFont typeface="+mj-lt"/>
              <a:buAutoNum type="arabicParenR"/>
            </a:pPr>
            <a:r>
              <a:rPr lang="en-US" dirty="0"/>
              <a:t>Elijah raised the widow’s son</a:t>
            </a:r>
          </a:p>
          <a:p>
            <a:pPr marL="514350" lvl="0" indent="-514350">
              <a:buFont typeface="+mj-lt"/>
              <a:buAutoNum type="arabicParenR"/>
            </a:pPr>
            <a:r>
              <a:rPr lang="en-US" dirty="0"/>
              <a:t>Elisha raised the son of a </a:t>
            </a:r>
            <a:r>
              <a:rPr lang="en-US" dirty="0" err="1"/>
              <a:t>Shunammite</a:t>
            </a:r>
            <a:r>
              <a:rPr lang="en-US" dirty="0"/>
              <a:t> woman</a:t>
            </a:r>
          </a:p>
          <a:p>
            <a:pPr marL="514350" lvl="0" indent="-514350">
              <a:buFont typeface="+mj-lt"/>
              <a:buAutoNum type="arabicParenR"/>
            </a:pPr>
            <a:r>
              <a:rPr lang="en-US" dirty="0"/>
              <a:t>When the dead Elisha was thrown into a grave his bones the body originally in the grace came to life</a:t>
            </a:r>
          </a:p>
          <a:p>
            <a:pPr marL="514350" lvl="0" indent="-514350">
              <a:buFont typeface="+mj-lt"/>
              <a:buAutoNum type="arabicParenR"/>
            </a:pPr>
            <a:r>
              <a:rPr lang="en-US" dirty="0"/>
              <a:t>Jesus resurrected the only son of a widowed woman from Nain</a:t>
            </a:r>
          </a:p>
          <a:p>
            <a:pPr marL="514350" lvl="0" indent="-514350">
              <a:buFont typeface="+mj-lt"/>
              <a:buAutoNum type="arabicParenR"/>
            </a:pPr>
            <a:r>
              <a:rPr lang="en-US" dirty="0"/>
              <a:t>Jesus resurrected the young daughter of </a:t>
            </a:r>
            <a:r>
              <a:rPr lang="en-US" dirty="0" err="1"/>
              <a:t>Jarius</a:t>
            </a:r>
            <a:endParaRPr lang="en-US" dirty="0"/>
          </a:p>
          <a:p>
            <a:pPr marL="514350" lvl="0" indent="-514350">
              <a:buFont typeface="+mj-lt"/>
              <a:buAutoNum type="arabicParenR"/>
            </a:pPr>
            <a:r>
              <a:rPr lang="en-US" dirty="0"/>
              <a:t>Jesus resurrected Lazarus</a:t>
            </a:r>
          </a:p>
          <a:p>
            <a:pPr marL="514350" lvl="0" indent="-514350">
              <a:buFont typeface="+mj-lt"/>
              <a:buAutoNum type="arabicParenR"/>
            </a:pPr>
            <a:r>
              <a:rPr lang="en-US" dirty="0"/>
              <a:t>A number of saints came out of their graves immediately after Jesus’ resurrection</a:t>
            </a:r>
          </a:p>
          <a:p>
            <a:pPr marL="514350" lvl="0" indent="-514350">
              <a:buFont typeface="+mj-lt"/>
              <a:buAutoNum type="arabicParenR"/>
            </a:pPr>
            <a:r>
              <a:rPr lang="en-US" dirty="0"/>
              <a:t>Peter resurrects Tabitha in Joppa</a:t>
            </a:r>
          </a:p>
          <a:p>
            <a:pPr marL="514350" lvl="0" indent="-514350">
              <a:buFont typeface="+mj-lt"/>
              <a:buAutoNum type="arabicParenR"/>
            </a:pPr>
            <a:r>
              <a:rPr lang="en-US" dirty="0"/>
              <a:t>Paul raises </a:t>
            </a:r>
            <a:r>
              <a:rPr lang="en-US" dirty="0" err="1"/>
              <a:t>Eutychus</a:t>
            </a:r>
            <a:r>
              <a:rPr lang="en-US" dirty="0"/>
              <a:t> from the dead in Troas</a:t>
            </a:r>
          </a:p>
          <a:p>
            <a:pPr marL="514350" lvl="0" indent="-514350">
              <a:buFont typeface="+mj-lt"/>
              <a:buAutoNum type="arabicParenR"/>
            </a:pPr>
            <a:r>
              <a:rPr lang="en-US" dirty="0"/>
              <a:t>Paul was stoned to dead in </a:t>
            </a:r>
            <a:r>
              <a:rPr lang="en-US" dirty="0" err="1"/>
              <a:t>Lystra</a:t>
            </a:r>
            <a:r>
              <a:rPr lang="en-US" dirty="0"/>
              <a:t> but came back to life</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88</a:t>
            </a:fld>
            <a:endParaRPr lang="en-US"/>
          </a:p>
        </p:txBody>
      </p:sp>
    </p:spTree>
    <p:extLst>
      <p:ext uri="{BB962C8B-B14F-4D97-AF65-F5344CB8AC3E}">
        <p14:creationId xmlns:p14="http://schemas.microsoft.com/office/powerpoint/2010/main" val="1433934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3">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 calcmode="lin" valueType="num">
                                      <p:cBhvr>
                                        <p:cTn id="56"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3">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 calcmode="lin" valueType="num">
                                      <p:cBhvr>
                                        <p:cTn id="63"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65" dur="500"/>
                                        <p:tgtEl>
                                          <p:spTgt spid="3">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p:cTn id="70"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72" dur="500"/>
                                        <p:tgtEl>
                                          <p:spTgt spid="3">
                                            <p:txEl>
                                              <p:pRg st="10" end="1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 calcmode="lin" valueType="num">
                                      <p:cBhvr>
                                        <p:cTn id="77"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79"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Five Major Resurrections</a:t>
            </a:r>
            <a:endParaRPr lang="en-US" dirty="0"/>
          </a:p>
        </p:txBody>
      </p:sp>
      <p:sp>
        <p:nvSpPr>
          <p:cNvPr id="3" name="Content Placeholder 2"/>
          <p:cNvSpPr>
            <a:spLocks noGrp="1"/>
          </p:cNvSpPr>
          <p:nvPr>
            <p:ph idx="1"/>
          </p:nvPr>
        </p:nvSpPr>
        <p:spPr>
          <a:xfrm>
            <a:off x="838200" y="1865870"/>
            <a:ext cx="10515600" cy="4559643"/>
          </a:xfrm>
        </p:spPr>
        <p:txBody>
          <a:bodyPr/>
          <a:lstStyle/>
          <a:p>
            <a:pPr marL="514350" indent="-514350">
              <a:buAutoNum type="arabicParenR"/>
            </a:pPr>
            <a:r>
              <a:rPr lang="en-US" dirty="0" smtClean="0"/>
              <a:t>The dead in Christ and living believers at the Rapture (1 Thessalonians 4:15-17)</a:t>
            </a:r>
          </a:p>
          <a:p>
            <a:pPr marL="514350" indent="-514350">
              <a:buAutoNum type="arabicParenR"/>
            </a:pPr>
            <a:r>
              <a:rPr lang="en-US" dirty="0" smtClean="0"/>
              <a:t>Believers who were killed during the Tribulation (Revelation 20:4)</a:t>
            </a:r>
          </a:p>
          <a:p>
            <a:pPr marL="514350" indent="-514350">
              <a:buAutoNum type="arabicParenR"/>
            </a:pPr>
            <a:r>
              <a:rPr lang="en-US" dirty="0" smtClean="0"/>
              <a:t>Old Testament believers (Daniel 12:1-2)</a:t>
            </a:r>
          </a:p>
          <a:p>
            <a:pPr marL="514350" lvl="0" indent="-514350">
              <a:buFont typeface="Arial" panose="020B0604020202020204" pitchFamily="34" charset="0"/>
              <a:buAutoNum type="arabicParenR"/>
            </a:pPr>
            <a:r>
              <a:rPr lang="en-US" dirty="0"/>
              <a:t>Believers both dead and alive who either entered the Millennium or were born in the Millennium </a:t>
            </a:r>
          </a:p>
          <a:p>
            <a:pPr marL="514350" lvl="0" indent="-514350">
              <a:buFont typeface="Arial" panose="020B0604020202020204" pitchFamily="34" charset="0"/>
              <a:buAutoNum type="arabicParenR"/>
            </a:pPr>
            <a:r>
              <a:rPr lang="en-US" dirty="0"/>
              <a:t>All of the unsaved at the end of the Millennium (Revelation 20:11-15</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89</a:t>
            </a:fld>
            <a:endParaRPr lang="en-US"/>
          </a:p>
        </p:txBody>
      </p:sp>
    </p:spTree>
    <p:extLst>
      <p:ext uri="{BB962C8B-B14F-4D97-AF65-F5344CB8AC3E}">
        <p14:creationId xmlns:p14="http://schemas.microsoft.com/office/powerpoint/2010/main" val="304573588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Afterlife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AF06E64F-A8F0-46BE-B167-0E8C2A239E9D}" type="slidenum">
              <a:rPr lang="en-US" smtClean="0"/>
              <a:t>90</a:t>
            </a:fld>
            <a:endParaRPr lang="en-US"/>
          </a:p>
        </p:txBody>
      </p:sp>
    </p:spTree>
    <p:extLst>
      <p:ext uri="{BB962C8B-B14F-4D97-AF65-F5344CB8AC3E}">
        <p14:creationId xmlns:p14="http://schemas.microsoft.com/office/powerpoint/2010/main" val="304009865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1788" y="1358856"/>
            <a:ext cx="10900083" cy="4115187"/>
          </a:xfrm>
          <a:prstGeom prst="rect">
            <a:avLst/>
          </a:prstGeom>
        </p:spPr>
      </p:pic>
      <p:sp>
        <p:nvSpPr>
          <p:cNvPr id="2" name="Slide Number Placeholder 1"/>
          <p:cNvSpPr>
            <a:spLocks noGrp="1"/>
          </p:cNvSpPr>
          <p:nvPr>
            <p:ph type="sldNum" sz="quarter" idx="12"/>
          </p:nvPr>
        </p:nvSpPr>
        <p:spPr/>
        <p:txBody>
          <a:bodyPr/>
          <a:lstStyle/>
          <a:p>
            <a:fld id="{AF06E64F-A8F0-46BE-B167-0E8C2A239E9D}" type="slidenum">
              <a:rPr lang="en-US" smtClean="0"/>
              <a:t>91</a:t>
            </a:fld>
            <a:endParaRPr lang="en-US"/>
          </a:p>
        </p:txBody>
      </p:sp>
    </p:spTree>
    <p:extLst>
      <p:ext uri="{BB962C8B-B14F-4D97-AF65-F5344CB8AC3E}">
        <p14:creationId xmlns:p14="http://schemas.microsoft.com/office/powerpoint/2010/main" val="23161604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Sheol</a:t>
            </a:r>
            <a:r>
              <a:rPr lang="en-US" dirty="0" smtClean="0">
                <a:solidFill>
                  <a:srgbClr val="FF0000"/>
                </a:solidFill>
              </a:rPr>
              <a:t> and Hades</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smtClean="0">
                <a:solidFill>
                  <a:srgbClr val="00B050"/>
                </a:solidFill>
              </a:rPr>
              <a:t>Psalm 16:10</a:t>
            </a:r>
          </a:p>
          <a:p>
            <a:pPr marL="0" indent="0">
              <a:buNone/>
            </a:pPr>
            <a:r>
              <a:rPr lang="en-US" dirty="0"/>
              <a:t>“For You will not abandon my soul to </a:t>
            </a:r>
            <a:r>
              <a:rPr lang="en-US" dirty="0" err="1">
                <a:solidFill>
                  <a:srgbClr val="0070C0"/>
                </a:solidFill>
              </a:rPr>
              <a:t>Sheol</a:t>
            </a:r>
            <a:r>
              <a:rPr lang="en-US" dirty="0"/>
              <a:t>; Nor will You allow Your Holy One to undergo decay.” </a:t>
            </a:r>
            <a:endParaRPr lang="en-US" dirty="0" smtClean="0"/>
          </a:p>
          <a:p>
            <a:pPr marL="0" indent="0">
              <a:buNone/>
            </a:pPr>
            <a:endParaRPr lang="en-US" dirty="0"/>
          </a:p>
          <a:p>
            <a:pPr marL="0" indent="0">
              <a:buNone/>
            </a:pPr>
            <a:r>
              <a:rPr lang="en-US" dirty="0" smtClean="0">
                <a:solidFill>
                  <a:srgbClr val="00B050"/>
                </a:solidFill>
              </a:rPr>
              <a:t>Acts 2:31</a:t>
            </a:r>
          </a:p>
          <a:p>
            <a:pPr marL="0" indent="0">
              <a:buNone/>
            </a:pPr>
            <a:r>
              <a:rPr lang="en-US" dirty="0"/>
              <a:t>“he looked ahead and spoke of the resurrection of the Christ, that He was neither abandoned to </a:t>
            </a:r>
            <a:r>
              <a:rPr lang="en-US" dirty="0">
                <a:solidFill>
                  <a:srgbClr val="0070C0"/>
                </a:solidFill>
              </a:rPr>
              <a:t>Hades</a:t>
            </a:r>
            <a:r>
              <a:rPr lang="en-US" dirty="0"/>
              <a:t>, nor did His flesh suffer decay.”</a:t>
            </a:r>
          </a:p>
        </p:txBody>
      </p:sp>
      <p:sp>
        <p:nvSpPr>
          <p:cNvPr id="4" name="Slide Number Placeholder 3"/>
          <p:cNvSpPr>
            <a:spLocks noGrp="1"/>
          </p:cNvSpPr>
          <p:nvPr>
            <p:ph type="sldNum" sz="quarter" idx="12"/>
          </p:nvPr>
        </p:nvSpPr>
        <p:spPr/>
        <p:txBody>
          <a:bodyPr/>
          <a:lstStyle/>
          <a:p>
            <a:fld id="{AF06E64F-A8F0-46BE-B167-0E8C2A239E9D}" type="slidenum">
              <a:rPr lang="en-US" smtClean="0"/>
              <a:t>92</a:t>
            </a:fld>
            <a:endParaRPr lang="en-US"/>
          </a:p>
        </p:txBody>
      </p:sp>
    </p:spTree>
    <p:extLst>
      <p:ext uri="{BB962C8B-B14F-4D97-AF65-F5344CB8AC3E}">
        <p14:creationId xmlns:p14="http://schemas.microsoft.com/office/powerpoint/2010/main" val="50808035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Hell</a:t>
            </a:r>
            <a:endParaRPr lang="en-US" dirty="0">
              <a:solidFill>
                <a:srgbClr val="FF0000"/>
              </a:solidFill>
            </a:endParaRPr>
          </a:p>
        </p:txBody>
      </p:sp>
      <p:sp>
        <p:nvSpPr>
          <p:cNvPr id="3" name="Content Placeholder 2"/>
          <p:cNvSpPr>
            <a:spLocks noGrp="1"/>
          </p:cNvSpPr>
          <p:nvPr>
            <p:ph idx="1"/>
          </p:nvPr>
        </p:nvSpPr>
        <p:spPr>
          <a:xfrm>
            <a:off x="617838" y="1482811"/>
            <a:ext cx="11046940" cy="4967416"/>
          </a:xfrm>
        </p:spPr>
        <p:txBody>
          <a:bodyPr>
            <a:normAutofit/>
          </a:bodyPr>
          <a:lstStyle/>
          <a:p>
            <a:pPr lvl="0"/>
            <a:r>
              <a:rPr lang="en-US" dirty="0"/>
              <a:t>Hell (13 times) with two of those times it being referred to as “fiery Hell.”</a:t>
            </a:r>
          </a:p>
          <a:p>
            <a:pPr lvl="0"/>
            <a:r>
              <a:rPr lang="en-US" dirty="0"/>
              <a:t>The Lake of Fire (four times, Revelation 19:20; 20:10, 14, 15)</a:t>
            </a:r>
          </a:p>
          <a:p>
            <a:pPr lvl="0"/>
            <a:r>
              <a:rPr lang="en-US" dirty="0"/>
              <a:t>Furnace of Fire (two times, Matthew 13:42, 50). This is a similar phrase as “lake of fire.”</a:t>
            </a:r>
          </a:p>
          <a:p>
            <a:pPr lvl="0"/>
            <a:r>
              <a:rPr lang="en-US" dirty="0"/>
              <a:t>Outer Darkness (three times, Matthew 8:12; 22:13; 25:30). </a:t>
            </a:r>
          </a:p>
          <a:p>
            <a:pPr lvl="0"/>
            <a:r>
              <a:rPr lang="en-US" dirty="0"/>
              <a:t>Black darkness (two times, 2 Peter 2:17, Jude 1:13)</a:t>
            </a:r>
          </a:p>
          <a:p>
            <a:pPr lvl="0"/>
            <a:r>
              <a:rPr lang="en-US" dirty="0"/>
              <a:t>Second death (four times, Revelation 2:11; 20:6, 14; 21:8)</a:t>
            </a:r>
          </a:p>
          <a:p>
            <a:pPr lvl="0"/>
            <a:r>
              <a:rPr lang="en-US" dirty="0"/>
              <a:t>Some Bibles use the Greek word </a:t>
            </a:r>
            <a:r>
              <a:rPr lang="en-US" dirty="0" err="1"/>
              <a:t>Gehenna</a:t>
            </a:r>
            <a:r>
              <a:rPr lang="en-US" dirty="0"/>
              <a:t>. </a:t>
            </a:r>
          </a:p>
        </p:txBody>
      </p:sp>
      <p:sp>
        <p:nvSpPr>
          <p:cNvPr id="4" name="Slide Number Placeholder 3"/>
          <p:cNvSpPr>
            <a:spLocks noGrp="1"/>
          </p:cNvSpPr>
          <p:nvPr>
            <p:ph type="sldNum" sz="quarter" idx="12"/>
          </p:nvPr>
        </p:nvSpPr>
        <p:spPr/>
        <p:txBody>
          <a:bodyPr/>
          <a:lstStyle/>
          <a:p>
            <a:fld id="{AF06E64F-A8F0-46BE-B167-0E8C2A239E9D}" type="slidenum">
              <a:rPr lang="en-US" smtClean="0"/>
              <a:t>93</a:t>
            </a:fld>
            <a:endParaRPr lang="en-US"/>
          </a:p>
        </p:txBody>
      </p:sp>
    </p:spTree>
    <p:extLst>
      <p:ext uri="{BB962C8B-B14F-4D97-AF65-F5344CB8AC3E}">
        <p14:creationId xmlns:p14="http://schemas.microsoft.com/office/powerpoint/2010/main" val="337840952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6271"/>
            <a:ext cx="10515600" cy="1325563"/>
          </a:xfrm>
        </p:spPr>
        <p:txBody>
          <a:bodyPr/>
          <a:lstStyle/>
          <a:p>
            <a:r>
              <a:rPr lang="en-US" dirty="0" smtClean="0">
                <a:solidFill>
                  <a:srgbClr val="FF0000"/>
                </a:solidFill>
              </a:rPr>
              <a:t>First fruits</a:t>
            </a:r>
            <a:endParaRPr lang="en-US" dirty="0">
              <a:solidFill>
                <a:srgbClr val="FF0000"/>
              </a:solidFill>
            </a:endParaRPr>
          </a:p>
        </p:txBody>
      </p:sp>
      <p:sp>
        <p:nvSpPr>
          <p:cNvPr id="3" name="Content Placeholder 2"/>
          <p:cNvSpPr>
            <a:spLocks noGrp="1"/>
          </p:cNvSpPr>
          <p:nvPr>
            <p:ph idx="1"/>
          </p:nvPr>
        </p:nvSpPr>
        <p:spPr>
          <a:xfrm>
            <a:off x="838200" y="1851326"/>
            <a:ext cx="10515600" cy="2326245"/>
          </a:xfrm>
        </p:spPr>
        <p:txBody>
          <a:bodyPr/>
          <a:lstStyle/>
          <a:p>
            <a:pPr marL="0" indent="0">
              <a:buNone/>
            </a:pPr>
            <a:r>
              <a:rPr lang="en-US" dirty="0" smtClean="0">
                <a:solidFill>
                  <a:srgbClr val="00B050"/>
                </a:solidFill>
              </a:rPr>
              <a:t>Leviticus 23:9-10</a:t>
            </a:r>
          </a:p>
          <a:p>
            <a:pPr marL="0" indent="0">
              <a:buNone/>
            </a:pPr>
            <a:r>
              <a:rPr lang="en-US" dirty="0" smtClean="0"/>
              <a:t>“</a:t>
            </a:r>
            <a:r>
              <a:rPr lang="en-US" dirty="0"/>
              <a:t>Then the Lord spoke to Moses, saying, 10 “Speak to the sons of Israel and say to them, ‘When you enter the land which I am going to give to you and reap its harvest, then you shall bring in the sheaf of the first fruits of your harvest to the priest.”</a:t>
            </a:r>
          </a:p>
        </p:txBody>
      </p:sp>
      <p:sp>
        <p:nvSpPr>
          <p:cNvPr id="4" name="Slide Number Placeholder 3"/>
          <p:cNvSpPr>
            <a:spLocks noGrp="1"/>
          </p:cNvSpPr>
          <p:nvPr>
            <p:ph type="sldNum" sz="quarter" idx="12"/>
          </p:nvPr>
        </p:nvSpPr>
        <p:spPr/>
        <p:txBody>
          <a:bodyPr/>
          <a:lstStyle/>
          <a:p>
            <a:fld id="{AF06E64F-A8F0-46BE-B167-0E8C2A239E9D}" type="slidenum">
              <a:rPr lang="en-US" smtClean="0"/>
              <a:t>94</a:t>
            </a:fld>
            <a:endParaRPr lang="en-US"/>
          </a:p>
        </p:txBody>
      </p:sp>
    </p:spTree>
    <p:extLst>
      <p:ext uri="{BB962C8B-B14F-4D97-AF65-F5344CB8AC3E}">
        <p14:creationId xmlns:p14="http://schemas.microsoft.com/office/powerpoint/2010/main" val="29364424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Jesus as First Fruits</a:t>
            </a:r>
            <a:endParaRPr lang="en-US" dirty="0">
              <a:solidFill>
                <a:srgbClr val="FF0000"/>
              </a:solidFill>
            </a:endParaRPr>
          </a:p>
        </p:txBody>
      </p:sp>
      <p:sp>
        <p:nvSpPr>
          <p:cNvPr id="3" name="Content Placeholder 2"/>
          <p:cNvSpPr>
            <a:spLocks noGrp="1"/>
          </p:cNvSpPr>
          <p:nvPr>
            <p:ph idx="1"/>
          </p:nvPr>
        </p:nvSpPr>
        <p:spPr>
          <a:xfrm>
            <a:off x="838200" y="1825625"/>
            <a:ext cx="10515600" cy="4661672"/>
          </a:xfrm>
        </p:spPr>
        <p:txBody>
          <a:bodyPr>
            <a:normAutofit lnSpcReduction="10000"/>
          </a:bodyPr>
          <a:lstStyle/>
          <a:p>
            <a:pPr marL="0" indent="0">
              <a:buNone/>
            </a:pPr>
            <a:r>
              <a:rPr lang="en-US" dirty="0">
                <a:solidFill>
                  <a:srgbClr val="00B050"/>
                </a:solidFill>
              </a:rPr>
              <a:t>1 Corinthians 15:20-23</a:t>
            </a:r>
          </a:p>
          <a:p>
            <a:pPr marL="0" indent="0">
              <a:buNone/>
            </a:pPr>
            <a:r>
              <a:rPr lang="en-US" dirty="0"/>
              <a:t>20 But now Christ has been raised from the dead, the first fruits of those who are asleep. 21 For since by a man came death, by a man also came the resurrection of the dead. 22 For as in Adam all die, so also in Christ all will be made alive. 23 But each in his own order: Christ the first fruits, after that those who are Christ’s at His coming</a:t>
            </a:r>
          </a:p>
          <a:p>
            <a:pPr marL="0" indent="0">
              <a:buNone/>
            </a:pPr>
            <a:endParaRPr lang="en-US" dirty="0" smtClean="0"/>
          </a:p>
          <a:p>
            <a:pPr marL="0" indent="0">
              <a:buNone/>
            </a:pPr>
            <a:r>
              <a:rPr lang="en-US" dirty="0" smtClean="0">
                <a:solidFill>
                  <a:srgbClr val="00B050"/>
                </a:solidFill>
              </a:rPr>
              <a:t>Romans 8:29</a:t>
            </a:r>
          </a:p>
          <a:p>
            <a:pPr marL="0" indent="0">
              <a:buNone/>
            </a:pPr>
            <a:r>
              <a:rPr lang="en-US" dirty="0"/>
              <a:t>For those whom He foreknew, He also predestined to become conformed to the image of His Son, so that He would be the firstborn among many brethren</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95</a:t>
            </a:fld>
            <a:endParaRPr lang="en-US"/>
          </a:p>
        </p:txBody>
      </p:sp>
    </p:spTree>
    <p:extLst>
      <p:ext uri="{BB962C8B-B14F-4D97-AF65-F5344CB8AC3E}">
        <p14:creationId xmlns:p14="http://schemas.microsoft.com/office/powerpoint/2010/main" val="26573975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solidFill>
                  <a:srgbClr val="00B050"/>
                </a:solidFill>
              </a:rPr>
              <a:t>Ephesians </a:t>
            </a:r>
            <a:r>
              <a:rPr lang="en-US" dirty="0" smtClean="0">
                <a:solidFill>
                  <a:srgbClr val="00B050"/>
                </a:solidFill>
              </a:rPr>
              <a:t>4:8</a:t>
            </a:r>
            <a:endParaRPr lang="en-US" dirty="0">
              <a:solidFill>
                <a:srgbClr val="00B050"/>
              </a:solidFill>
            </a:endParaRPr>
          </a:p>
          <a:p>
            <a:pPr marL="0" indent="0">
              <a:buNone/>
            </a:pPr>
            <a:r>
              <a:rPr lang="en-US" dirty="0" smtClean="0"/>
              <a:t>“Therefore </a:t>
            </a:r>
            <a:r>
              <a:rPr lang="en-US" dirty="0"/>
              <a:t>it says, ‘When He ascended on high, He led captive a host of captives, And He gave gifts to men.’” </a:t>
            </a:r>
            <a:endParaRPr lang="en-US" dirty="0" smtClean="0"/>
          </a:p>
          <a:p>
            <a:pPr marL="0" indent="0">
              <a:buNone/>
            </a:pPr>
            <a:endParaRPr lang="en-US" dirty="0"/>
          </a:p>
          <a:p>
            <a:pPr marL="0" indent="0">
              <a:buNone/>
            </a:pPr>
            <a:r>
              <a:rPr lang="en-US" dirty="0" smtClean="0">
                <a:solidFill>
                  <a:srgbClr val="00B050"/>
                </a:solidFill>
              </a:rPr>
              <a:t>Psalm 68:18</a:t>
            </a:r>
          </a:p>
          <a:p>
            <a:pPr marL="0" indent="0">
              <a:buNone/>
            </a:pPr>
            <a:r>
              <a:rPr lang="en-US" dirty="0" smtClean="0"/>
              <a:t>“You </a:t>
            </a:r>
            <a:r>
              <a:rPr lang="en-US" dirty="0"/>
              <a:t>have ascended on high, You have led captive Your captives; You have received gifts among men, Even among the rebellious also, that the Lord God may dwell there.”</a:t>
            </a:r>
          </a:p>
        </p:txBody>
      </p:sp>
      <p:sp>
        <p:nvSpPr>
          <p:cNvPr id="2" name="Slide Number Placeholder 1"/>
          <p:cNvSpPr>
            <a:spLocks noGrp="1"/>
          </p:cNvSpPr>
          <p:nvPr>
            <p:ph type="sldNum" sz="quarter" idx="12"/>
          </p:nvPr>
        </p:nvSpPr>
        <p:spPr/>
        <p:txBody>
          <a:bodyPr/>
          <a:lstStyle/>
          <a:p>
            <a:fld id="{AF06E64F-A8F0-46BE-B167-0E8C2A239E9D}" type="slidenum">
              <a:rPr lang="en-US" smtClean="0"/>
              <a:t>96</a:t>
            </a:fld>
            <a:endParaRPr lang="en-US"/>
          </a:p>
        </p:txBody>
      </p:sp>
    </p:spTree>
    <p:extLst>
      <p:ext uri="{BB962C8B-B14F-4D97-AF65-F5344CB8AC3E}">
        <p14:creationId xmlns:p14="http://schemas.microsoft.com/office/powerpoint/2010/main" val="4760454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06626"/>
            <a:ext cx="10515600" cy="5993027"/>
          </a:xfrm>
        </p:spPr>
        <p:txBody>
          <a:bodyPr>
            <a:normAutofit lnSpcReduction="10000"/>
          </a:bodyPr>
          <a:lstStyle/>
          <a:p>
            <a:pPr marL="0" indent="0">
              <a:buNone/>
            </a:pPr>
            <a:r>
              <a:rPr lang="en-US" dirty="0">
                <a:solidFill>
                  <a:srgbClr val="00B050"/>
                </a:solidFill>
              </a:rPr>
              <a:t>Matthew </a:t>
            </a:r>
            <a:r>
              <a:rPr lang="en-US" dirty="0" smtClean="0">
                <a:solidFill>
                  <a:srgbClr val="00B050"/>
                </a:solidFill>
              </a:rPr>
              <a:t>12:40</a:t>
            </a:r>
          </a:p>
          <a:p>
            <a:pPr marL="0" indent="0">
              <a:buNone/>
            </a:pPr>
            <a:r>
              <a:rPr lang="en-US" dirty="0" smtClean="0"/>
              <a:t>“for </a:t>
            </a:r>
            <a:r>
              <a:rPr lang="en-US" dirty="0"/>
              <a:t>just as Jonah was three days and three nights in the belly of the sea monster, so will the Son of Man be three days and three nights in the </a:t>
            </a:r>
            <a:r>
              <a:rPr lang="en-US" dirty="0" smtClean="0"/>
              <a:t>heart </a:t>
            </a:r>
            <a:r>
              <a:rPr lang="en-US" dirty="0"/>
              <a:t>of the earth.” </a:t>
            </a:r>
            <a:endParaRPr lang="en-US" dirty="0" smtClean="0"/>
          </a:p>
          <a:p>
            <a:pPr marL="0" indent="0">
              <a:buNone/>
            </a:pPr>
            <a:endParaRPr lang="en-US" dirty="0"/>
          </a:p>
          <a:p>
            <a:pPr marL="0" indent="0">
              <a:buNone/>
            </a:pPr>
            <a:r>
              <a:rPr lang="en-US" dirty="0">
                <a:solidFill>
                  <a:srgbClr val="00B050"/>
                </a:solidFill>
              </a:rPr>
              <a:t>1 Peter </a:t>
            </a:r>
            <a:r>
              <a:rPr lang="en-US" dirty="0" smtClean="0">
                <a:solidFill>
                  <a:srgbClr val="00B050"/>
                </a:solidFill>
              </a:rPr>
              <a:t>3:18-19</a:t>
            </a:r>
            <a:endParaRPr lang="en-US" dirty="0">
              <a:solidFill>
                <a:srgbClr val="00B050"/>
              </a:solidFill>
            </a:endParaRPr>
          </a:p>
          <a:p>
            <a:pPr marL="0" indent="0">
              <a:buNone/>
            </a:pPr>
            <a:r>
              <a:rPr lang="en-US" dirty="0" smtClean="0"/>
              <a:t>“For </a:t>
            </a:r>
            <a:r>
              <a:rPr lang="en-US" dirty="0"/>
              <a:t>Christ also died for sins once for all, the just for the unjust, so that He might bring us to God, having been put to death in the flesh, but made alive in the spirit; 19 in which also He went and made </a:t>
            </a:r>
            <a:r>
              <a:rPr lang="en-US" dirty="0" smtClean="0"/>
              <a:t>proclamation </a:t>
            </a:r>
            <a:r>
              <a:rPr lang="en-US" dirty="0"/>
              <a:t>to the spirits now in prison” </a:t>
            </a:r>
            <a:endParaRPr lang="en-US" dirty="0" smtClean="0"/>
          </a:p>
          <a:p>
            <a:pPr marL="0" indent="0">
              <a:buNone/>
            </a:pPr>
            <a:endParaRPr lang="en-US" dirty="0"/>
          </a:p>
          <a:p>
            <a:pPr marL="0" indent="0">
              <a:buNone/>
            </a:pPr>
            <a:r>
              <a:rPr lang="en-US" dirty="0" smtClean="0">
                <a:solidFill>
                  <a:srgbClr val="00B050"/>
                </a:solidFill>
              </a:rPr>
              <a:t>Luke 23:43</a:t>
            </a:r>
          </a:p>
          <a:p>
            <a:pPr marL="0" indent="0">
              <a:buNone/>
            </a:pPr>
            <a:r>
              <a:rPr lang="en-US" dirty="0"/>
              <a:t>“And He said to him, ‘Truly I say to you, today you shall be with Me in Paradise.’”</a:t>
            </a:r>
          </a:p>
        </p:txBody>
      </p:sp>
      <p:sp>
        <p:nvSpPr>
          <p:cNvPr id="2" name="Slide Number Placeholder 1"/>
          <p:cNvSpPr>
            <a:spLocks noGrp="1"/>
          </p:cNvSpPr>
          <p:nvPr>
            <p:ph type="sldNum" sz="quarter" idx="12"/>
          </p:nvPr>
        </p:nvSpPr>
        <p:spPr/>
        <p:txBody>
          <a:bodyPr/>
          <a:lstStyle/>
          <a:p>
            <a:fld id="{AF06E64F-A8F0-46BE-B167-0E8C2A239E9D}" type="slidenum">
              <a:rPr lang="en-US" smtClean="0"/>
              <a:t>97</a:t>
            </a:fld>
            <a:endParaRPr lang="en-US"/>
          </a:p>
        </p:txBody>
      </p:sp>
    </p:spTree>
    <p:extLst>
      <p:ext uri="{BB962C8B-B14F-4D97-AF65-F5344CB8AC3E}">
        <p14:creationId xmlns:p14="http://schemas.microsoft.com/office/powerpoint/2010/main" val="5259011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80782"/>
            <a:ext cx="10515600" cy="4351338"/>
          </a:xfrm>
        </p:spPr>
        <p:txBody>
          <a:bodyPr/>
          <a:lstStyle/>
          <a:p>
            <a:pPr marL="0" indent="0">
              <a:buNone/>
            </a:pPr>
            <a:r>
              <a:rPr lang="en-US" dirty="0">
                <a:solidFill>
                  <a:srgbClr val="00B050"/>
                </a:solidFill>
              </a:rPr>
              <a:t>2 Corinthians </a:t>
            </a:r>
            <a:r>
              <a:rPr lang="en-US" dirty="0" smtClean="0">
                <a:solidFill>
                  <a:srgbClr val="00B050"/>
                </a:solidFill>
              </a:rPr>
              <a:t>12:4</a:t>
            </a:r>
          </a:p>
          <a:p>
            <a:pPr marL="0" indent="0">
              <a:buNone/>
            </a:pPr>
            <a:r>
              <a:rPr lang="en-US" dirty="0" smtClean="0"/>
              <a:t>“was </a:t>
            </a:r>
            <a:r>
              <a:rPr lang="en-US" dirty="0"/>
              <a:t>caught up into Paradise and heard inexpressible words, which a man is not permitted to speak.” </a:t>
            </a:r>
            <a:endParaRPr lang="en-US" dirty="0" smtClean="0"/>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98</a:t>
            </a:fld>
            <a:endParaRPr lang="en-US"/>
          </a:p>
        </p:txBody>
      </p:sp>
    </p:spTree>
    <p:extLst>
      <p:ext uri="{BB962C8B-B14F-4D97-AF65-F5344CB8AC3E}">
        <p14:creationId xmlns:p14="http://schemas.microsoft.com/office/powerpoint/2010/main" val="256154496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Hades and Abraham’s Bosom</a:t>
            </a:r>
            <a:endParaRPr lang="en-US" dirty="0">
              <a:solidFill>
                <a:srgbClr val="FF0000"/>
              </a:solidFill>
            </a:endParaRPr>
          </a:p>
        </p:txBody>
      </p:sp>
      <p:sp>
        <p:nvSpPr>
          <p:cNvPr id="3" name="Content Placeholder 2"/>
          <p:cNvSpPr>
            <a:spLocks noGrp="1"/>
          </p:cNvSpPr>
          <p:nvPr>
            <p:ph idx="1"/>
          </p:nvPr>
        </p:nvSpPr>
        <p:spPr>
          <a:xfrm>
            <a:off x="838200" y="1690688"/>
            <a:ext cx="10515600" cy="4486275"/>
          </a:xfrm>
        </p:spPr>
        <p:txBody>
          <a:bodyPr>
            <a:normAutofit fontScale="92500" lnSpcReduction="10000"/>
          </a:bodyPr>
          <a:lstStyle/>
          <a:p>
            <a:pPr marL="0" indent="0">
              <a:buNone/>
            </a:pPr>
            <a:r>
              <a:rPr lang="en-US" dirty="0" smtClean="0">
                <a:solidFill>
                  <a:srgbClr val="00B050"/>
                </a:solidFill>
              </a:rPr>
              <a:t>Luke 16:19-31</a:t>
            </a:r>
          </a:p>
          <a:p>
            <a:pPr marL="0" indent="0">
              <a:buNone/>
            </a:pPr>
            <a:endParaRPr lang="en-US" dirty="0"/>
          </a:p>
          <a:p>
            <a:pPr marL="0" indent="0">
              <a:buNone/>
            </a:pPr>
            <a:r>
              <a:rPr lang="en-US" dirty="0"/>
              <a:t>19 “Now there was a rich man, and he habitually dressed in purple and fine linen, joyously living in splendor every day. 20 And a poor man named Lazarus was laid at his gate, covered with sores, 21 and longing to be fed with the crumbs which were falling from the rich man’s table; besides, even the dogs were coming and licking his sores. 22 Now the poor man died and was carried away by the angels to Abraham’s bosom; and the rich man also died and was buried. 23 In Hades he lifted up his eyes, being in torment, and saw Abraham far away and Lazarus in his bosom. 24 And he cried out and said, ‘Father Abraham, have mercy on me, and send Lazarus so that he may dip the tip of his finger in water and cool off my tongue, for I am in agony in this flame</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99</a:t>
            </a:fld>
            <a:endParaRPr lang="en-US"/>
          </a:p>
        </p:txBody>
      </p:sp>
    </p:spTree>
    <p:extLst>
      <p:ext uri="{BB962C8B-B14F-4D97-AF65-F5344CB8AC3E}">
        <p14:creationId xmlns:p14="http://schemas.microsoft.com/office/powerpoint/2010/main" val="227508128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41405"/>
            <a:ext cx="10515600" cy="5435558"/>
          </a:xfrm>
        </p:spPr>
        <p:txBody>
          <a:bodyPr>
            <a:normAutofit lnSpcReduction="10000"/>
          </a:bodyPr>
          <a:lstStyle/>
          <a:p>
            <a:pPr marL="0" indent="0">
              <a:buNone/>
            </a:pPr>
            <a:r>
              <a:rPr lang="en-US" dirty="0"/>
              <a:t>25 But Abraham said, ‘Child, remember that during your life you received your good things, and likewise Lazarus bad things; but now he is being comforted here, and you are in agony. 26 And besides all this, between us and you there is a great chasm fixed, so that those who wish to come over from here to you will not be able, and that none may cross over from there to us.’ 27 And he said, ‘Then I beg you, father, that you send him to my father’s house— 28 for I have five brothers—in order that he may warn them, so that they will not also come to this place of torment.’ 29 But Abraham *said, ‘They have Moses and the Prophets; let them hear them.’ 30 But he said, ‘No, father Abraham, but if someone goes to them from the dead, they will repent!’ 31 But he said to him, ‘If they do not listen to Moses and the Prophets, they will not be persuaded even if someone rises from the dead.’”</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100</a:t>
            </a:fld>
            <a:endParaRPr lang="en-US"/>
          </a:p>
        </p:txBody>
      </p:sp>
    </p:spTree>
    <p:extLst>
      <p:ext uri="{BB962C8B-B14F-4D97-AF65-F5344CB8AC3E}">
        <p14:creationId xmlns:p14="http://schemas.microsoft.com/office/powerpoint/2010/main" val="206098155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1946"/>
            <a:ext cx="10515600" cy="1325563"/>
          </a:xfrm>
        </p:spPr>
        <p:txBody>
          <a:bodyPr/>
          <a:lstStyle/>
          <a:p>
            <a:r>
              <a:rPr lang="en-US" dirty="0" smtClean="0">
                <a:solidFill>
                  <a:srgbClr val="FF0000"/>
                </a:solidFill>
              </a:rPr>
              <a:t>Hades and Abraham’s Bosom</a:t>
            </a:r>
            <a:endParaRPr lang="en-US" dirty="0">
              <a:solidFill>
                <a:srgbClr val="FF0000"/>
              </a:solidFill>
            </a:endParaRPr>
          </a:p>
        </p:txBody>
      </p:sp>
      <p:sp>
        <p:nvSpPr>
          <p:cNvPr id="3" name="Content Placeholder 2"/>
          <p:cNvSpPr>
            <a:spLocks noGrp="1"/>
          </p:cNvSpPr>
          <p:nvPr>
            <p:ph idx="1"/>
          </p:nvPr>
        </p:nvSpPr>
        <p:spPr>
          <a:xfrm>
            <a:off x="838200" y="1845855"/>
            <a:ext cx="10515600" cy="1201780"/>
          </a:xfrm>
        </p:spPr>
        <p:txBody>
          <a:bodyPr/>
          <a:lstStyle/>
          <a:p>
            <a:pPr marL="514350" lvl="0" indent="-514350">
              <a:buFont typeface="+mj-lt"/>
              <a:buAutoNum type="arabicParenR"/>
            </a:pPr>
            <a:r>
              <a:rPr lang="en-US" dirty="0"/>
              <a:t>Hades </a:t>
            </a:r>
          </a:p>
          <a:p>
            <a:pPr marL="514350" lvl="0" indent="-514350">
              <a:buFont typeface="+mj-lt"/>
              <a:buAutoNum type="arabicParenR"/>
            </a:pPr>
            <a:r>
              <a:rPr lang="en-US" dirty="0"/>
              <a:t>Abraham’s Bosom </a:t>
            </a:r>
          </a:p>
          <a:p>
            <a:pPr marL="0" indent="0">
              <a:buNone/>
            </a:pPr>
            <a:endParaRPr lang="en-US" dirty="0"/>
          </a:p>
        </p:txBody>
      </p:sp>
      <p:sp>
        <p:nvSpPr>
          <p:cNvPr id="4" name="TextBox 3"/>
          <p:cNvSpPr txBox="1"/>
          <p:nvPr/>
        </p:nvSpPr>
        <p:spPr>
          <a:xfrm>
            <a:off x="838200" y="3644392"/>
            <a:ext cx="9108989" cy="1384995"/>
          </a:xfrm>
          <a:prstGeom prst="rect">
            <a:avLst/>
          </a:prstGeom>
          <a:noFill/>
        </p:spPr>
        <p:txBody>
          <a:bodyPr wrap="square" rtlCol="0">
            <a:spAutoFit/>
          </a:bodyPr>
          <a:lstStyle/>
          <a:p>
            <a:r>
              <a:rPr lang="en-US" sz="2800" dirty="0" smtClean="0"/>
              <a:t>Hades</a:t>
            </a:r>
            <a:endParaRPr lang="en-US" sz="2800" dirty="0"/>
          </a:p>
          <a:p>
            <a:pPr marL="800100" lvl="1" indent="-342900">
              <a:buFont typeface="+mj-lt"/>
              <a:buAutoNum type="arabicParenR"/>
            </a:pPr>
            <a:r>
              <a:rPr lang="en-US" sz="2800" dirty="0"/>
              <a:t>It is a place of fire and </a:t>
            </a:r>
            <a:r>
              <a:rPr lang="en-US" sz="2800" dirty="0" smtClean="0"/>
              <a:t>torment</a:t>
            </a:r>
            <a:endParaRPr lang="en-US" sz="2800" dirty="0"/>
          </a:p>
          <a:p>
            <a:pPr marL="800100" lvl="1" indent="-342900">
              <a:buFont typeface="+mj-lt"/>
              <a:buAutoNum type="arabicParenR"/>
            </a:pPr>
            <a:r>
              <a:rPr lang="en-US" sz="2800" dirty="0"/>
              <a:t>The wicked (aka unsaved) go </a:t>
            </a:r>
            <a:r>
              <a:rPr lang="en-US" sz="2800" dirty="0" smtClean="0"/>
              <a:t>there</a:t>
            </a:r>
            <a:endParaRPr lang="en-US" sz="2800" dirty="0"/>
          </a:p>
        </p:txBody>
      </p:sp>
      <p:sp>
        <p:nvSpPr>
          <p:cNvPr id="5" name="Slide Number Placeholder 4"/>
          <p:cNvSpPr>
            <a:spLocks noGrp="1"/>
          </p:cNvSpPr>
          <p:nvPr>
            <p:ph type="sldNum" sz="quarter" idx="12"/>
          </p:nvPr>
        </p:nvSpPr>
        <p:spPr/>
        <p:txBody>
          <a:bodyPr/>
          <a:lstStyle/>
          <a:p>
            <a:fld id="{AF06E64F-A8F0-46BE-B167-0E8C2A239E9D}" type="slidenum">
              <a:rPr lang="en-US" smtClean="0"/>
              <a:t>101</a:t>
            </a:fld>
            <a:endParaRPr lang="en-US"/>
          </a:p>
        </p:txBody>
      </p:sp>
    </p:spTree>
    <p:extLst>
      <p:ext uri="{BB962C8B-B14F-4D97-AF65-F5344CB8AC3E}">
        <p14:creationId xmlns:p14="http://schemas.microsoft.com/office/powerpoint/2010/main" val="129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5712" y="543697"/>
            <a:ext cx="9232557" cy="5262979"/>
          </a:xfrm>
          <a:prstGeom prst="rect">
            <a:avLst/>
          </a:prstGeom>
          <a:noFill/>
        </p:spPr>
        <p:txBody>
          <a:bodyPr wrap="square" rtlCol="0">
            <a:spAutoFit/>
          </a:bodyPr>
          <a:lstStyle/>
          <a:p>
            <a:r>
              <a:rPr lang="en-US" sz="2800" dirty="0"/>
              <a:t>Abraham’s </a:t>
            </a:r>
            <a:r>
              <a:rPr lang="en-US" sz="2800" dirty="0" smtClean="0"/>
              <a:t>bosom</a:t>
            </a:r>
            <a:endParaRPr lang="en-US" sz="2800" dirty="0"/>
          </a:p>
          <a:p>
            <a:pPr marL="800100" lvl="1" indent="-342900">
              <a:buFont typeface="+mj-lt"/>
              <a:buAutoNum type="arabicParenR"/>
            </a:pPr>
            <a:r>
              <a:rPr lang="en-US" sz="2800" dirty="0"/>
              <a:t>It is a place of comfort.</a:t>
            </a:r>
          </a:p>
          <a:p>
            <a:pPr marL="800100" lvl="1" indent="-342900">
              <a:buFont typeface="+mj-lt"/>
              <a:buAutoNum type="arabicParenR"/>
            </a:pPr>
            <a:r>
              <a:rPr lang="en-US" sz="2800" dirty="0"/>
              <a:t>The righteous (aka saved) go there</a:t>
            </a:r>
          </a:p>
          <a:p>
            <a:pPr marL="800100" lvl="1" indent="-342900">
              <a:buFont typeface="+mj-lt"/>
              <a:buAutoNum type="arabicParenR"/>
            </a:pPr>
            <a:r>
              <a:rPr lang="en-US" sz="2800" dirty="0"/>
              <a:t>Abraham died some 1800 years prior and was buried in the cave of </a:t>
            </a:r>
            <a:r>
              <a:rPr lang="en-US" sz="2800" dirty="0" err="1"/>
              <a:t>Machpelah</a:t>
            </a:r>
            <a:r>
              <a:rPr lang="en-US" sz="2800" dirty="0"/>
              <a:t>. In the Bible when you are an honored guest in someone’s house you were allowed to rest your head in their lap or bosom. This implies acceptance and comfort. Was Abraham actually there? It does not really say. But Abraham was one of God’s most faithful men. So to rest in Abraham’s bosom was to be given a place of honor in God’s eyes.</a:t>
            </a:r>
          </a:p>
          <a:p>
            <a:pPr marL="800100" lvl="1" indent="-342900">
              <a:buFont typeface="+mj-lt"/>
              <a:buAutoNum type="arabicParenR"/>
            </a:pPr>
            <a:r>
              <a:rPr lang="en-US" sz="2800" dirty="0"/>
              <a:t>The saved were carried to here by angels</a:t>
            </a:r>
            <a:r>
              <a:rPr lang="en-US" sz="2800" dirty="0" smtClean="0"/>
              <a:t>.</a:t>
            </a:r>
            <a:endParaRPr lang="en-US" sz="2800" dirty="0"/>
          </a:p>
        </p:txBody>
      </p:sp>
      <p:sp>
        <p:nvSpPr>
          <p:cNvPr id="2" name="Slide Number Placeholder 1"/>
          <p:cNvSpPr>
            <a:spLocks noGrp="1"/>
          </p:cNvSpPr>
          <p:nvPr>
            <p:ph type="sldNum" sz="quarter" idx="12"/>
          </p:nvPr>
        </p:nvSpPr>
        <p:spPr/>
        <p:txBody>
          <a:bodyPr/>
          <a:lstStyle/>
          <a:p>
            <a:fld id="{AF06E64F-A8F0-46BE-B167-0E8C2A239E9D}" type="slidenum">
              <a:rPr lang="en-US" smtClean="0"/>
              <a:t>102</a:t>
            </a:fld>
            <a:endParaRPr lang="en-US"/>
          </a:p>
        </p:txBody>
      </p:sp>
    </p:spTree>
    <p:extLst>
      <p:ext uri="{BB962C8B-B14F-4D97-AF65-F5344CB8AC3E}">
        <p14:creationId xmlns:p14="http://schemas.microsoft.com/office/powerpoint/2010/main" val="374730437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702" y="1146003"/>
            <a:ext cx="10515600" cy="2672234"/>
          </a:xfrm>
        </p:spPr>
        <p:txBody>
          <a:bodyPr/>
          <a:lstStyle/>
          <a:p>
            <a:pPr marL="514350" lvl="0" indent="-514350">
              <a:buFont typeface="+mj-lt"/>
              <a:buAutoNum type="arabicParenR"/>
            </a:pPr>
            <a:r>
              <a:rPr lang="en-US" dirty="0"/>
              <a:t>There was a chasm between the two sides so no one could cross over. Once you have died your eternal faith is determined. There is nothing that you can do to change that.</a:t>
            </a:r>
          </a:p>
          <a:p>
            <a:pPr marL="514350" lvl="0" indent="-514350">
              <a:buFont typeface="+mj-lt"/>
              <a:buAutoNum type="arabicParenR"/>
            </a:pPr>
            <a:r>
              <a:rPr lang="en-US" dirty="0"/>
              <a:t>Neither man was annihilated. They were both conscious and were aware of their eternal fate.</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103</a:t>
            </a:fld>
            <a:endParaRPr lang="en-US"/>
          </a:p>
        </p:txBody>
      </p:sp>
    </p:spTree>
    <p:extLst>
      <p:ext uri="{BB962C8B-B14F-4D97-AF65-F5344CB8AC3E}">
        <p14:creationId xmlns:p14="http://schemas.microsoft.com/office/powerpoint/2010/main" val="339023226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8507" y="2045914"/>
            <a:ext cx="1878227" cy="369332"/>
          </a:xfrm>
          <a:prstGeom prst="rect">
            <a:avLst/>
          </a:prstGeom>
          <a:noFill/>
          <a:ln>
            <a:solidFill>
              <a:srgbClr val="00B050"/>
            </a:solidFill>
          </a:ln>
        </p:spPr>
        <p:txBody>
          <a:bodyPr wrap="square" rtlCol="0">
            <a:spAutoFit/>
          </a:bodyPr>
          <a:lstStyle/>
          <a:p>
            <a:r>
              <a:rPr lang="en-US" dirty="0" smtClean="0">
                <a:solidFill>
                  <a:srgbClr val="00B050"/>
                </a:solidFill>
              </a:rPr>
              <a:t>Saved Dead</a:t>
            </a:r>
            <a:endParaRPr lang="en-US" dirty="0">
              <a:solidFill>
                <a:srgbClr val="00B050"/>
              </a:solidFill>
            </a:endParaRPr>
          </a:p>
        </p:txBody>
      </p:sp>
      <p:sp>
        <p:nvSpPr>
          <p:cNvPr id="5" name="TextBox 4"/>
          <p:cNvSpPr txBox="1"/>
          <p:nvPr/>
        </p:nvSpPr>
        <p:spPr>
          <a:xfrm>
            <a:off x="688507" y="4026569"/>
            <a:ext cx="1878227" cy="369332"/>
          </a:xfrm>
          <a:prstGeom prst="rect">
            <a:avLst/>
          </a:prstGeom>
          <a:noFill/>
          <a:ln>
            <a:solidFill>
              <a:srgbClr val="FF0000"/>
            </a:solidFill>
          </a:ln>
        </p:spPr>
        <p:txBody>
          <a:bodyPr wrap="square" rtlCol="0">
            <a:spAutoFit/>
          </a:bodyPr>
          <a:lstStyle/>
          <a:p>
            <a:r>
              <a:rPr lang="en-US" dirty="0" smtClean="0">
                <a:solidFill>
                  <a:srgbClr val="FF0000"/>
                </a:solidFill>
              </a:rPr>
              <a:t>Unsaved Dead</a:t>
            </a:r>
            <a:endParaRPr lang="en-US" dirty="0">
              <a:solidFill>
                <a:srgbClr val="FF0000"/>
              </a:solidFill>
            </a:endParaRPr>
          </a:p>
        </p:txBody>
      </p:sp>
      <p:sp>
        <p:nvSpPr>
          <p:cNvPr id="6" name="TextBox 5"/>
          <p:cNvSpPr txBox="1"/>
          <p:nvPr/>
        </p:nvSpPr>
        <p:spPr>
          <a:xfrm>
            <a:off x="3641558" y="1491916"/>
            <a:ext cx="3593431" cy="1477328"/>
          </a:xfrm>
          <a:prstGeom prst="rect">
            <a:avLst/>
          </a:prstGeom>
          <a:noFill/>
          <a:ln>
            <a:solidFill>
              <a:srgbClr val="00B050"/>
            </a:solidFill>
          </a:ln>
        </p:spPr>
        <p:txBody>
          <a:bodyPr wrap="square" rtlCol="0">
            <a:spAutoFit/>
          </a:bodyPr>
          <a:lstStyle/>
          <a:p>
            <a:r>
              <a:rPr lang="en-US" b="1" u="sng" dirty="0" smtClean="0">
                <a:solidFill>
                  <a:srgbClr val="00B050"/>
                </a:solidFill>
              </a:rPr>
              <a:t>Abraham’s Bosom/Paradise</a:t>
            </a:r>
          </a:p>
          <a:p>
            <a:endParaRPr lang="en-US" dirty="0"/>
          </a:p>
          <a:p>
            <a:r>
              <a:rPr lang="en-US" dirty="0" smtClean="0">
                <a:solidFill>
                  <a:srgbClr val="00B050"/>
                </a:solidFill>
              </a:rPr>
              <a:t>Lazarus</a:t>
            </a:r>
          </a:p>
          <a:p>
            <a:r>
              <a:rPr lang="en-US" dirty="0" smtClean="0">
                <a:solidFill>
                  <a:srgbClr val="00B050"/>
                </a:solidFill>
              </a:rPr>
              <a:t>Jesus</a:t>
            </a:r>
          </a:p>
          <a:p>
            <a:r>
              <a:rPr lang="en-US" dirty="0" smtClean="0">
                <a:solidFill>
                  <a:srgbClr val="00B050"/>
                </a:solidFill>
              </a:rPr>
              <a:t>Thief on the cross</a:t>
            </a:r>
            <a:endParaRPr lang="en-US" dirty="0">
              <a:solidFill>
                <a:srgbClr val="00B050"/>
              </a:solidFill>
            </a:endParaRPr>
          </a:p>
        </p:txBody>
      </p:sp>
      <p:sp>
        <p:nvSpPr>
          <p:cNvPr id="7" name="TextBox 6"/>
          <p:cNvSpPr txBox="1"/>
          <p:nvPr/>
        </p:nvSpPr>
        <p:spPr>
          <a:xfrm>
            <a:off x="3641556" y="3749570"/>
            <a:ext cx="3593431" cy="923330"/>
          </a:xfrm>
          <a:prstGeom prst="rect">
            <a:avLst/>
          </a:prstGeom>
          <a:noFill/>
          <a:ln>
            <a:solidFill>
              <a:srgbClr val="FF0000"/>
            </a:solidFill>
          </a:ln>
        </p:spPr>
        <p:txBody>
          <a:bodyPr wrap="square" rtlCol="0">
            <a:spAutoFit/>
          </a:bodyPr>
          <a:lstStyle/>
          <a:p>
            <a:r>
              <a:rPr lang="en-US" b="1" u="sng" dirty="0" smtClean="0">
                <a:solidFill>
                  <a:srgbClr val="FF0000"/>
                </a:solidFill>
              </a:rPr>
              <a:t>Torment</a:t>
            </a:r>
          </a:p>
          <a:p>
            <a:endParaRPr lang="en-US" dirty="0">
              <a:solidFill>
                <a:srgbClr val="FF0000"/>
              </a:solidFill>
            </a:endParaRPr>
          </a:p>
          <a:p>
            <a:r>
              <a:rPr lang="en-US" dirty="0" smtClean="0">
                <a:solidFill>
                  <a:srgbClr val="FF0000"/>
                </a:solidFill>
              </a:rPr>
              <a:t>Rich man</a:t>
            </a:r>
            <a:endParaRPr lang="en-US" dirty="0">
              <a:solidFill>
                <a:srgbClr val="FF0000"/>
              </a:solidFill>
            </a:endParaRPr>
          </a:p>
        </p:txBody>
      </p:sp>
      <p:sp>
        <p:nvSpPr>
          <p:cNvPr id="8" name="TextBox 7"/>
          <p:cNvSpPr txBox="1"/>
          <p:nvPr/>
        </p:nvSpPr>
        <p:spPr>
          <a:xfrm>
            <a:off x="4395537" y="3174741"/>
            <a:ext cx="2358188" cy="369332"/>
          </a:xfrm>
          <a:prstGeom prst="rect">
            <a:avLst/>
          </a:prstGeom>
          <a:noFill/>
        </p:spPr>
        <p:txBody>
          <a:bodyPr wrap="square" rtlCol="0">
            <a:spAutoFit/>
          </a:bodyPr>
          <a:lstStyle/>
          <a:p>
            <a:r>
              <a:rPr lang="en-US" dirty="0" smtClean="0"/>
              <a:t>Great chasm/golf</a:t>
            </a:r>
            <a:endParaRPr lang="en-US" dirty="0"/>
          </a:p>
        </p:txBody>
      </p:sp>
      <p:cxnSp>
        <p:nvCxnSpPr>
          <p:cNvPr id="10" name="Straight Arrow Connector 9"/>
          <p:cNvCxnSpPr>
            <a:stCxn id="4" idx="3"/>
            <a:endCxn id="6" idx="1"/>
          </p:cNvCxnSpPr>
          <p:nvPr/>
        </p:nvCxnSpPr>
        <p:spPr>
          <a:xfrm>
            <a:off x="2566734" y="2230580"/>
            <a:ext cx="1074824" cy="0"/>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566734" y="4203941"/>
            <a:ext cx="107482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Elbow Connector 12"/>
          <p:cNvCxnSpPr>
            <a:stCxn id="6" idx="3"/>
          </p:cNvCxnSpPr>
          <p:nvPr/>
        </p:nvCxnSpPr>
        <p:spPr>
          <a:xfrm flipV="1">
            <a:off x="7234989" y="1286420"/>
            <a:ext cx="1259305" cy="944160"/>
          </a:xfrm>
          <a:prstGeom prst="bentConnector3">
            <a:avLst>
              <a:gd name="adj1" fmla="val 99682"/>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379368" y="2415246"/>
            <a:ext cx="2229853" cy="376080"/>
          </a:xfrm>
          <a:prstGeom prst="rect">
            <a:avLst/>
          </a:prstGeom>
          <a:noFill/>
        </p:spPr>
        <p:txBody>
          <a:bodyPr wrap="square" rtlCol="0">
            <a:spAutoFit/>
          </a:bodyPr>
          <a:lstStyle/>
          <a:p>
            <a:r>
              <a:rPr lang="en-US" dirty="0" smtClean="0">
                <a:solidFill>
                  <a:srgbClr val="00B050"/>
                </a:solidFill>
              </a:rPr>
              <a:t>Christ’s Resurrection</a:t>
            </a:r>
            <a:endParaRPr lang="en-US" dirty="0">
              <a:solidFill>
                <a:srgbClr val="00B050"/>
              </a:solidFill>
            </a:endParaRPr>
          </a:p>
        </p:txBody>
      </p:sp>
      <p:cxnSp>
        <p:nvCxnSpPr>
          <p:cNvPr id="19" name="Elbow Connector 18"/>
          <p:cNvCxnSpPr/>
          <p:nvPr/>
        </p:nvCxnSpPr>
        <p:spPr>
          <a:xfrm flipV="1">
            <a:off x="7234989" y="3359407"/>
            <a:ext cx="3352800" cy="838766"/>
          </a:xfrm>
          <a:prstGeom prst="bentConnector3">
            <a:avLst>
              <a:gd name="adj1" fmla="val 9976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796462" y="4400296"/>
            <a:ext cx="2229853" cy="376080"/>
          </a:xfrm>
          <a:prstGeom prst="rect">
            <a:avLst/>
          </a:prstGeom>
          <a:noFill/>
        </p:spPr>
        <p:txBody>
          <a:bodyPr wrap="square" rtlCol="0">
            <a:spAutoFit/>
          </a:bodyPr>
          <a:lstStyle/>
          <a:p>
            <a:r>
              <a:rPr lang="en-US" dirty="0" smtClean="0">
                <a:solidFill>
                  <a:srgbClr val="FF0000"/>
                </a:solidFill>
              </a:rPr>
              <a:t>Great White Throne</a:t>
            </a:r>
            <a:endParaRPr lang="en-US" dirty="0">
              <a:solidFill>
                <a:srgbClr val="FF0000"/>
              </a:solidFill>
            </a:endParaRPr>
          </a:p>
        </p:txBody>
      </p:sp>
      <p:cxnSp>
        <p:nvCxnSpPr>
          <p:cNvPr id="25" name="Straight Connector 24"/>
          <p:cNvCxnSpPr/>
          <p:nvPr/>
        </p:nvCxnSpPr>
        <p:spPr>
          <a:xfrm>
            <a:off x="3801977" y="2969244"/>
            <a:ext cx="0" cy="8095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074566" y="2969244"/>
            <a:ext cx="0" cy="809546"/>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801977" y="535061"/>
            <a:ext cx="2951748" cy="707886"/>
          </a:xfrm>
          <a:prstGeom prst="rect">
            <a:avLst/>
          </a:prstGeom>
          <a:noFill/>
        </p:spPr>
        <p:txBody>
          <a:bodyPr wrap="square" rtlCol="0">
            <a:spAutoFit/>
          </a:bodyPr>
          <a:lstStyle/>
          <a:p>
            <a:r>
              <a:rPr lang="en-US" sz="4000" b="1" dirty="0" err="1" smtClean="0"/>
              <a:t>Sheol</a:t>
            </a:r>
            <a:r>
              <a:rPr lang="en-US" sz="4000" b="1" dirty="0" smtClean="0"/>
              <a:t>/Hades</a:t>
            </a:r>
            <a:endParaRPr lang="en-US" sz="4000" b="1" dirty="0"/>
          </a:p>
        </p:txBody>
      </p:sp>
      <p:sp>
        <p:nvSpPr>
          <p:cNvPr id="2" name="Slide Number Placeholder 1"/>
          <p:cNvSpPr>
            <a:spLocks noGrp="1"/>
          </p:cNvSpPr>
          <p:nvPr>
            <p:ph type="sldNum" sz="quarter" idx="12"/>
          </p:nvPr>
        </p:nvSpPr>
        <p:spPr/>
        <p:txBody>
          <a:bodyPr/>
          <a:lstStyle/>
          <a:p>
            <a:fld id="{AF06E64F-A8F0-46BE-B167-0E8C2A239E9D}" type="slidenum">
              <a:rPr lang="en-US" smtClean="0"/>
              <a:t>104</a:t>
            </a:fld>
            <a:endParaRPr lang="en-US"/>
          </a:p>
        </p:txBody>
      </p:sp>
    </p:spTree>
    <p:extLst>
      <p:ext uri="{BB962C8B-B14F-4D97-AF65-F5344CB8AC3E}">
        <p14:creationId xmlns:p14="http://schemas.microsoft.com/office/powerpoint/2010/main" val="87686192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Nebuchadnezzar’s Statue</a:t>
            </a:r>
            <a:endParaRPr lang="en-US" dirty="0">
              <a:solidFill>
                <a:srgbClr val="FF0000"/>
              </a:solidFill>
            </a:endParaRPr>
          </a:p>
        </p:txBody>
      </p:sp>
      <p:pic>
        <p:nvPicPr>
          <p:cNvPr id="4" name="Picture 3"/>
          <p:cNvPicPr/>
          <p:nvPr/>
        </p:nvPicPr>
        <p:blipFill>
          <a:blip r:embed="rId2"/>
          <a:stretch>
            <a:fillRect/>
          </a:stretch>
        </p:blipFill>
        <p:spPr>
          <a:xfrm>
            <a:off x="838200" y="1389362"/>
            <a:ext cx="2362200" cy="5314950"/>
          </a:xfrm>
          <a:prstGeom prst="rect">
            <a:avLst/>
          </a:prstGeom>
        </p:spPr>
      </p:pic>
      <p:sp>
        <p:nvSpPr>
          <p:cNvPr id="5" name="TextBox 4"/>
          <p:cNvSpPr txBox="1"/>
          <p:nvPr/>
        </p:nvSpPr>
        <p:spPr>
          <a:xfrm>
            <a:off x="3432085" y="1690688"/>
            <a:ext cx="6186619" cy="523220"/>
          </a:xfrm>
          <a:prstGeom prst="rect">
            <a:avLst/>
          </a:prstGeom>
          <a:noFill/>
        </p:spPr>
        <p:txBody>
          <a:bodyPr wrap="square" rtlCol="0">
            <a:spAutoFit/>
          </a:bodyPr>
          <a:lstStyle/>
          <a:p>
            <a:r>
              <a:rPr lang="en-US" sz="2800" dirty="0" smtClean="0"/>
              <a:t>Head of gold - Babylon</a:t>
            </a:r>
            <a:endParaRPr lang="en-US" sz="2800" dirty="0"/>
          </a:p>
        </p:txBody>
      </p:sp>
      <p:sp>
        <p:nvSpPr>
          <p:cNvPr id="6" name="TextBox 5"/>
          <p:cNvSpPr txBox="1"/>
          <p:nvPr/>
        </p:nvSpPr>
        <p:spPr>
          <a:xfrm>
            <a:off x="3432086" y="2797863"/>
            <a:ext cx="6928023" cy="523220"/>
          </a:xfrm>
          <a:prstGeom prst="rect">
            <a:avLst/>
          </a:prstGeom>
          <a:noFill/>
        </p:spPr>
        <p:txBody>
          <a:bodyPr wrap="square" rtlCol="0">
            <a:spAutoFit/>
          </a:bodyPr>
          <a:lstStyle/>
          <a:p>
            <a:r>
              <a:rPr lang="en-US" sz="2800" dirty="0" smtClean="0"/>
              <a:t>Arms of silver – </a:t>
            </a:r>
            <a:r>
              <a:rPr lang="en-US" sz="2800" dirty="0" err="1" smtClean="0"/>
              <a:t>Medo</a:t>
            </a:r>
            <a:r>
              <a:rPr lang="en-US" sz="2800" dirty="0" smtClean="0"/>
              <a:t>-Persia</a:t>
            </a:r>
            <a:endParaRPr lang="en-US" sz="2800" dirty="0"/>
          </a:p>
        </p:txBody>
      </p:sp>
      <p:sp>
        <p:nvSpPr>
          <p:cNvPr id="7" name="TextBox 6"/>
          <p:cNvSpPr txBox="1"/>
          <p:nvPr/>
        </p:nvSpPr>
        <p:spPr>
          <a:xfrm>
            <a:off x="3432086" y="3828168"/>
            <a:ext cx="6619104" cy="523220"/>
          </a:xfrm>
          <a:prstGeom prst="rect">
            <a:avLst/>
          </a:prstGeom>
          <a:noFill/>
        </p:spPr>
        <p:txBody>
          <a:bodyPr wrap="square" rtlCol="0">
            <a:spAutoFit/>
          </a:bodyPr>
          <a:lstStyle/>
          <a:p>
            <a:r>
              <a:rPr lang="en-US" sz="2800" dirty="0" smtClean="0"/>
              <a:t>Thighs of brass - Greece</a:t>
            </a:r>
            <a:endParaRPr lang="en-US" sz="2800" dirty="0"/>
          </a:p>
        </p:txBody>
      </p:sp>
      <p:sp>
        <p:nvSpPr>
          <p:cNvPr id="8" name="TextBox 7"/>
          <p:cNvSpPr txBox="1"/>
          <p:nvPr/>
        </p:nvSpPr>
        <p:spPr>
          <a:xfrm>
            <a:off x="3432086" y="5002298"/>
            <a:ext cx="6186618" cy="523220"/>
          </a:xfrm>
          <a:prstGeom prst="rect">
            <a:avLst/>
          </a:prstGeom>
          <a:noFill/>
        </p:spPr>
        <p:txBody>
          <a:bodyPr wrap="square" rtlCol="0">
            <a:spAutoFit/>
          </a:bodyPr>
          <a:lstStyle/>
          <a:p>
            <a:r>
              <a:rPr lang="en-US" sz="2800" dirty="0" smtClean="0"/>
              <a:t>Legs of iron - Rome</a:t>
            </a:r>
            <a:endParaRPr lang="en-US" sz="2800" dirty="0"/>
          </a:p>
        </p:txBody>
      </p:sp>
      <p:sp>
        <p:nvSpPr>
          <p:cNvPr id="9" name="TextBox 8"/>
          <p:cNvSpPr txBox="1"/>
          <p:nvPr/>
        </p:nvSpPr>
        <p:spPr>
          <a:xfrm>
            <a:off x="3432087" y="6217380"/>
            <a:ext cx="8479827" cy="523220"/>
          </a:xfrm>
          <a:prstGeom prst="rect">
            <a:avLst/>
          </a:prstGeom>
          <a:noFill/>
        </p:spPr>
        <p:txBody>
          <a:bodyPr wrap="square" rtlCol="0">
            <a:spAutoFit/>
          </a:bodyPr>
          <a:lstStyle/>
          <a:p>
            <a:r>
              <a:rPr lang="en-US" sz="2800" dirty="0" smtClean="0"/>
              <a:t>Feet of iron and clay – Rome or Future antichrist empire</a:t>
            </a:r>
            <a:endParaRPr lang="en-US" sz="2800" dirty="0"/>
          </a:p>
        </p:txBody>
      </p:sp>
      <p:sp>
        <p:nvSpPr>
          <p:cNvPr id="3" name="Slide Number Placeholder 2"/>
          <p:cNvSpPr>
            <a:spLocks noGrp="1"/>
          </p:cNvSpPr>
          <p:nvPr>
            <p:ph type="sldNum" sz="quarter" idx="12"/>
          </p:nvPr>
        </p:nvSpPr>
        <p:spPr/>
        <p:txBody>
          <a:bodyPr/>
          <a:lstStyle/>
          <a:p>
            <a:fld id="{AF06E64F-A8F0-46BE-B167-0E8C2A239E9D}" type="slidenum">
              <a:rPr lang="en-US" smtClean="0"/>
              <a:t>105</a:t>
            </a:fld>
            <a:endParaRPr lang="en-US"/>
          </a:p>
        </p:txBody>
      </p:sp>
    </p:spTree>
    <p:extLst>
      <p:ext uri="{BB962C8B-B14F-4D97-AF65-F5344CB8AC3E}">
        <p14:creationId xmlns:p14="http://schemas.microsoft.com/office/powerpoint/2010/main" val="75007623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First Beast</a:t>
            </a:r>
            <a:endParaRPr lang="en-US" dirty="0">
              <a:solidFill>
                <a:srgbClr val="FF0000"/>
              </a:solidFill>
            </a:endParaRPr>
          </a:p>
        </p:txBody>
      </p:sp>
      <p:pic>
        <p:nvPicPr>
          <p:cNvPr id="4" name="Picture 3"/>
          <p:cNvPicPr/>
          <p:nvPr/>
        </p:nvPicPr>
        <p:blipFill>
          <a:blip r:embed="rId2"/>
          <a:stretch>
            <a:fillRect/>
          </a:stretch>
        </p:blipFill>
        <p:spPr>
          <a:xfrm>
            <a:off x="729040" y="1969743"/>
            <a:ext cx="3410474" cy="3294235"/>
          </a:xfrm>
          <a:prstGeom prst="rect">
            <a:avLst/>
          </a:prstGeom>
        </p:spPr>
      </p:pic>
      <p:pic>
        <p:nvPicPr>
          <p:cNvPr id="5" name="Picture 4"/>
          <p:cNvPicPr/>
          <p:nvPr/>
        </p:nvPicPr>
        <p:blipFill>
          <a:blip r:embed="rId3"/>
          <a:stretch>
            <a:fillRect/>
          </a:stretch>
        </p:blipFill>
        <p:spPr>
          <a:xfrm>
            <a:off x="5158302" y="1754722"/>
            <a:ext cx="5038725" cy="3724275"/>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106</a:t>
            </a:fld>
            <a:endParaRPr lang="en-US"/>
          </a:p>
        </p:txBody>
      </p:sp>
    </p:spTree>
    <p:extLst>
      <p:ext uri="{BB962C8B-B14F-4D97-AF65-F5344CB8AC3E}">
        <p14:creationId xmlns:p14="http://schemas.microsoft.com/office/powerpoint/2010/main" val="21315894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Second Beast</a:t>
            </a:r>
            <a:endParaRPr lang="en-US" dirty="0">
              <a:solidFill>
                <a:srgbClr val="FF0000"/>
              </a:solidFill>
            </a:endParaRPr>
          </a:p>
        </p:txBody>
      </p:sp>
      <p:pic>
        <p:nvPicPr>
          <p:cNvPr id="5" name="Picture 4"/>
          <p:cNvPicPr/>
          <p:nvPr/>
        </p:nvPicPr>
        <p:blipFill>
          <a:blip r:embed="rId2"/>
          <a:stretch>
            <a:fillRect/>
          </a:stretch>
        </p:blipFill>
        <p:spPr>
          <a:xfrm>
            <a:off x="838200" y="1690688"/>
            <a:ext cx="3838575" cy="4057650"/>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6214032" y="2083401"/>
            <a:ext cx="3424238" cy="2982870"/>
          </a:xfrm>
          <a:prstGeom prst="rect">
            <a:avLst/>
          </a:prstGeom>
          <a:noFill/>
          <a:ln>
            <a:noFill/>
          </a:ln>
        </p:spPr>
      </p:pic>
      <p:sp>
        <p:nvSpPr>
          <p:cNvPr id="3" name="Slide Number Placeholder 2"/>
          <p:cNvSpPr>
            <a:spLocks noGrp="1"/>
          </p:cNvSpPr>
          <p:nvPr>
            <p:ph type="sldNum" sz="quarter" idx="12"/>
          </p:nvPr>
        </p:nvSpPr>
        <p:spPr/>
        <p:txBody>
          <a:bodyPr/>
          <a:lstStyle/>
          <a:p>
            <a:fld id="{AF06E64F-A8F0-46BE-B167-0E8C2A239E9D}" type="slidenum">
              <a:rPr lang="en-US" smtClean="0"/>
              <a:t>107</a:t>
            </a:fld>
            <a:endParaRPr lang="en-US"/>
          </a:p>
        </p:txBody>
      </p:sp>
    </p:spTree>
    <p:extLst>
      <p:ext uri="{BB962C8B-B14F-4D97-AF65-F5344CB8AC3E}">
        <p14:creationId xmlns:p14="http://schemas.microsoft.com/office/powerpoint/2010/main" val="14365801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Third Beast</a:t>
            </a:r>
            <a:endParaRPr lang="en-US" dirty="0">
              <a:solidFill>
                <a:srgbClr val="FF0000"/>
              </a:solidFill>
            </a:endParaRPr>
          </a:p>
        </p:txBody>
      </p:sp>
      <p:pic>
        <p:nvPicPr>
          <p:cNvPr id="5" name="Picture 4"/>
          <p:cNvPicPr/>
          <p:nvPr/>
        </p:nvPicPr>
        <p:blipFill>
          <a:blip r:embed="rId2"/>
          <a:stretch>
            <a:fillRect/>
          </a:stretch>
        </p:blipFill>
        <p:spPr>
          <a:xfrm>
            <a:off x="136567" y="1587329"/>
            <a:ext cx="5172075" cy="5067300"/>
          </a:xfrm>
          <a:prstGeom prst="rect">
            <a:avLst/>
          </a:prstGeom>
        </p:spPr>
      </p:pic>
      <p:pic>
        <p:nvPicPr>
          <p:cNvPr id="6" name="Picture 5"/>
          <p:cNvPicPr/>
          <p:nvPr/>
        </p:nvPicPr>
        <p:blipFill>
          <a:blip r:embed="rId3"/>
          <a:stretch>
            <a:fillRect/>
          </a:stretch>
        </p:blipFill>
        <p:spPr>
          <a:xfrm>
            <a:off x="6565170" y="2506104"/>
            <a:ext cx="3703295" cy="2918512"/>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108</a:t>
            </a:fld>
            <a:endParaRPr lang="en-US"/>
          </a:p>
        </p:txBody>
      </p:sp>
    </p:spTree>
    <p:extLst>
      <p:ext uri="{BB962C8B-B14F-4D97-AF65-F5344CB8AC3E}">
        <p14:creationId xmlns:p14="http://schemas.microsoft.com/office/powerpoint/2010/main" val="178353235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658640" y="1649498"/>
            <a:ext cx="3789792" cy="3354988"/>
          </a:xfrm>
          <a:prstGeom prst="rect">
            <a:avLst/>
          </a:prstGeom>
        </p:spPr>
      </p:pic>
      <p:pic>
        <p:nvPicPr>
          <p:cNvPr id="5" name="Picture 4"/>
          <p:cNvPicPr/>
          <p:nvPr/>
        </p:nvPicPr>
        <p:blipFill>
          <a:blip r:embed="rId3"/>
          <a:stretch>
            <a:fillRect/>
          </a:stretch>
        </p:blipFill>
        <p:spPr>
          <a:xfrm>
            <a:off x="5714227" y="2000506"/>
            <a:ext cx="3899329" cy="2707417"/>
          </a:xfrm>
          <a:prstGeom prst="rect">
            <a:avLst/>
          </a:prstGeom>
        </p:spPr>
      </p:pic>
      <p:sp>
        <p:nvSpPr>
          <p:cNvPr id="2" name="Slide Number Placeholder 1"/>
          <p:cNvSpPr>
            <a:spLocks noGrp="1"/>
          </p:cNvSpPr>
          <p:nvPr>
            <p:ph type="sldNum" sz="quarter" idx="12"/>
          </p:nvPr>
        </p:nvSpPr>
        <p:spPr/>
        <p:txBody>
          <a:bodyPr/>
          <a:lstStyle/>
          <a:p>
            <a:fld id="{AF06E64F-A8F0-46BE-B167-0E8C2A239E9D}" type="slidenum">
              <a:rPr lang="en-US" smtClean="0"/>
              <a:t>109</a:t>
            </a:fld>
            <a:endParaRPr lang="en-US"/>
          </a:p>
        </p:txBody>
      </p:sp>
    </p:spTree>
    <p:extLst>
      <p:ext uri="{BB962C8B-B14F-4D97-AF65-F5344CB8AC3E}">
        <p14:creationId xmlns:p14="http://schemas.microsoft.com/office/powerpoint/2010/main" val="131911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Fourth Beast</a:t>
            </a:r>
            <a:endParaRPr lang="en-US" dirty="0">
              <a:solidFill>
                <a:srgbClr val="FF0000"/>
              </a:solidFill>
            </a:endParaRPr>
          </a:p>
        </p:txBody>
      </p:sp>
      <p:pic>
        <p:nvPicPr>
          <p:cNvPr id="4" name="Picture 3"/>
          <p:cNvPicPr/>
          <p:nvPr/>
        </p:nvPicPr>
        <p:blipFill>
          <a:blip r:embed="rId2"/>
          <a:stretch>
            <a:fillRect/>
          </a:stretch>
        </p:blipFill>
        <p:spPr>
          <a:xfrm>
            <a:off x="2938077" y="1826612"/>
            <a:ext cx="5872291" cy="4413550"/>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110</a:t>
            </a:fld>
            <a:endParaRPr lang="en-US"/>
          </a:p>
        </p:txBody>
      </p:sp>
    </p:spTree>
    <p:extLst>
      <p:ext uri="{BB962C8B-B14F-4D97-AF65-F5344CB8AC3E}">
        <p14:creationId xmlns:p14="http://schemas.microsoft.com/office/powerpoint/2010/main" val="281196773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1371599" y="605482"/>
            <a:ext cx="9786551" cy="5758248"/>
          </a:xfrm>
          <a:prstGeom prst="rect">
            <a:avLst/>
          </a:prstGeom>
        </p:spPr>
      </p:pic>
      <p:sp>
        <p:nvSpPr>
          <p:cNvPr id="2" name="Slide Number Placeholder 1"/>
          <p:cNvSpPr>
            <a:spLocks noGrp="1"/>
          </p:cNvSpPr>
          <p:nvPr>
            <p:ph type="sldNum" sz="quarter" idx="12"/>
          </p:nvPr>
        </p:nvSpPr>
        <p:spPr/>
        <p:txBody>
          <a:bodyPr/>
          <a:lstStyle/>
          <a:p>
            <a:fld id="{AF06E64F-A8F0-46BE-B167-0E8C2A239E9D}" type="slidenum">
              <a:rPr lang="en-US" smtClean="0"/>
              <a:t>111</a:t>
            </a:fld>
            <a:endParaRPr lang="en-US"/>
          </a:p>
        </p:txBody>
      </p:sp>
    </p:spTree>
    <p:extLst>
      <p:ext uri="{BB962C8B-B14F-4D97-AF65-F5344CB8AC3E}">
        <p14:creationId xmlns:p14="http://schemas.microsoft.com/office/powerpoint/2010/main" val="315091180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Conquering Stone</a:t>
            </a:r>
            <a:endParaRPr lang="en-US" dirty="0">
              <a:solidFill>
                <a:srgbClr val="FF0000"/>
              </a:solidFill>
            </a:endParaRPr>
          </a:p>
        </p:txBody>
      </p:sp>
      <p:pic>
        <p:nvPicPr>
          <p:cNvPr id="4" name="Picture 3"/>
          <p:cNvPicPr/>
          <p:nvPr/>
        </p:nvPicPr>
        <p:blipFill>
          <a:blip r:embed="rId2"/>
          <a:stretch>
            <a:fillRect/>
          </a:stretch>
        </p:blipFill>
        <p:spPr>
          <a:xfrm>
            <a:off x="1594021" y="1810719"/>
            <a:ext cx="9008075" cy="4688935"/>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112</a:t>
            </a:fld>
            <a:endParaRPr lang="en-US"/>
          </a:p>
        </p:txBody>
      </p:sp>
    </p:spTree>
    <p:extLst>
      <p:ext uri="{BB962C8B-B14F-4D97-AF65-F5344CB8AC3E}">
        <p14:creationId xmlns:p14="http://schemas.microsoft.com/office/powerpoint/2010/main" val="348605281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Daniel’s 70 Weeks</a:t>
            </a:r>
            <a:endParaRPr lang="en-US" dirty="0">
              <a:solidFill>
                <a:srgbClr val="FF0000"/>
              </a:solidFill>
            </a:endParaRPr>
          </a:p>
        </p:txBody>
      </p:sp>
      <p:sp>
        <p:nvSpPr>
          <p:cNvPr id="3" name="Content Placeholder 2"/>
          <p:cNvSpPr>
            <a:spLocks noGrp="1"/>
          </p:cNvSpPr>
          <p:nvPr>
            <p:ph idx="1"/>
          </p:nvPr>
        </p:nvSpPr>
        <p:spPr>
          <a:xfrm>
            <a:off x="838200" y="1825624"/>
            <a:ext cx="10515600" cy="4698743"/>
          </a:xfrm>
        </p:spPr>
        <p:txBody>
          <a:bodyPr>
            <a:normAutofit/>
          </a:bodyPr>
          <a:lstStyle/>
          <a:p>
            <a:r>
              <a:rPr lang="en-US" dirty="0"/>
              <a:t>Daniel 9:24-27</a:t>
            </a:r>
          </a:p>
          <a:p>
            <a:r>
              <a:rPr lang="en-US" dirty="0"/>
              <a:t>24 “Seventy weeks have been decreed for your people and your holy city, to finish the transgression, to make an end of sin, to make atonement for iniquity, to bring in everlasting righteousness, to seal up vision and prophecy and to anoint the most holy place. 25 So you are to know and discern that from the issuing of a decree to restore and rebuild Jerusalem until Messiah the Prince there will be seven weeks and sixty-two weeks; it will be built again, with plaza and moat, even in times of distress. </a:t>
            </a:r>
          </a:p>
        </p:txBody>
      </p:sp>
      <p:sp>
        <p:nvSpPr>
          <p:cNvPr id="4" name="Slide Number Placeholder 3"/>
          <p:cNvSpPr>
            <a:spLocks noGrp="1"/>
          </p:cNvSpPr>
          <p:nvPr>
            <p:ph type="sldNum" sz="quarter" idx="12"/>
          </p:nvPr>
        </p:nvSpPr>
        <p:spPr/>
        <p:txBody>
          <a:bodyPr/>
          <a:lstStyle/>
          <a:p>
            <a:fld id="{AF06E64F-A8F0-46BE-B167-0E8C2A239E9D}" type="slidenum">
              <a:rPr lang="en-US" smtClean="0"/>
              <a:t>113</a:t>
            </a:fld>
            <a:endParaRPr lang="en-US"/>
          </a:p>
        </p:txBody>
      </p:sp>
    </p:spTree>
    <p:extLst>
      <p:ext uri="{BB962C8B-B14F-4D97-AF65-F5344CB8AC3E}">
        <p14:creationId xmlns:p14="http://schemas.microsoft.com/office/powerpoint/2010/main" val="5585728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26 Then after the sixty-two weeks the Messiah will be cut off and have nothing, and the people of the prince who is to come will destroy the city and the sanctuary. And its end will come with a flood; even to the end there will be war; desolations are determined. 27 And he will make a firm covenant with the many for one week, but in the middle of the week he will put a stop to sacrifice and grain offering; and on the wing of abominations will come one who makes desolate, even until a complete destruction, one that is decreed, is poured out on the one who makes desolate</a:t>
            </a:r>
            <a:r>
              <a:rPr lang="en-US" dirty="0" smtClean="0"/>
              <a:t>.”</a:t>
            </a: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114</a:t>
            </a:fld>
            <a:endParaRPr lang="en-US"/>
          </a:p>
        </p:txBody>
      </p:sp>
    </p:spTree>
    <p:extLst>
      <p:ext uri="{BB962C8B-B14F-4D97-AF65-F5344CB8AC3E}">
        <p14:creationId xmlns:p14="http://schemas.microsoft.com/office/powerpoint/2010/main" val="14493440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Three Views</a:t>
            </a:r>
            <a:endParaRPr lang="en-US" dirty="0">
              <a:solidFill>
                <a:srgbClr val="FF0000"/>
              </a:solidFill>
            </a:endParaRPr>
          </a:p>
        </p:txBody>
      </p:sp>
      <p:sp>
        <p:nvSpPr>
          <p:cNvPr id="3" name="Content Placeholder 2"/>
          <p:cNvSpPr>
            <a:spLocks noGrp="1"/>
          </p:cNvSpPr>
          <p:nvPr>
            <p:ph idx="1"/>
          </p:nvPr>
        </p:nvSpPr>
        <p:spPr>
          <a:xfrm>
            <a:off x="838200" y="1825625"/>
            <a:ext cx="10515600" cy="1980256"/>
          </a:xfrm>
        </p:spPr>
        <p:txBody>
          <a:bodyPr/>
          <a:lstStyle/>
          <a:p>
            <a:pPr marL="514350" indent="-514350">
              <a:buFont typeface="+mj-lt"/>
              <a:buAutoNum type="arabicParenR"/>
            </a:pPr>
            <a:r>
              <a:rPr lang="en-US" dirty="0" smtClean="0"/>
              <a:t>Only refers to the current 70 years of Israel’s captivity in Babylon</a:t>
            </a:r>
          </a:p>
          <a:p>
            <a:pPr marL="514350" indent="-514350">
              <a:buFont typeface="+mj-lt"/>
              <a:buAutoNum type="arabicParenR"/>
            </a:pPr>
            <a:r>
              <a:rPr lang="en-US" dirty="0" smtClean="0"/>
              <a:t>Theological (spiritual)</a:t>
            </a:r>
          </a:p>
          <a:p>
            <a:pPr marL="514350" indent="-514350">
              <a:buFont typeface="+mj-lt"/>
              <a:buAutoNum type="arabicParenR"/>
            </a:pPr>
            <a:r>
              <a:rPr lang="en-US" dirty="0" smtClean="0"/>
              <a:t>Past and future interpretation</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115</a:t>
            </a:fld>
            <a:endParaRPr lang="en-US"/>
          </a:p>
        </p:txBody>
      </p:sp>
    </p:spTree>
    <p:extLst>
      <p:ext uri="{BB962C8B-B14F-4D97-AF65-F5344CB8AC3E}">
        <p14:creationId xmlns:p14="http://schemas.microsoft.com/office/powerpoint/2010/main" val="189996416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Six Purposes</a:t>
            </a:r>
            <a:endParaRPr lang="en-US" dirty="0">
              <a:solidFill>
                <a:srgbClr val="FF0000"/>
              </a:solidFill>
            </a:endParaRPr>
          </a:p>
        </p:txBody>
      </p:sp>
      <p:sp>
        <p:nvSpPr>
          <p:cNvPr id="3" name="Content Placeholder 2"/>
          <p:cNvSpPr>
            <a:spLocks noGrp="1"/>
          </p:cNvSpPr>
          <p:nvPr>
            <p:ph idx="1"/>
          </p:nvPr>
        </p:nvSpPr>
        <p:spPr>
          <a:xfrm>
            <a:off x="838200" y="1825625"/>
            <a:ext cx="10515600" cy="485089"/>
          </a:xfrm>
        </p:spPr>
        <p:txBody>
          <a:bodyPr/>
          <a:lstStyle/>
          <a:p>
            <a:pPr marL="514350" indent="-514350">
              <a:buFont typeface="+mj-lt"/>
              <a:buAutoNum type="arabicParenR"/>
            </a:pPr>
            <a:r>
              <a:rPr lang="en-US" dirty="0" smtClean="0"/>
              <a:t>To finish the transgression</a:t>
            </a:r>
            <a:endParaRPr lang="en-US" dirty="0"/>
          </a:p>
        </p:txBody>
      </p:sp>
      <p:sp>
        <p:nvSpPr>
          <p:cNvPr id="4" name="Content Placeholder 2"/>
          <p:cNvSpPr txBox="1">
            <a:spLocks/>
          </p:cNvSpPr>
          <p:nvPr/>
        </p:nvSpPr>
        <p:spPr>
          <a:xfrm>
            <a:off x="838200" y="2578563"/>
            <a:ext cx="10515600" cy="4850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2"/>
            </a:pPr>
            <a:r>
              <a:rPr lang="en-US" dirty="0" smtClean="0"/>
              <a:t>To make an end of sins</a:t>
            </a:r>
            <a:endParaRPr lang="en-US" dirty="0"/>
          </a:p>
        </p:txBody>
      </p:sp>
      <p:sp>
        <p:nvSpPr>
          <p:cNvPr id="5" name="Content Placeholder 2"/>
          <p:cNvSpPr txBox="1">
            <a:spLocks/>
          </p:cNvSpPr>
          <p:nvPr/>
        </p:nvSpPr>
        <p:spPr>
          <a:xfrm>
            <a:off x="838200" y="4837377"/>
            <a:ext cx="10515600" cy="4850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5"/>
            </a:pPr>
            <a:r>
              <a:rPr lang="en-US" dirty="0" smtClean="0"/>
              <a:t>To seal up vision and prophecy</a:t>
            </a:r>
            <a:endParaRPr lang="en-US" dirty="0"/>
          </a:p>
        </p:txBody>
      </p:sp>
      <p:sp>
        <p:nvSpPr>
          <p:cNvPr id="6" name="Content Placeholder 2"/>
          <p:cNvSpPr txBox="1">
            <a:spLocks/>
          </p:cNvSpPr>
          <p:nvPr/>
        </p:nvSpPr>
        <p:spPr>
          <a:xfrm>
            <a:off x="838200" y="4084439"/>
            <a:ext cx="10515600" cy="4850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4"/>
            </a:pPr>
            <a:r>
              <a:rPr lang="en-US" dirty="0" smtClean="0"/>
              <a:t>To bring in everlasting righteousness</a:t>
            </a:r>
            <a:endParaRPr lang="en-US" dirty="0"/>
          </a:p>
        </p:txBody>
      </p:sp>
      <p:sp>
        <p:nvSpPr>
          <p:cNvPr id="7" name="Content Placeholder 2"/>
          <p:cNvSpPr txBox="1">
            <a:spLocks/>
          </p:cNvSpPr>
          <p:nvPr/>
        </p:nvSpPr>
        <p:spPr>
          <a:xfrm>
            <a:off x="838200" y="3331501"/>
            <a:ext cx="10515600" cy="4850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3"/>
            </a:pPr>
            <a:r>
              <a:rPr lang="en-US" dirty="0" smtClean="0"/>
              <a:t>To make reconciliation for iniquity</a:t>
            </a:r>
            <a:endParaRPr lang="en-US" dirty="0"/>
          </a:p>
        </p:txBody>
      </p:sp>
      <p:sp>
        <p:nvSpPr>
          <p:cNvPr id="8" name="Content Placeholder 2"/>
          <p:cNvSpPr txBox="1">
            <a:spLocks/>
          </p:cNvSpPr>
          <p:nvPr/>
        </p:nvSpPr>
        <p:spPr>
          <a:xfrm>
            <a:off x="838200" y="5590317"/>
            <a:ext cx="10515600" cy="4850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6"/>
            </a:pPr>
            <a:r>
              <a:rPr lang="en-US" dirty="0" smtClean="0"/>
              <a:t>To anoint the most Holy</a:t>
            </a:r>
            <a:endParaRPr lang="en-US" dirty="0"/>
          </a:p>
        </p:txBody>
      </p:sp>
      <p:sp>
        <p:nvSpPr>
          <p:cNvPr id="9" name="Slide Number Placeholder 8"/>
          <p:cNvSpPr>
            <a:spLocks noGrp="1"/>
          </p:cNvSpPr>
          <p:nvPr>
            <p:ph type="sldNum" sz="quarter" idx="12"/>
          </p:nvPr>
        </p:nvSpPr>
        <p:spPr/>
        <p:txBody>
          <a:bodyPr/>
          <a:lstStyle/>
          <a:p>
            <a:fld id="{AF06E64F-A8F0-46BE-B167-0E8C2A239E9D}" type="slidenum">
              <a:rPr lang="en-US" smtClean="0"/>
              <a:t>116</a:t>
            </a:fld>
            <a:endParaRPr lang="en-US"/>
          </a:p>
        </p:txBody>
      </p:sp>
    </p:spTree>
    <p:extLst>
      <p:ext uri="{BB962C8B-B14F-4D97-AF65-F5344CB8AC3E}">
        <p14:creationId xmlns:p14="http://schemas.microsoft.com/office/powerpoint/2010/main" val="259380893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Time Period Division</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smtClean="0"/>
              <a:t>Three parts</a:t>
            </a:r>
          </a:p>
          <a:p>
            <a:pPr marL="0" indent="0">
              <a:buNone/>
            </a:pPr>
            <a:endParaRPr lang="en-US" dirty="0"/>
          </a:p>
          <a:p>
            <a:pPr marL="514350" indent="-514350">
              <a:buAutoNum type="arabicParenR"/>
            </a:pPr>
            <a:r>
              <a:rPr lang="en-US" dirty="0" smtClean="0"/>
              <a:t>7 weeks</a:t>
            </a:r>
          </a:p>
          <a:p>
            <a:pPr marL="514350" indent="-514350">
              <a:buAutoNum type="arabicParenR"/>
            </a:pPr>
            <a:r>
              <a:rPr lang="en-US" dirty="0" smtClean="0"/>
              <a:t>62 weeks</a:t>
            </a:r>
          </a:p>
          <a:p>
            <a:pPr marL="514350" indent="-514350">
              <a:buAutoNum type="arabicParenR"/>
            </a:pPr>
            <a:r>
              <a:rPr lang="en-US" dirty="0" smtClean="0"/>
              <a:t>1 week</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117</a:t>
            </a:fld>
            <a:endParaRPr lang="en-US"/>
          </a:p>
        </p:txBody>
      </p:sp>
    </p:spTree>
    <p:extLst>
      <p:ext uri="{BB962C8B-B14F-4D97-AF65-F5344CB8AC3E}">
        <p14:creationId xmlns:p14="http://schemas.microsoft.com/office/powerpoint/2010/main" val="249687357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Day for a Year</a:t>
            </a:r>
            <a:endParaRPr lang="en-US" dirty="0">
              <a:solidFill>
                <a:srgbClr val="FF0000"/>
              </a:solidFill>
            </a:endParaRPr>
          </a:p>
        </p:txBody>
      </p:sp>
      <p:sp>
        <p:nvSpPr>
          <p:cNvPr id="5" name="TextBox 4"/>
          <p:cNvSpPr txBox="1"/>
          <p:nvPr/>
        </p:nvSpPr>
        <p:spPr>
          <a:xfrm>
            <a:off x="838200" y="1927654"/>
            <a:ext cx="10418805" cy="4678204"/>
          </a:xfrm>
          <a:prstGeom prst="rect">
            <a:avLst/>
          </a:prstGeom>
          <a:noFill/>
        </p:spPr>
        <p:txBody>
          <a:bodyPr wrap="square" rtlCol="0">
            <a:spAutoFit/>
          </a:bodyPr>
          <a:lstStyle/>
          <a:p>
            <a:r>
              <a:rPr lang="en-US" sz="2800" dirty="0">
                <a:solidFill>
                  <a:srgbClr val="00B050"/>
                </a:solidFill>
              </a:rPr>
              <a:t>Numbers </a:t>
            </a:r>
            <a:r>
              <a:rPr lang="en-US" sz="2800" dirty="0" smtClean="0">
                <a:solidFill>
                  <a:srgbClr val="00B050"/>
                </a:solidFill>
              </a:rPr>
              <a:t>14:34</a:t>
            </a:r>
          </a:p>
          <a:p>
            <a:endParaRPr lang="en-US" sz="2800" dirty="0" smtClean="0"/>
          </a:p>
          <a:p>
            <a:r>
              <a:rPr lang="en-US" sz="2800" dirty="0" smtClean="0"/>
              <a:t>“</a:t>
            </a:r>
            <a:r>
              <a:rPr lang="en-US" sz="2800" dirty="0"/>
              <a:t>According to the number of days which you spied out the land, forty days, for every day you shall bear your guilt a year, even forty years, and you will know My opposition</a:t>
            </a:r>
            <a:r>
              <a:rPr lang="en-US" sz="2800" dirty="0" smtClean="0"/>
              <a:t>.”</a:t>
            </a:r>
          </a:p>
          <a:p>
            <a:endParaRPr lang="en-US" sz="2800" dirty="0" smtClean="0"/>
          </a:p>
          <a:p>
            <a:endParaRPr lang="en-US" sz="2800" dirty="0" smtClean="0"/>
          </a:p>
          <a:p>
            <a:r>
              <a:rPr lang="en-US" sz="2800" dirty="0">
                <a:solidFill>
                  <a:srgbClr val="00B050"/>
                </a:solidFill>
              </a:rPr>
              <a:t>Ezekiel </a:t>
            </a:r>
            <a:r>
              <a:rPr lang="en-US" sz="2800" dirty="0" smtClean="0">
                <a:solidFill>
                  <a:srgbClr val="00B050"/>
                </a:solidFill>
              </a:rPr>
              <a:t>4:6b</a:t>
            </a:r>
          </a:p>
          <a:p>
            <a:endParaRPr lang="en-US" sz="2800" dirty="0"/>
          </a:p>
          <a:p>
            <a:r>
              <a:rPr lang="en-US" sz="2800" dirty="0"/>
              <a:t>“I have assigned it to you for forty days, a day for each year</a:t>
            </a:r>
            <a:r>
              <a:rPr lang="en-US" sz="2800" dirty="0" smtClean="0"/>
              <a:t>”</a:t>
            </a:r>
            <a:endParaRPr lang="en-US" sz="2800" dirty="0"/>
          </a:p>
          <a:p>
            <a:endParaRPr lang="en-US" dirty="0"/>
          </a:p>
        </p:txBody>
      </p:sp>
      <p:sp>
        <p:nvSpPr>
          <p:cNvPr id="3" name="Slide Number Placeholder 2"/>
          <p:cNvSpPr>
            <a:spLocks noGrp="1"/>
          </p:cNvSpPr>
          <p:nvPr>
            <p:ph type="sldNum" sz="quarter" idx="12"/>
          </p:nvPr>
        </p:nvSpPr>
        <p:spPr/>
        <p:txBody>
          <a:bodyPr/>
          <a:lstStyle/>
          <a:p>
            <a:fld id="{AF06E64F-A8F0-46BE-B167-0E8C2A239E9D}" type="slidenum">
              <a:rPr lang="en-US" smtClean="0"/>
              <a:t>118</a:t>
            </a:fld>
            <a:endParaRPr lang="en-US"/>
          </a:p>
        </p:txBody>
      </p:sp>
    </p:spTree>
    <p:extLst>
      <p:ext uri="{BB962C8B-B14F-4D97-AF65-F5344CB8AC3E}">
        <p14:creationId xmlns:p14="http://schemas.microsoft.com/office/powerpoint/2010/main" val="237698312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87395"/>
            <a:ext cx="10515600" cy="5089568"/>
          </a:xfrm>
        </p:spPr>
        <p:txBody>
          <a:bodyPr>
            <a:normAutofit/>
          </a:bodyPr>
          <a:lstStyle/>
          <a:p>
            <a:pPr marL="0" indent="0">
              <a:buNone/>
            </a:pPr>
            <a:r>
              <a:rPr lang="en-US" dirty="0">
                <a:solidFill>
                  <a:srgbClr val="00B050"/>
                </a:solidFill>
              </a:rPr>
              <a:t>Genesis </a:t>
            </a:r>
            <a:r>
              <a:rPr lang="en-US" dirty="0" smtClean="0">
                <a:solidFill>
                  <a:srgbClr val="00B050"/>
                </a:solidFill>
              </a:rPr>
              <a:t>29:27</a:t>
            </a:r>
          </a:p>
          <a:p>
            <a:pPr marL="0" indent="0">
              <a:buNone/>
            </a:pPr>
            <a:r>
              <a:rPr lang="en-US" dirty="0" smtClean="0"/>
              <a:t>“Complete </a:t>
            </a:r>
            <a:r>
              <a:rPr lang="en-US" dirty="0"/>
              <a:t>the </a:t>
            </a:r>
            <a:r>
              <a:rPr lang="en-US" dirty="0">
                <a:solidFill>
                  <a:srgbClr val="FF0000"/>
                </a:solidFill>
              </a:rPr>
              <a:t>week</a:t>
            </a:r>
            <a:r>
              <a:rPr lang="en-US" dirty="0"/>
              <a:t> of this one, and we will give you the other also for the service which you shall serve with me for another </a:t>
            </a:r>
            <a:r>
              <a:rPr lang="en-US" dirty="0">
                <a:solidFill>
                  <a:srgbClr val="FF0000"/>
                </a:solidFill>
              </a:rPr>
              <a:t>seven </a:t>
            </a:r>
            <a:r>
              <a:rPr lang="en-US" dirty="0" smtClean="0">
                <a:solidFill>
                  <a:srgbClr val="FF0000"/>
                </a:solidFill>
              </a:rPr>
              <a:t>years</a:t>
            </a:r>
          </a:p>
          <a:p>
            <a:pPr marL="0" indent="0">
              <a:buNone/>
            </a:pPr>
            <a:endParaRPr lang="en-US" dirty="0"/>
          </a:p>
          <a:p>
            <a:pPr marL="0" indent="0">
              <a:buNone/>
            </a:pPr>
            <a:r>
              <a:rPr lang="en-US" dirty="0" smtClean="0">
                <a:solidFill>
                  <a:srgbClr val="00B050"/>
                </a:solidFill>
              </a:rPr>
              <a:t>Genesis 31:41</a:t>
            </a:r>
          </a:p>
          <a:p>
            <a:pPr marL="0" indent="0">
              <a:buNone/>
            </a:pPr>
            <a:r>
              <a:rPr lang="en-US" dirty="0" smtClean="0"/>
              <a:t>“These </a:t>
            </a:r>
            <a:r>
              <a:rPr lang="en-US" dirty="0"/>
              <a:t>twenty years I have been in your house; I served you </a:t>
            </a:r>
            <a:r>
              <a:rPr lang="en-US" dirty="0">
                <a:solidFill>
                  <a:srgbClr val="FF0000"/>
                </a:solidFill>
              </a:rPr>
              <a:t>fourteen</a:t>
            </a:r>
            <a:r>
              <a:rPr lang="en-US" dirty="0"/>
              <a:t> </a:t>
            </a:r>
            <a:r>
              <a:rPr lang="en-US" dirty="0">
                <a:solidFill>
                  <a:srgbClr val="FF0000"/>
                </a:solidFill>
              </a:rPr>
              <a:t>years</a:t>
            </a:r>
            <a:r>
              <a:rPr lang="en-US" dirty="0"/>
              <a:t> for your two daughters and six years for your flock, and you changed my wages ten times.” </a:t>
            </a:r>
          </a:p>
        </p:txBody>
      </p:sp>
      <p:sp>
        <p:nvSpPr>
          <p:cNvPr id="2" name="Slide Number Placeholder 1"/>
          <p:cNvSpPr>
            <a:spLocks noGrp="1"/>
          </p:cNvSpPr>
          <p:nvPr>
            <p:ph type="sldNum" sz="quarter" idx="12"/>
          </p:nvPr>
        </p:nvSpPr>
        <p:spPr/>
        <p:txBody>
          <a:bodyPr/>
          <a:lstStyle/>
          <a:p>
            <a:fld id="{AF06E64F-A8F0-46BE-B167-0E8C2A239E9D}" type="slidenum">
              <a:rPr lang="en-US" smtClean="0"/>
              <a:t>119</a:t>
            </a:fld>
            <a:endParaRPr lang="en-US"/>
          </a:p>
        </p:txBody>
      </p:sp>
    </p:spTree>
    <p:extLst>
      <p:ext uri="{BB962C8B-B14F-4D97-AF65-F5344CB8AC3E}">
        <p14:creationId xmlns:p14="http://schemas.microsoft.com/office/powerpoint/2010/main" val="201828465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Starting Point – Four Decrees</a:t>
            </a:r>
            <a:endParaRPr lang="en-US" dirty="0">
              <a:solidFill>
                <a:srgbClr val="FF0000"/>
              </a:solidFill>
            </a:endParaRPr>
          </a:p>
        </p:txBody>
      </p:sp>
      <p:sp>
        <p:nvSpPr>
          <p:cNvPr id="3" name="Content Placeholder 2"/>
          <p:cNvSpPr>
            <a:spLocks noGrp="1"/>
          </p:cNvSpPr>
          <p:nvPr>
            <p:ph idx="1"/>
          </p:nvPr>
        </p:nvSpPr>
        <p:spPr>
          <a:xfrm>
            <a:off x="838200" y="1986263"/>
            <a:ext cx="10515600" cy="4351338"/>
          </a:xfrm>
        </p:spPr>
        <p:txBody>
          <a:bodyPr/>
          <a:lstStyle/>
          <a:p>
            <a:pPr marL="0" indent="0">
              <a:buNone/>
            </a:pPr>
            <a:r>
              <a:rPr lang="en-US" dirty="0"/>
              <a:t>1)	Ezra 1:1-4; Isa 45:1 (538/7 B.C.) Cyrus issued a decree to allow the Jews to return to Judah and rebuild the temple.</a:t>
            </a:r>
          </a:p>
          <a:p>
            <a:pPr marL="0" indent="0">
              <a:buNone/>
            </a:pPr>
            <a:r>
              <a:rPr lang="en-US" dirty="0"/>
              <a:t>2)	Ezra 3 (520 B.C.) Darius reiterated the decree of Cyrus.</a:t>
            </a:r>
          </a:p>
          <a:p>
            <a:pPr marL="0" indent="0">
              <a:buNone/>
            </a:pPr>
            <a:r>
              <a:rPr lang="en-US" dirty="0"/>
              <a:t>3)	Ezra 7:11-26 (458/7 B.C.) Artaxerxes, King of Persia, issued a decree to Ezra authorizing him to reinstitute the Temple services, to appoint judges and magistrates, and to teach the Law.</a:t>
            </a:r>
          </a:p>
          <a:p>
            <a:pPr marL="0" indent="0">
              <a:buNone/>
            </a:pPr>
            <a:r>
              <a:rPr lang="en-US" dirty="0"/>
              <a:t>4)	Nehemiah 2:1-8 (445/4 B.C.) Artaxerxes issued another decree this time to Nehemiah to rebuild the walls of Jerusalem</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120</a:t>
            </a:fld>
            <a:endParaRPr lang="en-US"/>
          </a:p>
        </p:txBody>
      </p:sp>
    </p:spTree>
    <p:extLst>
      <p:ext uri="{BB962C8B-B14F-4D97-AF65-F5344CB8AC3E}">
        <p14:creationId xmlns:p14="http://schemas.microsoft.com/office/powerpoint/2010/main" val="145571117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Sir Robert Anderson’s Calculations</a:t>
            </a:r>
            <a:endParaRPr lang="en-US" dirty="0">
              <a:solidFill>
                <a:srgbClr val="FF0000"/>
              </a:solidFill>
            </a:endParaRPr>
          </a:p>
        </p:txBody>
      </p:sp>
      <p:sp>
        <p:nvSpPr>
          <p:cNvPr id="3" name="Content Placeholder 2"/>
          <p:cNvSpPr>
            <a:spLocks noGrp="1"/>
          </p:cNvSpPr>
          <p:nvPr>
            <p:ph idx="1"/>
          </p:nvPr>
        </p:nvSpPr>
        <p:spPr>
          <a:xfrm>
            <a:off x="838200" y="1825625"/>
            <a:ext cx="10515600" cy="1745478"/>
          </a:xfrm>
        </p:spPr>
        <p:txBody>
          <a:bodyPr/>
          <a:lstStyle/>
          <a:p>
            <a:pPr marL="0" indent="0">
              <a:buNone/>
            </a:pPr>
            <a:r>
              <a:rPr lang="en-US" dirty="0" smtClean="0"/>
              <a:t>Started on March 14, 445 B.C.</a:t>
            </a:r>
          </a:p>
          <a:p>
            <a:pPr marL="0" indent="0">
              <a:buNone/>
            </a:pPr>
            <a:r>
              <a:rPr lang="en-US" dirty="0" smtClean="0"/>
              <a:t>1</a:t>
            </a:r>
            <a:r>
              <a:rPr lang="en-US" baseline="30000" dirty="0" smtClean="0"/>
              <a:t>st</a:t>
            </a:r>
            <a:r>
              <a:rPr lang="en-US" dirty="0" smtClean="0"/>
              <a:t> part is 7 weeks = 49 years (7 x 7 years)</a:t>
            </a:r>
          </a:p>
          <a:p>
            <a:pPr marL="0" indent="0">
              <a:buNone/>
            </a:pPr>
            <a:r>
              <a:rPr lang="en-US" dirty="0" smtClean="0"/>
              <a:t>This takes us to the time when Jerusalem was rebuilt.</a:t>
            </a:r>
          </a:p>
        </p:txBody>
      </p:sp>
      <p:sp>
        <p:nvSpPr>
          <p:cNvPr id="4" name="TextBox 3"/>
          <p:cNvSpPr txBox="1"/>
          <p:nvPr/>
        </p:nvSpPr>
        <p:spPr>
          <a:xfrm>
            <a:off x="838200" y="4077730"/>
            <a:ext cx="10752438" cy="954107"/>
          </a:xfrm>
          <a:prstGeom prst="rect">
            <a:avLst/>
          </a:prstGeom>
          <a:noFill/>
        </p:spPr>
        <p:txBody>
          <a:bodyPr wrap="square" rtlCol="0">
            <a:spAutoFit/>
          </a:bodyPr>
          <a:lstStyle/>
          <a:p>
            <a:r>
              <a:rPr lang="en-US" sz="2800" dirty="0"/>
              <a:t>2</a:t>
            </a:r>
            <a:r>
              <a:rPr lang="en-US" sz="2800" baseline="30000" dirty="0"/>
              <a:t>nd</a:t>
            </a:r>
            <a:r>
              <a:rPr lang="en-US" sz="2800" dirty="0"/>
              <a:t> part is 62 weeks = 434 years (7 x 62 years)</a:t>
            </a:r>
          </a:p>
          <a:p>
            <a:r>
              <a:rPr lang="en-US" sz="2800" dirty="0"/>
              <a:t>Multiple 434 years x 360 days = 173,880 </a:t>
            </a:r>
            <a:r>
              <a:rPr lang="en-US" sz="2800" dirty="0" smtClean="0"/>
              <a:t>days</a:t>
            </a:r>
            <a:endParaRPr lang="en-US" sz="2800" dirty="0"/>
          </a:p>
        </p:txBody>
      </p:sp>
      <p:sp>
        <p:nvSpPr>
          <p:cNvPr id="5" name="Slide Number Placeholder 4"/>
          <p:cNvSpPr>
            <a:spLocks noGrp="1"/>
          </p:cNvSpPr>
          <p:nvPr>
            <p:ph type="sldNum" sz="quarter" idx="12"/>
          </p:nvPr>
        </p:nvSpPr>
        <p:spPr/>
        <p:txBody>
          <a:bodyPr/>
          <a:lstStyle/>
          <a:p>
            <a:fld id="{AF06E64F-A8F0-46BE-B167-0E8C2A239E9D}" type="slidenum">
              <a:rPr lang="en-US" smtClean="0"/>
              <a:t>121</a:t>
            </a:fld>
            <a:endParaRPr lang="en-US"/>
          </a:p>
        </p:txBody>
      </p:sp>
    </p:spTree>
    <p:extLst>
      <p:ext uri="{BB962C8B-B14F-4D97-AF65-F5344CB8AC3E}">
        <p14:creationId xmlns:p14="http://schemas.microsoft.com/office/powerpoint/2010/main" val="27356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Why 360 Days?</a:t>
            </a:r>
            <a:endParaRPr lang="en-US" dirty="0">
              <a:solidFill>
                <a:srgbClr val="FF0000"/>
              </a:solidFill>
            </a:endParaRPr>
          </a:p>
        </p:txBody>
      </p:sp>
      <p:sp>
        <p:nvSpPr>
          <p:cNvPr id="3" name="Content Placeholder 2"/>
          <p:cNvSpPr>
            <a:spLocks noGrp="1"/>
          </p:cNvSpPr>
          <p:nvPr>
            <p:ph idx="1"/>
          </p:nvPr>
        </p:nvSpPr>
        <p:spPr>
          <a:xfrm>
            <a:off x="838200" y="1825625"/>
            <a:ext cx="10515600" cy="596299"/>
          </a:xfrm>
        </p:spPr>
        <p:txBody>
          <a:bodyPr/>
          <a:lstStyle/>
          <a:p>
            <a:pPr marL="0" indent="0">
              <a:buNone/>
            </a:pPr>
            <a:r>
              <a:rPr lang="en-US" dirty="0" smtClean="0"/>
              <a:t>Lunar calendar (360 days) versus solar calendar (365 days)</a:t>
            </a:r>
            <a:endParaRPr lang="en-US" dirty="0"/>
          </a:p>
        </p:txBody>
      </p:sp>
      <p:sp>
        <p:nvSpPr>
          <p:cNvPr id="4" name="TextBox 3"/>
          <p:cNvSpPr txBox="1"/>
          <p:nvPr/>
        </p:nvSpPr>
        <p:spPr>
          <a:xfrm>
            <a:off x="838200" y="2717499"/>
            <a:ext cx="10515600" cy="1815882"/>
          </a:xfrm>
          <a:prstGeom prst="rect">
            <a:avLst/>
          </a:prstGeom>
          <a:noFill/>
        </p:spPr>
        <p:txBody>
          <a:bodyPr wrap="square" rtlCol="0">
            <a:spAutoFit/>
          </a:bodyPr>
          <a:lstStyle/>
          <a:p>
            <a:r>
              <a:rPr lang="en-US" sz="2800" dirty="0" smtClean="0"/>
              <a:t>Revelation 11:2-3 mentions 42 months which is exactly 3 ½ years and then says 1,260 days</a:t>
            </a:r>
          </a:p>
          <a:p>
            <a:r>
              <a:rPr lang="en-US" sz="2800" dirty="0" smtClean="0"/>
              <a:t>1,260 days exactly equals 3 ½ months but only if you use a lunar calendar (1260 / 360 = 3 ½)</a:t>
            </a:r>
            <a:endParaRPr lang="en-US" sz="2800" dirty="0"/>
          </a:p>
        </p:txBody>
      </p:sp>
      <p:sp>
        <p:nvSpPr>
          <p:cNvPr id="5" name="Slide Number Placeholder 4"/>
          <p:cNvSpPr>
            <a:spLocks noGrp="1"/>
          </p:cNvSpPr>
          <p:nvPr>
            <p:ph type="sldNum" sz="quarter" idx="12"/>
          </p:nvPr>
        </p:nvSpPr>
        <p:spPr/>
        <p:txBody>
          <a:bodyPr/>
          <a:lstStyle/>
          <a:p>
            <a:fld id="{AF06E64F-A8F0-46BE-B167-0E8C2A239E9D}" type="slidenum">
              <a:rPr lang="en-US" smtClean="0"/>
              <a:t>122</a:t>
            </a:fld>
            <a:endParaRPr lang="en-US"/>
          </a:p>
        </p:txBody>
      </p:sp>
    </p:spTree>
    <p:extLst>
      <p:ext uri="{BB962C8B-B14F-4D97-AF65-F5344CB8AC3E}">
        <p14:creationId xmlns:p14="http://schemas.microsoft.com/office/powerpoint/2010/main" val="30783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4270"/>
            <a:ext cx="10515600" cy="5682693"/>
          </a:xfrm>
        </p:spPr>
        <p:txBody>
          <a:bodyPr>
            <a:normAutofit/>
          </a:bodyPr>
          <a:lstStyle/>
          <a:p>
            <a:pPr marL="0" indent="0">
              <a:buNone/>
            </a:pPr>
            <a:r>
              <a:rPr lang="en-US" dirty="0">
                <a:solidFill>
                  <a:srgbClr val="00B050"/>
                </a:solidFill>
              </a:rPr>
              <a:t>Genesis </a:t>
            </a:r>
            <a:r>
              <a:rPr lang="en-US" dirty="0" smtClean="0">
                <a:solidFill>
                  <a:srgbClr val="00B050"/>
                </a:solidFill>
              </a:rPr>
              <a:t>7:11</a:t>
            </a:r>
          </a:p>
          <a:p>
            <a:pPr marL="0" indent="0">
              <a:buNone/>
            </a:pPr>
            <a:r>
              <a:rPr lang="en-US" dirty="0" smtClean="0"/>
              <a:t>“In </a:t>
            </a:r>
            <a:r>
              <a:rPr lang="en-US" dirty="0"/>
              <a:t>the six hundredth year of Noah’s life, in the second month, on the seventeenth day of the month, on the same day all the fountains of the great deep burst open, and the floodgates of the sky were opened.” </a:t>
            </a:r>
            <a:endParaRPr lang="en-US" dirty="0" smtClean="0"/>
          </a:p>
          <a:p>
            <a:pPr marL="0" indent="0">
              <a:buNone/>
            </a:pPr>
            <a:endParaRPr lang="en-US" dirty="0" smtClean="0"/>
          </a:p>
          <a:p>
            <a:pPr marL="0" indent="0">
              <a:buNone/>
            </a:pPr>
            <a:r>
              <a:rPr lang="en-US" dirty="0" smtClean="0">
                <a:solidFill>
                  <a:srgbClr val="00B050"/>
                </a:solidFill>
              </a:rPr>
              <a:t>Genesis 8:4</a:t>
            </a:r>
          </a:p>
          <a:p>
            <a:pPr marL="0" indent="0">
              <a:buNone/>
            </a:pPr>
            <a:r>
              <a:rPr lang="en-US" dirty="0" smtClean="0"/>
              <a:t>“In </a:t>
            </a:r>
            <a:r>
              <a:rPr lang="en-US" dirty="0"/>
              <a:t>the seventh month, on the seventeenth day of the month, the ark rested upon the mountains of Ararat</a:t>
            </a:r>
            <a:r>
              <a:rPr lang="en-US" dirty="0" smtClean="0"/>
              <a:t>.” </a:t>
            </a:r>
          </a:p>
          <a:p>
            <a:pPr marL="0" indent="0">
              <a:buNone/>
            </a:pPr>
            <a:endParaRPr lang="en-US" dirty="0" smtClean="0"/>
          </a:p>
          <a:p>
            <a:pPr marL="0" indent="0">
              <a:buNone/>
            </a:pPr>
            <a:r>
              <a:rPr lang="en-US" dirty="0" smtClean="0">
                <a:solidFill>
                  <a:srgbClr val="00B050"/>
                </a:solidFill>
              </a:rPr>
              <a:t>Genesis 7:24</a:t>
            </a:r>
          </a:p>
          <a:p>
            <a:pPr marL="0" indent="0">
              <a:buNone/>
            </a:pPr>
            <a:r>
              <a:rPr lang="en-US" dirty="0" smtClean="0"/>
              <a:t>“The </a:t>
            </a:r>
            <a:r>
              <a:rPr lang="en-US" dirty="0"/>
              <a:t>water prevailed upon the earth one hundred and fifty </a:t>
            </a:r>
            <a:r>
              <a:rPr lang="en-US" dirty="0" smtClean="0"/>
              <a:t>days</a:t>
            </a: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123</a:t>
            </a:fld>
            <a:endParaRPr lang="en-US"/>
          </a:p>
        </p:txBody>
      </p:sp>
    </p:spTree>
    <p:extLst>
      <p:ext uri="{BB962C8B-B14F-4D97-AF65-F5344CB8AC3E}">
        <p14:creationId xmlns:p14="http://schemas.microsoft.com/office/powerpoint/2010/main" val="211838894"/>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173,880 Days</a:t>
            </a:r>
            <a:endParaRPr lang="en-US" dirty="0">
              <a:solidFill>
                <a:srgbClr val="FF0000"/>
              </a:solidFill>
            </a:endParaRPr>
          </a:p>
        </p:txBody>
      </p:sp>
      <p:sp>
        <p:nvSpPr>
          <p:cNvPr id="3" name="Content Placeholder 2"/>
          <p:cNvSpPr>
            <a:spLocks noGrp="1"/>
          </p:cNvSpPr>
          <p:nvPr>
            <p:ph idx="1"/>
          </p:nvPr>
        </p:nvSpPr>
        <p:spPr>
          <a:xfrm>
            <a:off x="838200" y="1973907"/>
            <a:ext cx="10515600" cy="670439"/>
          </a:xfrm>
        </p:spPr>
        <p:txBody>
          <a:bodyPr/>
          <a:lstStyle/>
          <a:p>
            <a:pPr marL="0" indent="0">
              <a:buNone/>
            </a:pPr>
            <a:r>
              <a:rPr lang="en-US" dirty="0" smtClean="0"/>
              <a:t>April 6, 32 A.D. -&gt; Jesus’ crucifixion</a:t>
            </a:r>
            <a:endParaRPr lang="en-US" dirty="0"/>
          </a:p>
        </p:txBody>
      </p:sp>
      <p:pic>
        <p:nvPicPr>
          <p:cNvPr id="4" name="Picture 3"/>
          <p:cNvPicPr>
            <a:picLocks noChangeAspect="1"/>
          </p:cNvPicPr>
          <p:nvPr/>
        </p:nvPicPr>
        <p:blipFill>
          <a:blip r:embed="rId2"/>
          <a:stretch>
            <a:fillRect/>
          </a:stretch>
        </p:blipFill>
        <p:spPr>
          <a:xfrm>
            <a:off x="2959185" y="3032939"/>
            <a:ext cx="5678187" cy="3067745"/>
          </a:xfrm>
          <a:prstGeom prst="rect">
            <a:avLst/>
          </a:prstGeom>
        </p:spPr>
      </p:pic>
      <p:sp>
        <p:nvSpPr>
          <p:cNvPr id="5" name="Slide Number Placeholder 4"/>
          <p:cNvSpPr>
            <a:spLocks noGrp="1"/>
          </p:cNvSpPr>
          <p:nvPr>
            <p:ph type="sldNum" sz="quarter" idx="12"/>
          </p:nvPr>
        </p:nvSpPr>
        <p:spPr/>
        <p:txBody>
          <a:bodyPr/>
          <a:lstStyle/>
          <a:p>
            <a:fld id="{AF06E64F-A8F0-46BE-B167-0E8C2A239E9D}" type="slidenum">
              <a:rPr lang="en-US" smtClean="0"/>
              <a:t>124</a:t>
            </a:fld>
            <a:endParaRPr lang="en-US"/>
          </a:p>
        </p:txBody>
      </p:sp>
    </p:spTree>
    <p:extLst>
      <p:ext uri="{BB962C8B-B14F-4D97-AF65-F5344CB8AC3E}">
        <p14:creationId xmlns:p14="http://schemas.microsoft.com/office/powerpoint/2010/main" val="395500994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Gap</a:t>
            </a:r>
            <a:endParaRPr lang="en-US" dirty="0">
              <a:solidFill>
                <a:srgbClr val="FF0000"/>
              </a:solidFill>
            </a:endParaRP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798" y="2084043"/>
            <a:ext cx="4459039" cy="2623881"/>
          </a:xfrm>
          <a:prstGeom prst="rect">
            <a:avLst/>
          </a:prstGeom>
          <a:noFill/>
          <a:ln>
            <a:noFill/>
          </a:ln>
        </p:spPr>
      </p:pic>
      <p:pic>
        <p:nvPicPr>
          <p:cNvPr id="5" name="Picture 4"/>
          <p:cNvPicPr/>
          <p:nvPr/>
        </p:nvPicPr>
        <p:blipFill>
          <a:blip r:embed="rId3"/>
          <a:stretch>
            <a:fillRect/>
          </a:stretch>
        </p:blipFill>
        <p:spPr>
          <a:xfrm>
            <a:off x="6315160" y="2032428"/>
            <a:ext cx="4842991" cy="3372492"/>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125</a:t>
            </a:fld>
            <a:endParaRPr lang="en-US"/>
          </a:p>
        </p:txBody>
      </p:sp>
    </p:spTree>
    <p:extLst>
      <p:ext uri="{BB962C8B-B14F-4D97-AF65-F5344CB8AC3E}">
        <p14:creationId xmlns:p14="http://schemas.microsoft.com/office/powerpoint/2010/main" val="382794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343930" y="368394"/>
            <a:ext cx="11283778" cy="5945909"/>
          </a:xfrm>
          <a:prstGeom prst="rect">
            <a:avLst/>
          </a:prstGeom>
        </p:spPr>
      </p:pic>
      <p:sp>
        <p:nvSpPr>
          <p:cNvPr id="2" name="Slide Number Placeholder 1"/>
          <p:cNvSpPr>
            <a:spLocks noGrp="1"/>
          </p:cNvSpPr>
          <p:nvPr>
            <p:ph type="sldNum" sz="quarter" idx="12"/>
          </p:nvPr>
        </p:nvSpPr>
        <p:spPr/>
        <p:txBody>
          <a:bodyPr/>
          <a:lstStyle/>
          <a:p>
            <a:fld id="{AF06E64F-A8F0-46BE-B167-0E8C2A239E9D}" type="slidenum">
              <a:rPr lang="en-US" smtClean="0"/>
              <a:t>126</a:t>
            </a:fld>
            <a:endParaRPr lang="en-US"/>
          </a:p>
        </p:txBody>
      </p:sp>
    </p:spTree>
    <p:extLst>
      <p:ext uri="{BB962C8B-B14F-4D97-AF65-F5344CB8AC3E}">
        <p14:creationId xmlns:p14="http://schemas.microsoft.com/office/powerpoint/2010/main" val="828101412"/>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Gaps in the Bible</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Micah </a:t>
            </a:r>
            <a:r>
              <a:rPr lang="en-US" dirty="0" smtClean="0">
                <a:solidFill>
                  <a:srgbClr val="00B050"/>
                </a:solidFill>
              </a:rPr>
              <a:t>5:2</a:t>
            </a:r>
          </a:p>
          <a:p>
            <a:pPr marL="0" indent="0">
              <a:buNone/>
            </a:pPr>
            <a:r>
              <a:rPr lang="en-US" dirty="0" smtClean="0"/>
              <a:t>“But </a:t>
            </a:r>
            <a:r>
              <a:rPr lang="en-US" dirty="0"/>
              <a:t>as for you, Bethlehem </a:t>
            </a:r>
            <a:r>
              <a:rPr lang="en-US" dirty="0" err="1"/>
              <a:t>Ephrathah</a:t>
            </a:r>
            <a:r>
              <a:rPr lang="en-US" dirty="0"/>
              <a:t>, Too little to be among the clans of Judah, From you One will go forth for Me to be ruler in Israel. His goings forth are from long ago, From the days of eternity.” </a:t>
            </a:r>
          </a:p>
        </p:txBody>
      </p:sp>
      <p:sp>
        <p:nvSpPr>
          <p:cNvPr id="4" name="Slide Number Placeholder 3"/>
          <p:cNvSpPr>
            <a:spLocks noGrp="1"/>
          </p:cNvSpPr>
          <p:nvPr>
            <p:ph type="sldNum" sz="quarter" idx="12"/>
          </p:nvPr>
        </p:nvSpPr>
        <p:spPr/>
        <p:txBody>
          <a:bodyPr/>
          <a:lstStyle/>
          <a:p>
            <a:fld id="{AF06E64F-A8F0-46BE-B167-0E8C2A239E9D}" type="slidenum">
              <a:rPr lang="en-US" smtClean="0"/>
              <a:t>127</a:t>
            </a:fld>
            <a:endParaRPr lang="en-US"/>
          </a:p>
        </p:txBody>
      </p:sp>
    </p:spTree>
    <p:extLst>
      <p:ext uri="{BB962C8B-B14F-4D97-AF65-F5344CB8AC3E}">
        <p14:creationId xmlns:p14="http://schemas.microsoft.com/office/powerpoint/2010/main" val="3469477064"/>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70</a:t>
            </a:r>
            <a:r>
              <a:rPr lang="en-US" baseline="30000" dirty="0" smtClean="0">
                <a:solidFill>
                  <a:srgbClr val="FF0000"/>
                </a:solidFill>
              </a:rPr>
              <a:t>th</a:t>
            </a:r>
            <a:r>
              <a:rPr lang="en-US" dirty="0" smtClean="0">
                <a:solidFill>
                  <a:srgbClr val="FF0000"/>
                </a:solidFill>
              </a:rPr>
              <a:t> Week</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smtClean="0"/>
              <a:t>Daniel 9:27</a:t>
            </a:r>
          </a:p>
          <a:p>
            <a:pPr marL="0" indent="0">
              <a:buNone/>
            </a:pPr>
            <a:r>
              <a:rPr lang="en-US" dirty="0"/>
              <a:t>“And he will make a firm covenant with the many for one week, but in the middle of the week he will put a stop to sacrifice and grain offering; and on the wing of abominations will come one who makes desolate, even until a complete destruction, one that is decreed, is poured out on the one who makes desolate.”</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128</a:t>
            </a:fld>
            <a:endParaRPr lang="en-US"/>
          </a:p>
        </p:txBody>
      </p:sp>
    </p:spTree>
    <p:extLst>
      <p:ext uri="{BB962C8B-B14F-4D97-AF65-F5344CB8AC3E}">
        <p14:creationId xmlns:p14="http://schemas.microsoft.com/office/powerpoint/2010/main" val="10022645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Abomination of Desolation</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smtClean="0"/>
              <a:t>Three times in the Old Testament</a:t>
            </a:r>
          </a:p>
          <a:p>
            <a:pPr marL="0" indent="0">
              <a:buNone/>
            </a:pPr>
            <a:endParaRPr lang="en-US" dirty="0"/>
          </a:p>
          <a:p>
            <a:pPr marL="0" indent="0">
              <a:buNone/>
            </a:pPr>
            <a:r>
              <a:rPr lang="en-US" dirty="0"/>
              <a:t>1)	Here in Daniel 9:27.</a:t>
            </a:r>
          </a:p>
          <a:p>
            <a:pPr marL="0" indent="0">
              <a:buNone/>
            </a:pPr>
            <a:r>
              <a:rPr lang="en-US" dirty="0"/>
              <a:t>2)	Daniel 11:31, “Forces from him will arise, desecrate the sanctuary fortress, and do away with the regular sacrifice. And they will set up the abomination of desolation.”</a:t>
            </a:r>
          </a:p>
          <a:p>
            <a:pPr marL="0" indent="0">
              <a:buNone/>
            </a:pPr>
            <a:r>
              <a:rPr lang="en-US" dirty="0"/>
              <a:t>3)	Daniel 12:11, “From the time that the regular sacrifice is abolished and the abomination of desolation is set up, there will be 1,290 days.”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129</a:t>
            </a:fld>
            <a:endParaRPr lang="en-US"/>
          </a:p>
        </p:txBody>
      </p:sp>
    </p:spTree>
    <p:extLst>
      <p:ext uri="{BB962C8B-B14F-4D97-AF65-F5344CB8AC3E}">
        <p14:creationId xmlns:p14="http://schemas.microsoft.com/office/powerpoint/2010/main" val="3231959737"/>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844" y="1380782"/>
            <a:ext cx="10515600" cy="4351338"/>
          </a:xfrm>
        </p:spPr>
        <p:txBody>
          <a:bodyPr/>
          <a:lstStyle/>
          <a:p>
            <a:pPr marL="0" indent="0">
              <a:buNone/>
            </a:pPr>
            <a:r>
              <a:rPr lang="en-US" dirty="0" smtClean="0"/>
              <a:t>Twice in the New Testament</a:t>
            </a:r>
          </a:p>
          <a:p>
            <a:pPr marL="514350" indent="-514350">
              <a:buAutoNum type="arabicParenR"/>
            </a:pPr>
            <a:r>
              <a:rPr lang="en-US" dirty="0" smtClean="0"/>
              <a:t>Matthew </a:t>
            </a:r>
            <a:r>
              <a:rPr lang="en-US" dirty="0"/>
              <a:t>24:15, </a:t>
            </a:r>
            <a:r>
              <a:rPr lang="en-US" dirty="0" smtClean="0"/>
              <a:t>“Therefore </a:t>
            </a:r>
            <a:r>
              <a:rPr lang="en-US" dirty="0"/>
              <a:t>when you see the abomination of desolation which was spoken of through Daniel the prophet, standing in the holy place (let the reader understand</a:t>
            </a:r>
            <a:r>
              <a:rPr lang="en-US" dirty="0" smtClean="0"/>
              <a:t>).”</a:t>
            </a:r>
          </a:p>
          <a:p>
            <a:pPr marL="514350" indent="-514350">
              <a:buAutoNum type="arabicParenR"/>
            </a:pPr>
            <a:r>
              <a:rPr lang="en-US" dirty="0"/>
              <a:t>Mark 13:14</a:t>
            </a:r>
          </a:p>
        </p:txBody>
      </p:sp>
      <p:sp>
        <p:nvSpPr>
          <p:cNvPr id="2" name="Slide Number Placeholder 1"/>
          <p:cNvSpPr>
            <a:spLocks noGrp="1"/>
          </p:cNvSpPr>
          <p:nvPr>
            <p:ph type="sldNum" sz="quarter" idx="12"/>
          </p:nvPr>
        </p:nvSpPr>
        <p:spPr/>
        <p:txBody>
          <a:bodyPr/>
          <a:lstStyle/>
          <a:p>
            <a:fld id="{AF06E64F-A8F0-46BE-B167-0E8C2A239E9D}" type="slidenum">
              <a:rPr lang="en-US" smtClean="0"/>
              <a:t>130</a:t>
            </a:fld>
            <a:endParaRPr lang="en-US"/>
          </a:p>
        </p:txBody>
      </p:sp>
    </p:spTree>
    <p:extLst>
      <p:ext uri="{BB962C8B-B14F-4D97-AF65-F5344CB8AC3E}">
        <p14:creationId xmlns:p14="http://schemas.microsoft.com/office/powerpoint/2010/main" val="318863597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Book of Revelation</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2987246" y="1801899"/>
            <a:ext cx="6217508" cy="4468834"/>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131</a:t>
            </a:fld>
            <a:endParaRPr lang="en-US"/>
          </a:p>
        </p:txBody>
      </p:sp>
    </p:spTree>
    <p:extLst>
      <p:ext uri="{BB962C8B-B14F-4D97-AF65-F5344CB8AC3E}">
        <p14:creationId xmlns:p14="http://schemas.microsoft.com/office/powerpoint/2010/main" val="1477389283"/>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History’s Timeline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AF06E64F-A8F0-46BE-B167-0E8C2A239E9D}" type="slidenum">
              <a:rPr lang="en-US" smtClean="0"/>
              <a:t>132</a:t>
            </a:fld>
            <a:endParaRPr lang="en-US"/>
          </a:p>
        </p:txBody>
      </p:sp>
      <p:cxnSp>
        <p:nvCxnSpPr>
          <p:cNvPr id="6" name="Straight Connector 5"/>
          <p:cNvCxnSpPr/>
          <p:nvPr/>
        </p:nvCxnSpPr>
        <p:spPr>
          <a:xfrm>
            <a:off x="630195" y="3484605"/>
            <a:ext cx="5148215" cy="40532"/>
          </a:xfrm>
          <a:prstGeom prst="line">
            <a:avLst/>
          </a:prstGeom>
          <a:ln w="19050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778410" y="3525137"/>
            <a:ext cx="2706129" cy="24714"/>
          </a:xfrm>
          <a:prstGeom prst="line">
            <a:avLst/>
          </a:prstGeom>
          <a:ln w="1905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971223" y="3563620"/>
            <a:ext cx="2021953" cy="35013"/>
          </a:xfrm>
          <a:prstGeom prst="line">
            <a:avLst/>
          </a:prstGeom>
          <a:ln w="1905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484539" y="3551586"/>
            <a:ext cx="486684" cy="10299"/>
          </a:xfrm>
          <a:prstGeom prst="line">
            <a:avLst/>
          </a:prstGeom>
          <a:ln w="1905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69774" y="2326105"/>
            <a:ext cx="1054226" cy="369332"/>
          </a:xfrm>
          <a:prstGeom prst="rect">
            <a:avLst/>
          </a:prstGeom>
          <a:noFill/>
        </p:spPr>
        <p:txBody>
          <a:bodyPr wrap="square" rtlCol="0">
            <a:spAutoFit/>
          </a:bodyPr>
          <a:lstStyle/>
          <a:p>
            <a:r>
              <a:rPr lang="en-US" dirty="0" smtClean="0"/>
              <a:t>Creation</a:t>
            </a:r>
            <a:endParaRPr lang="en-US" dirty="0"/>
          </a:p>
        </p:txBody>
      </p:sp>
      <p:cxnSp>
        <p:nvCxnSpPr>
          <p:cNvPr id="16" name="Straight Arrow Connector 15"/>
          <p:cNvCxnSpPr/>
          <p:nvPr/>
        </p:nvCxnSpPr>
        <p:spPr>
          <a:xfrm>
            <a:off x="630195" y="2695437"/>
            <a:ext cx="0" cy="5771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Left Brace 16"/>
          <p:cNvSpPr/>
          <p:nvPr/>
        </p:nvSpPr>
        <p:spPr>
          <a:xfrm rot="16200000">
            <a:off x="2699627" y="1797969"/>
            <a:ext cx="893805" cy="5032668"/>
          </a:xfrm>
          <a:prstGeom prst="leftBrac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Left Brace 17"/>
          <p:cNvSpPr/>
          <p:nvPr/>
        </p:nvSpPr>
        <p:spPr>
          <a:xfrm rot="16200000">
            <a:off x="6645335" y="3005409"/>
            <a:ext cx="893805" cy="2627656"/>
          </a:xfrm>
          <a:prstGeom prst="leftBrac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Left Brace 18"/>
          <p:cNvSpPr/>
          <p:nvPr/>
        </p:nvSpPr>
        <p:spPr>
          <a:xfrm rot="16200000">
            <a:off x="8258379" y="4093562"/>
            <a:ext cx="893805" cy="44148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e 19"/>
          <p:cNvSpPr/>
          <p:nvPr/>
        </p:nvSpPr>
        <p:spPr>
          <a:xfrm rot="16200000">
            <a:off x="9535297" y="3303328"/>
            <a:ext cx="893805" cy="2021950"/>
          </a:xfrm>
          <a:prstGeom prst="leftBrac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9477307" y="4954442"/>
            <a:ext cx="1319030" cy="646331"/>
          </a:xfrm>
          <a:prstGeom prst="rect">
            <a:avLst/>
          </a:prstGeom>
          <a:noFill/>
        </p:spPr>
        <p:txBody>
          <a:bodyPr wrap="square" rtlCol="0">
            <a:spAutoFit/>
          </a:bodyPr>
          <a:lstStyle/>
          <a:p>
            <a:pPr algn="ctr"/>
            <a:r>
              <a:rPr lang="en-US" dirty="0" smtClean="0"/>
              <a:t>1000 year</a:t>
            </a:r>
          </a:p>
          <a:p>
            <a:pPr algn="ctr"/>
            <a:r>
              <a:rPr lang="en-US" dirty="0" smtClean="0"/>
              <a:t>Millennium</a:t>
            </a:r>
            <a:endParaRPr lang="en-US" dirty="0"/>
          </a:p>
        </p:txBody>
      </p:sp>
      <p:sp>
        <p:nvSpPr>
          <p:cNvPr id="22" name="TextBox 21"/>
          <p:cNvSpPr txBox="1"/>
          <p:nvPr/>
        </p:nvSpPr>
        <p:spPr>
          <a:xfrm>
            <a:off x="8101643" y="4949722"/>
            <a:ext cx="1299139" cy="646331"/>
          </a:xfrm>
          <a:prstGeom prst="rect">
            <a:avLst/>
          </a:prstGeom>
          <a:noFill/>
        </p:spPr>
        <p:txBody>
          <a:bodyPr wrap="square" rtlCol="0">
            <a:spAutoFit/>
          </a:bodyPr>
          <a:lstStyle/>
          <a:p>
            <a:pPr algn="ctr"/>
            <a:r>
              <a:rPr lang="en-US" dirty="0" smtClean="0"/>
              <a:t>7 year</a:t>
            </a:r>
          </a:p>
          <a:p>
            <a:pPr algn="ctr"/>
            <a:r>
              <a:rPr lang="en-US" dirty="0" smtClean="0"/>
              <a:t>Tribulation</a:t>
            </a:r>
            <a:endParaRPr lang="en-US" dirty="0"/>
          </a:p>
        </p:txBody>
      </p:sp>
      <p:sp>
        <p:nvSpPr>
          <p:cNvPr id="23" name="TextBox 22"/>
          <p:cNvSpPr txBox="1"/>
          <p:nvPr/>
        </p:nvSpPr>
        <p:spPr>
          <a:xfrm>
            <a:off x="6318096" y="4949722"/>
            <a:ext cx="1626755" cy="369332"/>
          </a:xfrm>
          <a:prstGeom prst="rect">
            <a:avLst/>
          </a:prstGeom>
          <a:noFill/>
        </p:spPr>
        <p:txBody>
          <a:bodyPr wrap="square" rtlCol="0">
            <a:spAutoFit/>
          </a:bodyPr>
          <a:lstStyle/>
          <a:p>
            <a:r>
              <a:rPr lang="en-US" dirty="0" smtClean="0"/>
              <a:t>New Testament</a:t>
            </a:r>
            <a:endParaRPr lang="en-US" dirty="0"/>
          </a:p>
        </p:txBody>
      </p:sp>
      <p:sp>
        <p:nvSpPr>
          <p:cNvPr id="24" name="TextBox 23"/>
          <p:cNvSpPr txBox="1"/>
          <p:nvPr/>
        </p:nvSpPr>
        <p:spPr>
          <a:xfrm>
            <a:off x="2377212" y="4949722"/>
            <a:ext cx="1654179" cy="369332"/>
          </a:xfrm>
          <a:prstGeom prst="rect">
            <a:avLst/>
          </a:prstGeom>
          <a:noFill/>
        </p:spPr>
        <p:txBody>
          <a:bodyPr wrap="square" rtlCol="0">
            <a:spAutoFit/>
          </a:bodyPr>
          <a:lstStyle/>
          <a:p>
            <a:r>
              <a:rPr lang="en-US" dirty="0" smtClean="0"/>
              <a:t>Old Testament</a:t>
            </a:r>
            <a:endParaRPr lang="en-US" dirty="0"/>
          </a:p>
        </p:txBody>
      </p:sp>
      <p:cxnSp>
        <p:nvCxnSpPr>
          <p:cNvPr id="25" name="Straight Arrow Connector 24"/>
          <p:cNvCxnSpPr/>
          <p:nvPr/>
        </p:nvCxnSpPr>
        <p:spPr>
          <a:xfrm>
            <a:off x="10993175" y="2695437"/>
            <a:ext cx="0" cy="5771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8926023" y="2695437"/>
            <a:ext cx="0" cy="5771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8461940" y="2695437"/>
            <a:ext cx="0" cy="5771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5799004" y="2695437"/>
            <a:ext cx="0" cy="5771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0512236" y="1487508"/>
            <a:ext cx="1232642" cy="1200329"/>
          </a:xfrm>
          <a:prstGeom prst="rect">
            <a:avLst/>
          </a:prstGeom>
          <a:noFill/>
        </p:spPr>
        <p:txBody>
          <a:bodyPr wrap="square" rtlCol="0">
            <a:spAutoFit/>
          </a:bodyPr>
          <a:lstStyle/>
          <a:p>
            <a:r>
              <a:rPr lang="en-US" dirty="0" smtClean="0"/>
              <a:t>Great White Throne Judgement</a:t>
            </a:r>
            <a:endParaRPr lang="en-US" dirty="0"/>
          </a:p>
        </p:txBody>
      </p:sp>
      <p:sp>
        <p:nvSpPr>
          <p:cNvPr id="30" name="TextBox 29"/>
          <p:cNvSpPr txBox="1"/>
          <p:nvPr/>
        </p:nvSpPr>
        <p:spPr>
          <a:xfrm>
            <a:off x="8769338" y="2017112"/>
            <a:ext cx="1054226" cy="646331"/>
          </a:xfrm>
          <a:prstGeom prst="rect">
            <a:avLst/>
          </a:prstGeom>
          <a:noFill/>
        </p:spPr>
        <p:txBody>
          <a:bodyPr wrap="square" rtlCol="0">
            <a:spAutoFit/>
          </a:bodyPr>
          <a:lstStyle/>
          <a:p>
            <a:r>
              <a:rPr lang="en-US" dirty="0" smtClean="0"/>
              <a:t>Second Coming</a:t>
            </a:r>
            <a:endParaRPr lang="en-US" dirty="0"/>
          </a:p>
        </p:txBody>
      </p:sp>
      <p:sp>
        <p:nvSpPr>
          <p:cNvPr id="31" name="TextBox 30"/>
          <p:cNvSpPr txBox="1"/>
          <p:nvPr/>
        </p:nvSpPr>
        <p:spPr>
          <a:xfrm>
            <a:off x="7444400" y="2028840"/>
            <a:ext cx="1260881" cy="646331"/>
          </a:xfrm>
          <a:prstGeom prst="rect">
            <a:avLst/>
          </a:prstGeom>
          <a:noFill/>
        </p:spPr>
        <p:txBody>
          <a:bodyPr wrap="square" rtlCol="0">
            <a:spAutoFit/>
          </a:bodyPr>
          <a:lstStyle/>
          <a:p>
            <a:r>
              <a:rPr lang="en-US" dirty="0" smtClean="0"/>
              <a:t>Start of the Tribulation</a:t>
            </a:r>
            <a:endParaRPr lang="en-US" dirty="0"/>
          </a:p>
        </p:txBody>
      </p:sp>
      <p:sp>
        <p:nvSpPr>
          <p:cNvPr id="32" name="TextBox 31"/>
          <p:cNvSpPr txBox="1"/>
          <p:nvPr/>
        </p:nvSpPr>
        <p:spPr>
          <a:xfrm>
            <a:off x="5271891" y="2302463"/>
            <a:ext cx="1054226" cy="369332"/>
          </a:xfrm>
          <a:prstGeom prst="rect">
            <a:avLst/>
          </a:prstGeom>
          <a:noFill/>
        </p:spPr>
        <p:txBody>
          <a:bodyPr wrap="square" rtlCol="0">
            <a:spAutoFit/>
          </a:bodyPr>
          <a:lstStyle/>
          <a:p>
            <a:pPr algn="ctr"/>
            <a:r>
              <a:rPr lang="en-US" dirty="0" smtClean="0"/>
              <a:t>Jesus</a:t>
            </a:r>
            <a:endParaRPr lang="en-US" dirty="0"/>
          </a:p>
        </p:txBody>
      </p:sp>
    </p:spTree>
    <p:extLst>
      <p:ext uri="{BB962C8B-B14F-4D97-AF65-F5344CB8AC3E}">
        <p14:creationId xmlns:p14="http://schemas.microsoft.com/office/powerpoint/2010/main" val="17516121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AF06E64F-A8F0-46BE-B167-0E8C2A239E9D}" type="slidenum">
              <a:rPr lang="en-US" smtClean="0"/>
              <a:t>133</a:t>
            </a:fld>
            <a:endParaRPr lang="en-US"/>
          </a:p>
        </p:txBody>
      </p:sp>
      <p:pic>
        <p:nvPicPr>
          <p:cNvPr id="5" name="Picture 4"/>
          <p:cNvPicPr>
            <a:picLocks noChangeAspect="1"/>
          </p:cNvPicPr>
          <p:nvPr/>
        </p:nvPicPr>
        <p:blipFill>
          <a:blip r:embed="rId2"/>
          <a:stretch>
            <a:fillRect/>
          </a:stretch>
        </p:blipFill>
        <p:spPr>
          <a:xfrm>
            <a:off x="396597" y="2780572"/>
            <a:ext cx="530142" cy="543232"/>
          </a:xfrm>
          <a:prstGeom prst="rect">
            <a:avLst/>
          </a:prstGeom>
        </p:spPr>
      </p:pic>
      <p:pic>
        <p:nvPicPr>
          <p:cNvPr id="6" name="Picture 5"/>
          <p:cNvPicPr>
            <a:picLocks noChangeAspect="1"/>
          </p:cNvPicPr>
          <p:nvPr/>
        </p:nvPicPr>
        <p:blipFill>
          <a:blip r:embed="rId2"/>
          <a:stretch>
            <a:fillRect/>
          </a:stretch>
        </p:blipFill>
        <p:spPr>
          <a:xfrm>
            <a:off x="3763051" y="2780572"/>
            <a:ext cx="530142" cy="543232"/>
          </a:xfrm>
          <a:prstGeom prst="rect">
            <a:avLst/>
          </a:prstGeom>
        </p:spPr>
      </p:pic>
      <p:pic>
        <p:nvPicPr>
          <p:cNvPr id="7" name="Picture 6"/>
          <p:cNvPicPr>
            <a:picLocks noChangeAspect="1"/>
          </p:cNvPicPr>
          <p:nvPr/>
        </p:nvPicPr>
        <p:blipFill>
          <a:blip r:embed="rId2"/>
          <a:stretch>
            <a:fillRect/>
          </a:stretch>
        </p:blipFill>
        <p:spPr>
          <a:xfrm>
            <a:off x="3201977" y="2780572"/>
            <a:ext cx="530142" cy="543232"/>
          </a:xfrm>
          <a:prstGeom prst="rect">
            <a:avLst/>
          </a:prstGeom>
        </p:spPr>
      </p:pic>
      <p:pic>
        <p:nvPicPr>
          <p:cNvPr id="8" name="Picture 7"/>
          <p:cNvPicPr>
            <a:picLocks noChangeAspect="1"/>
          </p:cNvPicPr>
          <p:nvPr/>
        </p:nvPicPr>
        <p:blipFill>
          <a:blip r:embed="rId2"/>
          <a:stretch>
            <a:fillRect/>
          </a:stretch>
        </p:blipFill>
        <p:spPr>
          <a:xfrm>
            <a:off x="2640901" y="2780572"/>
            <a:ext cx="530142" cy="543232"/>
          </a:xfrm>
          <a:prstGeom prst="rect">
            <a:avLst/>
          </a:prstGeom>
        </p:spPr>
      </p:pic>
      <p:pic>
        <p:nvPicPr>
          <p:cNvPr id="9" name="Picture 8"/>
          <p:cNvPicPr>
            <a:picLocks noChangeAspect="1"/>
          </p:cNvPicPr>
          <p:nvPr/>
        </p:nvPicPr>
        <p:blipFill>
          <a:blip r:embed="rId2"/>
          <a:stretch>
            <a:fillRect/>
          </a:stretch>
        </p:blipFill>
        <p:spPr>
          <a:xfrm>
            <a:off x="2079825" y="2780572"/>
            <a:ext cx="530142" cy="543232"/>
          </a:xfrm>
          <a:prstGeom prst="rect">
            <a:avLst/>
          </a:prstGeom>
        </p:spPr>
      </p:pic>
      <p:pic>
        <p:nvPicPr>
          <p:cNvPr id="10" name="Picture 9"/>
          <p:cNvPicPr>
            <a:picLocks noChangeAspect="1"/>
          </p:cNvPicPr>
          <p:nvPr/>
        </p:nvPicPr>
        <p:blipFill>
          <a:blip r:embed="rId2"/>
          <a:stretch>
            <a:fillRect/>
          </a:stretch>
        </p:blipFill>
        <p:spPr>
          <a:xfrm>
            <a:off x="1518749" y="2781227"/>
            <a:ext cx="530142" cy="543232"/>
          </a:xfrm>
          <a:prstGeom prst="rect">
            <a:avLst/>
          </a:prstGeom>
        </p:spPr>
      </p:pic>
      <p:pic>
        <p:nvPicPr>
          <p:cNvPr id="11" name="Picture 10"/>
          <p:cNvPicPr>
            <a:picLocks noChangeAspect="1"/>
          </p:cNvPicPr>
          <p:nvPr/>
        </p:nvPicPr>
        <p:blipFill>
          <a:blip r:embed="rId2"/>
          <a:stretch>
            <a:fillRect/>
          </a:stretch>
        </p:blipFill>
        <p:spPr>
          <a:xfrm>
            <a:off x="957673" y="2780572"/>
            <a:ext cx="530142" cy="543232"/>
          </a:xfrm>
          <a:prstGeom prst="rect">
            <a:avLst/>
          </a:prstGeom>
        </p:spPr>
      </p:pic>
      <p:pic>
        <p:nvPicPr>
          <p:cNvPr id="12" name="Picture 11"/>
          <p:cNvPicPr>
            <a:picLocks noChangeAspect="1"/>
          </p:cNvPicPr>
          <p:nvPr/>
        </p:nvPicPr>
        <p:blipFill>
          <a:blip r:embed="rId3"/>
          <a:stretch>
            <a:fillRect/>
          </a:stretch>
        </p:blipFill>
        <p:spPr>
          <a:xfrm>
            <a:off x="3732119" y="3502492"/>
            <a:ext cx="651467" cy="601354"/>
          </a:xfrm>
          <a:prstGeom prst="rect">
            <a:avLst/>
          </a:prstGeom>
        </p:spPr>
      </p:pic>
      <p:pic>
        <p:nvPicPr>
          <p:cNvPr id="13" name="Picture 12"/>
          <p:cNvPicPr>
            <a:picLocks noChangeAspect="1"/>
          </p:cNvPicPr>
          <p:nvPr/>
        </p:nvPicPr>
        <p:blipFill>
          <a:blip r:embed="rId3"/>
          <a:stretch>
            <a:fillRect/>
          </a:stretch>
        </p:blipFill>
        <p:spPr>
          <a:xfrm>
            <a:off x="4330766" y="3502492"/>
            <a:ext cx="651467" cy="601354"/>
          </a:xfrm>
          <a:prstGeom prst="rect">
            <a:avLst/>
          </a:prstGeom>
        </p:spPr>
      </p:pic>
      <p:pic>
        <p:nvPicPr>
          <p:cNvPr id="14" name="Picture 13"/>
          <p:cNvPicPr>
            <a:picLocks noChangeAspect="1"/>
          </p:cNvPicPr>
          <p:nvPr/>
        </p:nvPicPr>
        <p:blipFill>
          <a:blip r:embed="rId3"/>
          <a:stretch>
            <a:fillRect/>
          </a:stretch>
        </p:blipFill>
        <p:spPr>
          <a:xfrm>
            <a:off x="6126707" y="3502492"/>
            <a:ext cx="651467" cy="601354"/>
          </a:xfrm>
          <a:prstGeom prst="rect">
            <a:avLst/>
          </a:prstGeom>
        </p:spPr>
      </p:pic>
      <p:pic>
        <p:nvPicPr>
          <p:cNvPr id="15" name="Picture 14"/>
          <p:cNvPicPr>
            <a:picLocks noChangeAspect="1"/>
          </p:cNvPicPr>
          <p:nvPr/>
        </p:nvPicPr>
        <p:blipFill>
          <a:blip r:embed="rId3"/>
          <a:stretch>
            <a:fillRect/>
          </a:stretch>
        </p:blipFill>
        <p:spPr>
          <a:xfrm>
            <a:off x="7324002" y="3502492"/>
            <a:ext cx="651467" cy="601354"/>
          </a:xfrm>
          <a:prstGeom prst="rect">
            <a:avLst/>
          </a:prstGeom>
        </p:spPr>
      </p:pic>
      <p:pic>
        <p:nvPicPr>
          <p:cNvPr id="16" name="Picture 15"/>
          <p:cNvPicPr>
            <a:picLocks noChangeAspect="1"/>
          </p:cNvPicPr>
          <p:nvPr/>
        </p:nvPicPr>
        <p:blipFill>
          <a:blip r:embed="rId3"/>
          <a:stretch>
            <a:fillRect/>
          </a:stretch>
        </p:blipFill>
        <p:spPr>
          <a:xfrm>
            <a:off x="6725354" y="3502492"/>
            <a:ext cx="651467" cy="601354"/>
          </a:xfrm>
          <a:prstGeom prst="rect">
            <a:avLst/>
          </a:prstGeom>
        </p:spPr>
      </p:pic>
      <p:pic>
        <p:nvPicPr>
          <p:cNvPr id="17" name="Picture 16"/>
          <p:cNvPicPr>
            <a:picLocks noChangeAspect="1"/>
          </p:cNvPicPr>
          <p:nvPr/>
        </p:nvPicPr>
        <p:blipFill>
          <a:blip r:embed="rId3"/>
          <a:stretch>
            <a:fillRect/>
          </a:stretch>
        </p:blipFill>
        <p:spPr>
          <a:xfrm>
            <a:off x="4929413" y="3502492"/>
            <a:ext cx="651467" cy="601354"/>
          </a:xfrm>
          <a:prstGeom prst="rect">
            <a:avLst/>
          </a:prstGeom>
        </p:spPr>
      </p:pic>
      <p:pic>
        <p:nvPicPr>
          <p:cNvPr id="18" name="Picture 17"/>
          <p:cNvPicPr>
            <a:picLocks noChangeAspect="1"/>
          </p:cNvPicPr>
          <p:nvPr/>
        </p:nvPicPr>
        <p:blipFill>
          <a:blip r:embed="rId3"/>
          <a:stretch>
            <a:fillRect/>
          </a:stretch>
        </p:blipFill>
        <p:spPr>
          <a:xfrm>
            <a:off x="5528060" y="3503913"/>
            <a:ext cx="651467" cy="601354"/>
          </a:xfrm>
          <a:prstGeom prst="rect">
            <a:avLst/>
          </a:prstGeom>
        </p:spPr>
      </p:pic>
      <p:pic>
        <p:nvPicPr>
          <p:cNvPr id="19" name="Picture 18"/>
          <p:cNvPicPr>
            <a:picLocks noChangeAspect="1"/>
          </p:cNvPicPr>
          <p:nvPr/>
        </p:nvPicPr>
        <p:blipFill>
          <a:blip r:embed="rId4"/>
          <a:stretch>
            <a:fillRect/>
          </a:stretch>
        </p:blipFill>
        <p:spPr>
          <a:xfrm>
            <a:off x="7324002" y="4255155"/>
            <a:ext cx="701675" cy="543232"/>
          </a:xfrm>
          <a:prstGeom prst="rect">
            <a:avLst/>
          </a:prstGeom>
        </p:spPr>
      </p:pic>
      <p:pic>
        <p:nvPicPr>
          <p:cNvPr id="20" name="Picture 19"/>
          <p:cNvPicPr>
            <a:picLocks noChangeAspect="1"/>
          </p:cNvPicPr>
          <p:nvPr/>
        </p:nvPicPr>
        <p:blipFill>
          <a:blip r:embed="rId4"/>
          <a:stretch>
            <a:fillRect/>
          </a:stretch>
        </p:blipFill>
        <p:spPr>
          <a:xfrm>
            <a:off x="11083101" y="4262113"/>
            <a:ext cx="701675" cy="543232"/>
          </a:xfrm>
          <a:prstGeom prst="rect">
            <a:avLst/>
          </a:prstGeom>
        </p:spPr>
      </p:pic>
      <p:pic>
        <p:nvPicPr>
          <p:cNvPr id="21" name="Picture 20"/>
          <p:cNvPicPr>
            <a:picLocks noChangeAspect="1"/>
          </p:cNvPicPr>
          <p:nvPr/>
        </p:nvPicPr>
        <p:blipFill>
          <a:blip r:embed="rId4"/>
          <a:stretch>
            <a:fillRect/>
          </a:stretch>
        </p:blipFill>
        <p:spPr>
          <a:xfrm>
            <a:off x="7956530" y="4255155"/>
            <a:ext cx="701675" cy="543232"/>
          </a:xfrm>
          <a:prstGeom prst="rect">
            <a:avLst/>
          </a:prstGeom>
        </p:spPr>
      </p:pic>
      <p:pic>
        <p:nvPicPr>
          <p:cNvPr id="22" name="Picture 21"/>
          <p:cNvPicPr>
            <a:picLocks noChangeAspect="1"/>
          </p:cNvPicPr>
          <p:nvPr/>
        </p:nvPicPr>
        <p:blipFill>
          <a:blip r:embed="rId4"/>
          <a:stretch>
            <a:fillRect/>
          </a:stretch>
        </p:blipFill>
        <p:spPr>
          <a:xfrm>
            <a:off x="8571024" y="4255155"/>
            <a:ext cx="701675" cy="543232"/>
          </a:xfrm>
          <a:prstGeom prst="rect">
            <a:avLst/>
          </a:prstGeom>
        </p:spPr>
      </p:pic>
      <p:pic>
        <p:nvPicPr>
          <p:cNvPr id="23" name="Picture 22"/>
          <p:cNvPicPr>
            <a:picLocks noChangeAspect="1"/>
          </p:cNvPicPr>
          <p:nvPr/>
        </p:nvPicPr>
        <p:blipFill>
          <a:blip r:embed="rId4"/>
          <a:stretch>
            <a:fillRect/>
          </a:stretch>
        </p:blipFill>
        <p:spPr>
          <a:xfrm>
            <a:off x="9221586" y="4255155"/>
            <a:ext cx="701675" cy="543232"/>
          </a:xfrm>
          <a:prstGeom prst="rect">
            <a:avLst/>
          </a:prstGeom>
        </p:spPr>
      </p:pic>
      <p:pic>
        <p:nvPicPr>
          <p:cNvPr id="24" name="Picture 23"/>
          <p:cNvPicPr>
            <a:picLocks noChangeAspect="1"/>
          </p:cNvPicPr>
          <p:nvPr/>
        </p:nvPicPr>
        <p:blipFill>
          <a:blip r:embed="rId4"/>
          <a:stretch>
            <a:fillRect/>
          </a:stretch>
        </p:blipFill>
        <p:spPr>
          <a:xfrm>
            <a:off x="9854114" y="4255155"/>
            <a:ext cx="701675" cy="543232"/>
          </a:xfrm>
          <a:prstGeom prst="rect">
            <a:avLst/>
          </a:prstGeom>
        </p:spPr>
      </p:pic>
      <p:pic>
        <p:nvPicPr>
          <p:cNvPr id="25" name="Picture 24"/>
          <p:cNvPicPr>
            <a:picLocks noChangeAspect="1"/>
          </p:cNvPicPr>
          <p:nvPr/>
        </p:nvPicPr>
        <p:blipFill>
          <a:blip r:embed="rId4"/>
          <a:stretch>
            <a:fillRect/>
          </a:stretch>
        </p:blipFill>
        <p:spPr>
          <a:xfrm>
            <a:off x="10450573" y="4255155"/>
            <a:ext cx="701675" cy="543232"/>
          </a:xfrm>
          <a:prstGeom prst="rect">
            <a:avLst/>
          </a:prstGeom>
        </p:spPr>
      </p:pic>
      <p:cxnSp>
        <p:nvCxnSpPr>
          <p:cNvPr id="26" name="Straight Connector 25"/>
          <p:cNvCxnSpPr/>
          <p:nvPr/>
        </p:nvCxnSpPr>
        <p:spPr>
          <a:xfrm flipV="1">
            <a:off x="396597" y="5349923"/>
            <a:ext cx="11388179" cy="59016"/>
          </a:xfrm>
          <a:prstGeom prst="line">
            <a:avLst/>
          </a:prstGeom>
          <a:ln w="1905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77124" y="5513312"/>
            <a:ext cx="1122152" cy="523220"/>
          </a:xfrm>
          <a:prstGeom prst="rect">
            <a:avLst/>
          </a:prstGeom>
          <a:noFill/>
        </p:spPr>
        <p:txBody>
          <a:bodyPr wrap="square" rtlCol="0">
            <a:spAutoFit/>
          </a:bodyPr>
          <a:lstStyle/>
          <a:p>
            <a:r>
              <a:rPr lang="en-US" sz="2800" dirty="0" smtClean="0"/>
              <a:t>Start</a:t>
            </a:r>
            <a:endParaRPr lang="en-US" sz="2800" dirty="0"/>
          </a:p>
        </p:txBody>
      </p:sp>
      <p:sp>
        <p:nvSpPr>
          <p:cNvPr id="29" name="TextBox 28"/>
          <p:cNvSpPr txBox="1"/>
          <p:nvPr/>
        </p:nvSpPr>
        <p:spPr>
          <a:xfrm>
            <a:off x="10695715" y="5442803"/>
            <a:ext cx="1316169" cy="954107"/>
          </a:xfrm>
          <a:prstGeom prst="rect">
            <a:avLst/>
          </a:prstGeom>
          <a:noFill/>
        </p:spPr>
        <p:txBody>
          <a:bodyPr wrap="square" rtlCol="0">
            <a:spAutoFit/>
          </a:bodyPr>
          <a:lstStyle/>
          <a:p>
            <a:r>
              <a:rPr lang="en-US" sz="2800" dirty="0" smtClean="0"/>
              <a:t>Second </a:t>
            </a:r>
          </a:p>
          <a:p>
            <a:r>
              <a:rPr lang="en-US" sz="2800" dirty="0" smtClean="0"/>
              <a:t>Coming</a:t>
            </a:r>
            <a:endParaRPr lang="en-US" sz="2800" dirty="0"/>
          </a:p>
        </p:txBody>
      </p:sp>
      <p:cxnSp>
        <p:nvCxnSpPr>
          <p:cNvPr id="31" name="Straight Arrow Connector 30"/>
          <p:cNvCxnSpPr/>
          <p:nvPr/>
        </p:nvCxnSpPr>
        <p:spPr>
          <a:xfrm flipH="1" flipV="1">
            <a:off x="396597" y="6429375"/>
            <a:ext cx="4822481" cy="4163"/>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7015020" y="6429375"/>
            <a:ext cx="4769756"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275978" y="6147790"/>
            <a:ext cx="1629321" cy="646331"/>
          </a:xfrm>
          <a:prstGeom prst="rect">
            <a:avLst/>
          </a:prstGeom>
          <a:noFill/>
        </p:spPr>
        <p:txBody>
          <a:bodyPr wrap="square" rtlCol="0">
            <a:spAutoFit/>
          </a:bodyPr>
          <a:lstStyle/>
          <a:p>
            <a:r>
              <a:rPr lang="en-US" sz="3600" dirty="0" smtClean="0"/>
              <a:t>7 years</a:t>
            </a:r>
            <a:endParaRPr lang="en-US" sz="3600" dirty="0"/>
          </a:p>
        </p:txBody>
      </p:sp>
      <p:sp>
        <p:nvSpPr>
          <p:cNvPr id="38" name="TextBox 37"/>
          <p:cNvSpPr txBox="1"/>
          <p:nvPr/>
        </p:nvSpPr>
        <p:spPr>
          <a:xfrm>
            <a:off x="1518749" y="3454542"/>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4704106" y="4125204"/>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8942305" y="4740697"/>
            <a:ext cx="1430654" cy="523220"/>
          </a:xfrm>
          <a:prstGeom prst="rect">
            <a:avLst/>
          </a:prstGeom>
          <a:noFill/>
        </p:spPr>
        <p:txBody>
          <a:bodyPr wrap="square" rtlCol="0">
            <a:spAutoFit/>
          </a:bodyPr>
          <a:lstStyle/>
          <a:p>
            <a:r>
              <a:rPr lang="en-US" sz="2800" dirty="0" smtClean="0"/>
              <a:t>7 Bowls</a:t>
            </a:r>
            <a:endParaRPr lang="en-US" sz="2800" dirty="0"/>
          </a:p>
        </p:txBody>
      </p:sp>
    </p:spTree>
    <p:extLst>
      <p:ext uri="{BB962C8B-B14F-4D97-AF65-F5344CB8AC3E}">
        <p14:creationId xmlns:p14="http://schemas.microsoft.com/office/powerpoint/2010/main" val="220586212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Seven Bowls or Vials</a:t>
            </a:r>
          </a:p>
        </p:txBody>
      </p:sp>
      <p:pic>
        <p:nvPicPr>
          <p:cNvPr id="4" name="Picture 3"/>
          <p:cNvPicPr>
            <a:picLocks noChangeAspect="1"/>
          </p:cNvPicPr>
          <p:nvPr/>
        </p:nvPicPr>
        <p:blipFill>
          <a:blip r:embed="rId2"/>
          <a:stretch>
            <a:fillRect/>
          </a:stretch>
        </p:blipFill>
        <p:spPr>
          <a:xfrm>
            <a:off x="1954940" y="1801899"/>
            <a:ext cx="8550797" cy="4450620"/>
          </a:xfrm>
          <a:prstGeom prst="rect">
            <a:avLst/>
          </a:prstGeom>
        </p:spPr>
      </p:pic>
      <p:sp>
        <p:nvSpPr>
          <p:cNvPr id="5" name="Slide Number Placeholder 4"/>
          <p:cNvSpPr>
            <a:spLocks noGrp="1"/>
          </p:cNvSpPr>
          <p:nvPr>
            <p:ph type="sldNum" sz="quarter" idx="12"/>
          </p:nvPr>
        </p:nvSpPr>
        <p:spPr/>
        <p:txBody>
          <a:bodyPr/>
          <a:lstStyle/>
          <a:p>
            <a:fld id="{AF06E64F-A8F0-46BE-B167-0E8C2A239E9D}" type="slidenum">
              <a:rPr lang="en-US" smtClean="0"/>
              <a:t>134</a:t>
            </a:fld>
            <a:endParaRPr lang="en-US"/>
          </a:p>
        </p:txBody>
      </p:sp>
    </p:spTree>
    <p:extLst>
      <p:ext uri="{BB962C8B-B14F-4D97-AF65-F5344CB8AC3E}">
        <p14:creationId xmlns:p14="http://schemas.microsoft.com/office/powerpoint/2010/main" val="62955957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66659" y="832922"/>
            <a:ext cx="9338876" cy="5357287"/>
          </a:xfrm>
          <a:prstGeom prst="rect">
            <a:avLst/>
          </a:prstGeom>
        </p:spPr>
      </p:pic>
      <p:sp>
        <p:nvSpPr>
          <p:cNvPr id="5" name="Slide Number Placeholder 4"/>
          <p:cNvSpPr>
            <a:spLocks noGrp="1"/>
          </p:cNvSpPr>
          <p:nvPr>
            <p:ph type="sldNum" sz="quarter" idx="12"/>
          </p:nvPr>
        </p:nvSpPr>
        <p:spPr/>
        <p:txBody>
          <a:bodyPr/>
          <a:lstStyle/>
          <a:p>
            <a:fld id="{AF06E64F-A8F0-46BE-B167-0E8C2A239E9D}" type="slidenum">
              <a:rPr lang="en-US" smtClean="0"/>
              <a:t>135</a:t>
            </a:fld>
            <a:endParaRPr lang="en-US"/>
          </a:p>
        </p:txBody>
      </p:sp>
    </p:spTree>
    <p:extLst>
      <p:ext uri="{BB962C8B-B14F-4D97-AF65-F5344CB8AC3E}">
        <p14:creationId xmlns:p14="http://schemas.microsoft.com/office/powerpoint/2010/main" val="173366113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 looked”</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2350101" y="1690688"/>
            <a:ext cx="7164602" cy="4561635"/>
          </a:xfrm>
          <a:prstGeom prst="rect">
            <a:avLst/>
          </a:prstGeom>
        </p:spPr>
      </p:pic>
      <p:sp>
        <p:nvSpPr>
          <p:cNvPr id="3" name="Slide Number Placeholder 2"/>
          <p:cNvSpPr>
            <a:spLocks noGrp="1"/>
          </p:cNvSpPr>
          <p:nvPr>
            <p:ph type="sldNum" sz="quarter" idx="12"/>
          </p:nvPr>
        </p:nvSpPr>
        <p:spPr/>
        <p:txBody>
          <a:bodyPr/>
          <a:lstStyle/>
          <a:p>
            <a:fld id="{AF06E64F-A8F0-46BE-B167-0E8C2A239E9D}" type="slidenum">
              <a:rPr lang="en-US" smtClean="0"/>
              <a:t>136</a:t>
            </a:fld>
            <a:endParaRPr lang="en-US"/>
          </a:p>
        </p:txBody>
      </p:sp>
    </p:spTree>
    <p:extLst>
      <p:ext uri="{BB962C8B-B14F-4D97-AF65-F5344CB8AC3E}">
        <p14:creationId xmlns:p14="http://schemas.microsoft.com/office/powerpoint/2010/main" val="236465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32486"/>
            <a:ext cx="10515600" cy="5744477"/>
          </a:xfrm>
        </p:spPr>
        <p:txBody>
          <a:bodyPr/>
          <a:lstStyle/>
          <a:p>
            <a:pPr marL="0" indent="0">
              <a:buNone/>
            </a:pPr>
            <a:r>
              <a:rPr lang="en-US" dirty="0">
                <a:solidFill>
                  <a:srgbClr val="00B050"/>
                </a:solidFill>
              </a:rPr>
              <a:t>Revelation </a:t>
            </a:r>
            <a:r>
              <a:rPr lang="en-US" dirty="0" smtClean="0">
                <a:solidFill>
                  <a:srgbClr val="00B050"/>
                </a:solidFill>
              </a:rPr>
              <a:t>1:1</a:t>
            </a:r>
          </a:p>
          <a:p>
            <a:pPr marL="0" indent="0">
              <a:buNone/>
            </a:pPr>
            <a:r>
              <a:rPr lang="en-US" dirty="0" smtClean="0"/>
              <a:t>“The </a:t>
            </a:r>
            <a:r>
              <a:rPr lang="en-US" dirty="0"/>
              <a:t>Revelation of Jesus Christ, which God gave Him to </a:t>
            </a:r>
            <a:r>
              <a:rPr lang="en-US" dirty="0">
                <a:solidFill>
                  <a:srgbClr val="FF0000"/>
                </a:solidFill>
              </a:rPr>
              <a:t>show</a:t>
            </a:r>
            <a:r>
              <a:rPr lang="en-US" dirty="0"/>
              <a:t> to His bond-servants, the things which must soon take place; and He sent and communicated it by His angel to His bond-servant John.” </a:t>
            </a:r>
            <a:endParaRPr lang="en-US" dirty="0" smtClean="0"/>
          </a:p>
          <a:p>
            <a:pPr marL="0" indent="0">
              <a:buNone/>
            </a:pPr>
            <a:endParaRPr lang="en-US" dirty="0" smtClean="0"/>
          </a:p>
          <a:p>
            <a:pPr marL="0" indent="0">
              <a:buNone/>
            </a:pPr>
            <a:r>
              <a:rPr lang="en-US" dirty="0" smtClean="0">
                <a:solidFill>
                  <a:srgbClr val="00B050"/>
                </a:solidFill>
              </a:rPr>
              <a:t>Revelation 4:1-2</a:t>
            </a:r>
          </a:p>
          <a:p>
            <a:pPr marL="0" indent="0">
              <a:buNone/>
            </a:pPr>
            <a:r>
              <a:rPr lang="en-US" dirty="0" smtClean="0"/>
              <a:t>“After </a:t>
            </a:r>
            <a:r>
              <a:rPr lang="en-US" dirty="0"/>
              <a:t>these things I </a:t>
            </a:r>
            <a:r>
              <a:rPr lang="en-US" dirty="0">
                <a:solidFill>
                  <a:srgbClr val="FF0000"/>
                </a:solidFill>
              </a:rPr>
              <a:t>looked</a:t>
            </a:r>
            <a:r>
              <a:rPr lang="en-US" dirty="0"/>
              <a:t>, and behold, a door standing open in heaven, and the first voice which I had heard, like the sound of a trumpet speaking with me, said, </a:t>
            </a:r>
            <a:r>
              <a:rPr lang="en-US" dirty="0" smtClean="0"/>
              <a:t>‘</a:t>
            </a:r>
            <a:r>
              <a:rPr lang="en-US" dirty="0" smtClean="0">
                <a:solidFill>
                  <a:srgbClr val="FF0000"/>
                </a:solidFill>
              </a:rPr>
              <a:t>Come </a:t>
            </a:r>
            <a:r>
              <a:rPr lang="en-US" dirty="0">
                <a:solidFill>
                  <a:srgbClr val="FF0000"/>
                </a:solidFill>
              </a:rPr>
              <a:t>up here</a:t>
            </a:r>
            <a:r>
              <a:rPr lang="en-US" dirty="0"/>
              <a:t>, and I will </a:t>
            </a:r>
            <a:r>
              <a:rPr lang="en-US" dirty="0">
                <a:solidFill>
                  <a:srgbClr val="FF0000"/>
                </a:solidFill>
              </a:rPr>
              <a:t>show</a:t>
            </a:r>
            <a:r>
              <a:rPr lang="en-US" dirty="0"/>
              <a:t> you what must take place after these things</a:t>
            </a:r>
            <a:r>
              <a:rPr lang="en-US" dirty="0" smtClean="0"/>
              <a:t>.’ </a:t>
            </a:r>
            <a:r>
              <a:rPr lang="en-US" dirty="0"/>
              <a:t>2 Immediately I was in the Spirit; and behold, a throne was standing in heaven, and One sitting on the throne.’” </a:t>
            </a:r>
          </a:p>
        </p:txBody>
      </p:sp>
      <p:sp>
        <p:nvSpPr>
          <p:cNvPr id="2" name="Slide Number Placeholder 1"/>
          <p:cNvSpPr>
            <a:spLocks noGrp="1"/>
          </p:cNvSpPr>
          <p:nvPr>
            <p:ph type="sldNum" sz="quarter" idx="12"/>
          </p:nvPr>
        </p:nvSpPr>
        <p:spPr/>
        <p:txBody>
          <a:bodyPr/>
          <a:lstStyle/>
          <a:p>
            <a:fld id="{AF06E64F-A8F0-46BE-B167-0E8C2A239E9D}" type="slidenum">
              <a:rPr lang="en-US" smtClean="0"/>
              <a:t>137</a:t>
            </a:fld>
            <a:endParaRPr lang="en-US"/>
          </a:p>
        </p:txBody>
      </p:sp>
    </p:spTree>
    <p:extLst>
      <p:ext uri="{BB962C8B-B14F-4D97-AF65-F5344CB8AC3E}">
        <p14:creationId xmlns:p14="http://schemas.microsoft.com/office/powerpoint/2010/main" val="2523267734"/>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First Seal – A White Horse – Conquering Ruler</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Revelation 6:1-2</a:t>
            </a:r>
          </a:p>
          <a:p>
            <a:pPr marL="0" indent="0">
              <a:buNone/>
            </a:pPr>
            <a:r>
              <a:rPr lang="en-US" dirty="0"/>
              <a:t>Then I saw when the Lamb broke one of the seven seals, and I heard one of the four living creatures saying as with a voice of thunder, “Come.” 2 I looked, and behold, a white horse, and he who sat on it had a bow; and a crown was given to him, and he went out conquering and to conquer.</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138</a:t>
            </a:fld>
            <a:endParaRPr lang="en-US"/>
          </a:p>
        </p:txBody>
      </p:sp>
    </p:spTree>
    <p:extLst>
      <p:ext uri="{BB962C8B-B14F-4D97-AF65-F5344CB8AC3E}">
        <p14:creationId xmlns:p14="http://schemas.microsoft.com/office/powerpoint/2010/main" val="147782751"/>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3048"/>
          </a:xfrm>
        </p:spPr>
        <p:txBody>
          <a:bodyPr/>
          <a:lstStyle/>
          <a:p>
            <a:pPr algn="ctr"/>
            <a:r>
              <a:rPr lang="en-US" dirty="0" smtClean="0">
                <a:solidFill>
                  <a:srgbClr val="FF0000"/>
                </a:solidFill>
              </a:rPr>
              <a:t>The First Horseman of the Apocalypse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AF06E64F-A8F0-46BE-B167-0E8C2A239E9D}" type="slidenum">
              <a:rPr lang="en-US" smtClean="0"/>
              <a:t>139</a:t>
            </a:fld>
            <a:endParaRPr lang="en-US"/>
          </a:p>
        </p:txBody>
      </p:sp>
      <p:pic>
        <p:nvPicPr>
          <p:cNvPr id="5" name="Picture 4"/>
          <p:cNvPicPr>
            <a:picLocks noChangeAspect="1"/>
          </p:cNvPicPr>
          <p:nvPr/>
        </p:nvPicPr>
        <p:blipFill>
          <a:blip r:embed="rId2"/>
          <a:stretch>
            <a:fillRect/>
          </a:stretch>
        </p:blipFill>
        <p:spPr>
          <a:xfrm>
            <a:off x="4405312" y="1266032"/>
            <a:ext cx="3381375" cy="5514975"/>
          </a:xfrm>
          <a:prstGeom prst="rect">
            <a:avLst/>
          </a:prstGeom>
        </p:spPr>
      </p:pic>
    </p:spTree>
    <p:extLst>
      <p:ext uri="{BB962C8B-B14F-4D97-AF65-F5344CB8AC3E}">
        <p14:creationId xmlns:p14="http://schemas.microsoft.com/office/powerpoint/2010/main" val="42619252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Antichrist</a:t>
            </a:r>
            <a:endParaRPr lang="en-US" dirty="0">
              <a:solidFill>
                <a:srgbClr val="FF0000"/>
              </a:solidFill>
            </a:endParaRPr>
          </a:p>
        </p:txBody>
      </p:sp>
      <p:sp>
        <p:nvSpPr>
          <p:cNvPr id="3" name="Content Placeholder 2"/>
          <p:cNvSpPr>
            <a:spLocks noGrp="1"/>
          </p:cNvSpPr>
          <p:nvPr>
            <p:ph idx="1"/>
          </p:nvPr>
        </p:nvSpPr>
        <p:spPr/>
        <p:txBody>
          <a:bodyPr/>
          <a:lstStyle/>
          <a:p>
            <a:pPr lvl="0"/>
            <a:r>
              <a:rPr lang="en-US" dirty="0"/>
              <a:t>Man of sin or man of lawlessness (depending on your translation) – 2 Thessalonians 2:3</a:t>
            </a:r>
          </a:p>
          <a:p>
            <a:pPr lvl="0"/>
            <a:r>
              <a:rPr lang="en-US" dirty="0"/>
              <a:t>Son of perdition or son of destruction (depending on your translation) – 2 Thessalonians 2:3</a:t>
            </a:r>
          </a:p>
          <a:p>
            <a:pPr lvl="0"/>
            <a:r>
              <a:rPr lang="en-US" dirty="0"/>
              <a:t>The beast – Revelation 13:5</a:t>
            </a:r>
          </a:p>
          <a:p>
            <a:pPr lvl="0"/>
            <a:r>
              <a:rPr lang="en-US" dirty="0"/>
              <a:t>The Worthless Shepherd -- Zechariah 11:17</a:t>
            </a:r>
          </a:p>
          <a:p>
            <a:pPr lvl="0"/>
            <a:r>
              <a:rPr lang="en-US" dirty="0"/>
              <a:t>The prince who is to come – Daniel 9:26</a:t>
            </a:r>
          </a:p>
          <a:p>
            <a:pPr lvl="0"/>
            <a:r>
              <a:rPr lang="en-US" dirty="0"/>
              <a:t>The little horn – Daniel </a:t>
            </a:r>
            <a:r>
              <a:rPr lang="en-US" dirty="0" smtClean="0"/>
              <a:t>7:8</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140</a:t>
            </a:fld>
            <a:endParaRPr lang="en-US"/>
          </a:p>
        </p:txBody>
      </p:sp>
    </p:spTree>
    <p:extLst>
      <p:ext uri="{BB962C8B-B14F-4D97-AF65-F5344CB8AC3E}">
        <p14:creationId xmlns:p14="http://schemas.microsoft.com/office/powerpoint/2010/main" val="2184000191"/>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8773" y="1269571"/>
            <a:ext cx="10515600" cy="4351338"/>
          </a:xfrm>
        </p:spPr>
        <p:txBody>
          <a:bodyPr/>
          <a:lstStyle/>
          <a:p>
            <a:pPr marL="0" indent="0">
              <a:buNone/>
            </a:pPr>
            <a:r>
              <a:rPr lang="en-US" dirty="0">
                <a:solidFill>
                  <a:srgbClr val="00B050"/>
                </a:solidFill>
              </a:rPr>
              <a:t>2 Thessalonians </a:t>
            </a:r>
            <a:r>
              <a:rPr lang="en-US" dirty="0" smtClean="0">
                <a:solidFill>
                  <a:srgbClr val="00B050"/>
                </a:solidFill>
              </a:rPr>
              <a:t>2:3-4</a:t>
            </a:r>
            <a:endParaRPr lang="en-US" dirty="0">
              <a:solidFill>
                <a:srgbClr val="00B050"/>
              </a:solidFill>
            </a:endParaRPr>
          </a:p>
          <a:p>
            <a:pPr marL="0" indent="0">
              <a:buNone/>
            </a:pPr>
            <a:r>
              <a:rPr lang="en-US" dirty="0" smtClean="0"/>
              <a:t>“Let </a:t>
            </a:r>
            <a:r>
              <a:rPr lang="en-US" dirty="0"/>
              <a:t>no one in any way deceive you, for it will not come unless the apostasy comes first, and the man of lawlessness is revealed, the son of destruction, 4 who opposes and exalts himself above every so-called god or object of worship, so that he takes his seat in the temple of God, displaying himself as being God.”</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141</a:t>
            </a:fld>
            <a:endParaRPr lang="en-US"/>
          </a:p>
        </p:txBody>
      </p:sp>
    </p:spTree>
    <p:extLst>
      <p:ext uri="{BB962C8B-B14F-4D97-AF65-F5344CB8AC3E}">
        <p14:creationId xmlns:p14="http://schemas.microsoft.com/office/powerpoint/2010/main" val="1559001444"/>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6416" y="1108933"/>
            <a:ext cx="10515600" cy="4351338"/>
          </a:xfrm>
        </p:spPr>
        <p:txBody>
          <a:bodyPr/>
          <a:lstStyle/>
          <a:p>
            <a:pPr marL="0" indent="0">
              <a:buNone/>
            </a:pPr>
            <a:r>
              <a:rPr lang="en-US" dirty="0">
                <a:solidFill>
                  <a:srgbClr val="00B050"/>
                </a:solidFill>
              </a:rPr>
              <a:t>1 John </a:t>
            </a:r>
            <a:r>
              <a:rPr lang="en-US" dirty="0" smtClean="0">
                <a:solidFill>
                  <a:srgbClr val="00B050"/>
                </a:solidFill>
              </a:rPr>
              <a:t>2:18</a:t>
            </a:r>
            <a:endParaRPr lang="en-US" dirty="0">
              <a:solidFill>
                <a:srgbClr val="00B050"/>
              </a:solidFill>
            </a:endParaRPr>
          </a:p>
          <a:p>
            <a:pPr marL="0" indent="0">
              <a:buNone/>
            </a:pPr>
            <a:r>
              <a:rPr lang="en-US" dirty="0" smtClean="0"/>
              <a:t>“Children</a:t>
            </a:r>
            <a:r>
              <a:rPr lang="en-US" dirty="0"/>
              <a:t>, it is the last hour; and just as you heard that antichrist is coming, even now many antichrists have appeared; from this we know that it is the last hour.”</a:t>
            </a:r>
          </a:p>
        </p:txBody>
      </p:sp>
      <p:sp>
        <p:nvSpPr>
          <p:cNvPr id="2" name="Slide Number Placeholder 1"/>
          <p:cNvSpPr>
            <a:spLocks noGrp="1"/>
          </p:cNvSpPr>
          <p:nvPr>
            <p:ph type="sldNum" sz="quarter" idx="12"/>
          </p:nvPr>
        </p:nvSpPr>
        <p:spPr/>
        <p:txBody>
          <a:bodyPr/>
          <a:lstStyle/>
          <a:p>
            <a:fld id="{AF06E64F-A8F0-46BE-B167-0E8C2A239E9D}" type="slidenum">
              <a:rPr lang="en-US" smtClean="0"/>
              <a:t>142</a:t>
            </a:fld>
            <a:endParaRPr lang="en-US"/>
          </a:p>
        </p:txBody>
      </p:sp>
    </p:spTree>
    <p:extLst>
      <p:ext uri="{BB962C8B-B14F-4D97-AF65-F5344CB8AC3E}">
        <p14:creationId xmlns:p14="http://schemas.microsoft.com/office/powerpoint/2010/main" val="2050524741"/>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42551"/>
            <a:ext cx="10515600" cy="5534412"/>
          </a:xfrm>
        </p:spPr>
        <p:txBody>
          <a:bodyPr/>
          <a:lstStyle/>
          <a:p>
            <a:pPr marL="0" indent="0">
              <a:buNone/>
            </a:pPr>
            <a:r>
              <a:rPr lang="en-US" dirty="0">
                <a:solidFill>
                  <a:srgbClr val="00B050"/>
                </a:solidFill>
              </a:rPr>
              <a:t>2 Thessalonians </a:t>
            </a:r>
            <a:r>
              <a:rPr lang="en-US" dirty="0" smtClean="0">
                <a:solidFill>
                  <a:srgbClr val="00B050"/>
                </a:solidFill>
              </a:rPr>
              <a:t>2:7-12</a:t>
            </a:r>
            <a:endParaRPr lang="en-US" dirty="0">
              <a:solidFill>
                <a:srgbClr val="00B050"/>
              </a:solidFill>
            </a:endParaRPr>
          </a:p>
          <a:p>
            <a:pPr marL="0" indent="0">
              <a:buNone/>
            </a:pPr>
            <a:r>
              <a:rPr lang="en-US" dirty="0" smtClean="0"/>
              <a:t>“7 </a:t>
            </a:r>
            <a:r>
              <a:rPr lang="en-US" dirty="0"/>
              <a:t>For the mystery of lawlessness is already at work; only he who now restrains will do so until he is taken out of the way. 8 Then that lawless one will be revealed whom the Lord will slay with the breath of His mouth and bring to an end by the appearance of His coming; 9 that is, the one whose coming is in accord with the activity of Satan, with all power and signs and false wonders, 10 and with all the deception of wickedness for those who perish, because they did not receive the love of the truth so as to be saved. 11 For this reason God will send upon them a deluding influence so that they will believe what is false, 12 in order that they all may be judged who did not believe the truth, but took pleasure in wickedness.”</a:t>
            </a:r>
          </a:p>
        </p:txBody>
      </p:sp>
      <p:sp>
        <p:nvSpPr>
          <p:cNvPr id="2" name="Slide Number Placeholder 1"/>
          <p:cNvSpPr>
            <a:spLocks noGrp="1"/>
          </p:cNvSpPr>
          <p:nvPr>
            <p:ph type="sldNum" sz="quarter" idx="12"/>
          </p:nvPr>
        </p:nvSpPr>
        <p:spPr/>
        <p:txBody>
          <a:bodyPr/>
          <a:lstStyle/>
          <a:p>
            <a:fld id="{AF06E64F-A8F0-46BE-B167-0E8C2A239E9D}" type="slidenum">
              <a:rPr lang="en-US" smtClean="0"/>
              <a:t>143</a:t>
            </a:fld>
            <a:endParaRPr lang="en-US"/>
          </a:p>
        </p:txBody>
      </p:sp>
    </p:spTree>
    <p:extLst>
      <p:ext uri="{BB962C8B-B14F-4D97-AF65-F5344CB8AC3E}">
        <p14:creationId xmlns:p14="http://schemas.microsoft.com/office/powerpoint/2010/main" val="4022225527"/>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1129" y="1207788"/>
            <a:ext cx="10515600" cy="4351338"/>
          </a:xfrm>
        </p:spPr>
        <p:txBody>
          <a:bodyPr>
            <a:normAutofit lnSpcReduction="10000"/>
          </a:bodyPr>
          <a:lstStyle/>
          <a:p>
            <a:pPr marL="0" indent="0">
              <a:buNone/>
            </a:pPr>
            <a:r>
              <a:rPr lang="en-US" dirty="0">
                <a:solidFill>
                  <a:srgbClr val="00B050"/>
                </a:solidFill>
              </a:rPr>
              <a:t>Daniel 7:24-26 </a:t>
            </a:r>
            <a:endParaRPr lang="en-US" dirty="0" smtClean="0">
              <a:solidFill>
                <a:srgbClr val="00B050"/>
              </a:solidFill>
            </a:endParaRPr>
          </a:p>
          <a:p>
            <a:pPr marL="0" indent="0">
              <a:buNone/>
            </a:pPr>
            <a:r>
              <a:rPr lang="en-US" dirty="0" smtClean="0"/>
              <a:t>24 </a:t>
            </a:r>
            <a:r>
              <a:rPr lang="en-US" dirty="0"/>
              <a:t>As for the ten horns, out of this kingdom ten kings will arise; and another will arise after them, and he will be different from the previous ones and will subdue three kings. 25 He will speak out against the Most High and wear down the saints of the Highest One, and he will intend to make alterations in times and in law; and they will be given into his hand for a time, times, and half a time. 26 But the court will sit for judgment, and his dominion will be taken away, annihilated and destroyed forever. 27 Then the sovereignty, the dominion and the greatness of all the kingdoms under the whole heaven will be given to the people of the saints of the Highest One; His kingdom will be an everlasting kingdom, and all the dominions will serve and obey Him</a:t>
            </a:r>
            <a:r>
              <a:rPr lang="en-US" dirty="0" smtClean="0"/>
              <a:t>.’</a:t>
            </a: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144</a:t>
            </a:fld>
            <a:endParaRPr lang="en-US"/>
          </a:p>
        </p:txBody>
      </p:sp>
    </p:spTree>
    <p:extLst>
      <p:ext uri="{BB962C8B-B14F-4D97-AF65-F5344CB8AC3E}">
        <p14:creationId xmlns:p14="http://schemas.microsoft.com/office/powerpoint/2010/main" val="1531449187"/>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Characteristics of the antichrist</a:t>
            </a:r>
            <a:endParaRPr lang="en-US" dirty="0">
              <a:solidFill>
                <a:srgbClr val="FF0000"/>
              </a:solidFill>
            </a:endParaRPr>
          </a:p>
        </p:txBody>
      </p:sp>
      <p:sp>
        <p:nvSpPr>
          <p:cNvPr id="3" name="Content Placeholder 2"/>
          <p:cNvSpPr>
            <a:spLocks noGrp="1"/>
          </p:cNvSpPr>
          <p:nvPr>
            <p:ph idx="1"/>
          </p:nvPr>
        </p:nvSpPr>
        <p:spPr>
          <a:xfrm>
            <a:off x="630195" y="1482810"/>
            <a:ext cx="11084010" cy="5152767"/>
          </a:xfrm>
        </p:spPr>
        <p:txBody>
          <a:bodyPr>
            <a:normAutofit fontScale="70000" lnSpcReduction="20000"/>
          </a:bodyPr>
          <a:lstStyle/>
          <a:p>
            <a:pPr marL="514350" indent="-514350">
              <a:buFont typeface="+mj-lt"/>
              <a:buAutoNum type="arabicParenR"/>
            </a:pPr>
            <a:r>
              <a:rPr lang="en-US" dirty="0" smtClean="0"/>
              <a:t>He </a:t>
            </a:r>
            <a:r>
              <a:rPr lang="en-US" dirty="0"/>
              <a:t>is a leader of a country. In verse 24 he is called a king but that might be a generic term for a leader of a country since that is pretty much all that they had back then.</a:t>
            </a:r>
          </a:p>
          <a:p>
            <a:pPr marL="514350" indent="-514350">
              <a:buFont typeface="+mj-lt"/>
              <a:buAutoNum type="arabicParenR"/>
            </a:pPr>
            <a:r>
              <a:rPr lang="en-US" dirty="0" smtClean="0"/>
              <a:t>Since </a:t>
            </a:r>
            <a:r>
              <a:rPr lang="en-US" dirty="0"/>
              <a:t>he is arising out of the old Roman empire it is thought that he will be European.</a:t>
            </a:r>
          </a:p>
          <a:p>
            <a:pPr marL="514350" indent="-514350">
              <a:buFont typeface="+mj-lt"/>
              <a:buAutoNum type="arabicParenR"/>
            </a:pPr>
            <a:r>
              <a:rPr lang="en-US" dirty="0" smtClean="0"/>
              <a:t>He </a:t>
            </a:r>
            <a:r>
              <a:rPr lang="en-US" dirty="0"/>
              <a:t>is initially small which indicates that he is somewhat obscure and insignificant at first.</a:t>
            </a:r>
          </a:p>
          <a:p>
            <a:pPr marL="514350" indent="-514350">
              <a:buFont typeface="+mj-lt"/>
              <a:buAutoNum type="arabicParenR"/>
            </a:pPr>
            <a:r>
              <a:rPr lang="en-US" dirty="0" smtClean="0"/>
              <a:t>He </a:t>
            </a:r>
            <a:r>
              <a:rPr lang="en-US" dirty="0"/>
              <a:t>overthrows or subdues three of the other kings. </a:t>
            </a:r>
          </a:p>
          <a:p>
            <a:pPr marL="514350" indent="-514350">
              <a:buFont typeface="+mj-lt"/>
              <a:buAutoNum type="arabicParenR"/>
            </a:pPr>
            <a:r>
              <a:rPr lang="en-US" dirty="0" smtClean="0"/>
              <a:t>He </a:t>
            </a:r>
            <a:r>
              <a:rPr lang="en-US" dirty="0"/>
              <a:t>is highly intelligent as seen by it having the eyes of a man. </a:t>
            </a:r>
          </a:p>
          <a:p>
            <a:pPr marL="514350" indent="-514350">
              <a:buFont typeface="+mj-lt"/>
              <a:buAutoNum type="arabicParenR"/>
            </a:pPr>
            <a:r>
              <a:rPr lang="en-US" dirty="0" smtClean="0"/>
              <a:t>He </a:t>
            </a:r>
            <a:r>
              <a:rPr lang="en-US" dirty="0"/>
              <a:t>is arrogant and boastful. </a:t>
            </a:r>
          </a:p>
          <a:p>
            <a:pPr marL="514350" indent="-514350">
              <a:buFont typeface="+mj-lt"/>
              <a:buAutoNum type="arabicParenR"/>
            </a:pPr>
            <a:r>
              <a:rPr lang="en-US" dirty="0" smtClean="0"/>
              <a:t>He </a:t>
            </a:r>
            <a:r>
              <a:rPr lang="en-US" dirty="0"/>
              <a:t>persecutes the saints of the Most High for 3 ½ years which is the second half of the seven-year Tribulation aka The Great Tribulation. Verse 25.</a:t>
            </a:r>
          </a:p>
          <a:p>
            <a:pPr marL="514350" indent="-514350">
              <a:buFont typeface="+mj-lt"/>
              <a:buAutoNum type="arabicParenR"/>
            </a:pPr>
            <a:r>
              <a:rPr lang="en-US" dirty="0" smtClean="0"/>
              <a:t>He </a:t>
            </a:r>
            <a:r>
              <a:rPr lang="en-US" dirty="0"/>
              <a:t>will overcome the nation Israel.</a:t>
            </a:r>
          </a:p>
          <a:p>
            <a:pPr marL="514350" indent="-514350">
              <a:buFont typeface="+mj-lt"/>
              <a:buAutoNum type="arabicParenR"/>
            </a:pPr>
            <a:r>
              <a:rPr lang="en-US" dirty="0" smtClean="0"/>
              <a:t>His </a:t>
            </a:r>
            <a:r>
              <a:rPr lang="en-US" dirty="0"/>
              <a:t>empire and/or influence will be the entire Earth. Verse 23. Revelation 13:7.</a:t>
            </a:r>
          </a:p>
          <a:p>
            <a:pPr marL="514350" indent="-514350">
              <a:buFont typeface="+mj-lt"/>
              <a:buAutoNum type="arabicParenR"/>
            </a:pPr>
            <a:r>
              <a:rPr lang="en-US" dirty="0" smtClean="0"/>
              <a:t>He </a:t>
            </a:r>
            <a:r>
              <a:rPr lang="en-US" dirty="0"/>
              <a:t>will speak against God. Verse 25.</a:t>
            </a:r>
          </a:p>
          <a:p>
            <a:pPr marL="514350" indent="-514350">
              <a:buFont typeface="+mj-lt"/>
              <a:buAutoNum type="arabicParenR"/>
            </a:pPr>
            <a:r>
              <a:rPr lang="en-US" dirty="0" smtClean="0"/>
              <a:t>He </a:t>
            </a:r>
            <a:r>
              <a:rPr lang="en-US" dirty="0"/>
              <a:t>will institute his own system of laws. Verse 25. Many think that he will be an economic genius.</a:t>
            </a:r>
          </a:p>
          <a:p>
            <a:pPr marL="514350" indent="-514350">
              <a:buFont typeface="+mj-lt"/>
              <a:buAutoNum type="arabicParenR"/>
            </a:pPr>
            <a:r>
              <a:rPr lang="en-US" dirty="0" smtClean="0"/>
              <a:t>God </a:t>
            </a:r>
            <a:r>
              <a:rPr lang="en-US" dirty="0"/>
              <a:t>will destroy him. Verse 26.</a:t>
            </a:r>
          </a:p>
          <a:p>
            <a:pPr marL="514350" indent="-514350">
              <a:buFont typeface="+mj-lt"/>
              <a:buAutoNum type="arabicParenR"/>
            </a:pPr>
            <a:r>
              <a:rPr lang="en-US" dirty="0" smtClean="0"/>
              <a:t>The </a:t>
            </a:r>
            <a:r>
              <a:rPr lang="en-US" dirty="0"/>
              <a:t>antichrist will appear to be fatally killed by a head wound but then will appear to be resurrected (Revelation 13:1-3</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145</a:t>
            </a:fld>
            <a:endParaRPr lang="en-US"/>
          </a:p>
        </p:txBody>
      </p:sp>
    </p:spTree>
    <p:extLst>
      <p:ext uri="{BB962C8B-B14F-4D97-AF65-F5344CB8AC3E}">
        <p14:creationId xmlns:p14="http://schemas.microsoft.com/office/powerpoint/2010/main" val="4228208087"/>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solidFill>
                  <a:srgbClr val="00B050"/>
                </a:solidFill>
              </a:rPr>
              <a:t>Revelation </a:t>
            </a:r>
            <a:r>
              <a:rPr lang="en-US" dirty="0" smtClean="0">
                <a:solidFill>
                  <a:srgbClr val="00B050"/>
                </a:solidFill>
              </a:rPr>
              <a:t>13:16-18</a:t>
            </a:r>
            <a:endParaRPr lang="en-US" dirty="0">
              <a:solidFill>
                <a:srgbClr val="00B050"/>
              </a:solidFill>
            </a:endParaRPr>
          </a:p>
          <a:p>
            <a:pPr marL="0" indent="0">
              <a:buNone/>
            </a:pPr>
            <a:r>
              <a:rPr lang="en-US" dirty="0"/>
              <a:t>And he causes all, the small and the great, and the rich and the poor, and the free men and the slaves, to be given a mark on their right hand or on their forehead, 17 and he provides that no one will be able to buy or to sell, except the one who has the mark, either the name of the beast or the number of his name. 18 Here is wisdom. Let him who has understanding calculate the number of the beast, for the number is that of a man; and his number is six hundred and sixty-six.</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146</a:t>
            </a:fld>
            <a:endParaRPr lang="en-US"/>
          </a:p>
        </p:txBody>
      </p:sp>
    </p:spTree>
    <p:extLst>
      <p:ext uri="{BB962C8B-B14F-4D97-AF65-F5344CB8AC3E}">
        <p14:creationId xmlns:p14="http://schemas.microsoft.com/office/powerpoint/2010/main" val="2731705959"/>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147</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Tree>
    <p:extLst>
      <p:ext uri="{BB962C8B-B14F-4D97-AF65-F5344CB8AC3E}">
        <p14:creationId xmlns:p14="http://schemas.microsoft.com/office/powerpoint/2010/main" val="191941172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Second Seal – A Red Horse - War</a:t>
            </a:r>
          </a:p>
        </p:txBody>
      </p:sp>
      <p:sp>
        <p:nvSpPr>
          <p:cNvPr id="3" name="Content Placeholder 2"/>
          <p:cNvSpPr>
            <a:spLocks noGrp="1"/>
          </p:cNvSpPr>
          <p:nvPr>
            <p:ph idx="1"/>
          </p:nvPr>
        </p:nvSpPr>
        <p:spPr/>
        <p:txBody>
          <a:bodyPr/>
          <a:lstStyle/>
          <a:p>
            <a:pPr marL="0" indent="0">
              <a:buNone/>
            </a:pPr>
            <a:r>
              <a:rPr lang="en-US" dirty="0" smtClean="0">
                <a:solidFill>
                  <a:srgbClr val="00B050"/>
                </a:solidFill>
              </a:rPr>
              <a:t>Revelation 6:3-4</a:t>
            </a:r>
          </a:p>
          <a:p>
            <a:pPr marL="0" indent="0">
              <a:buNone/>
            </a:pPr>
            <a:r>
              <a:rPr lang="en-US" dirty="0" smtClean="0"/>
              <a:t>3 </a:t>
            </a:r>
            <a:r>
              <a:rPr lang="en-US" dirty="0"/>
              <a:t>When He broke the second seal, I heard the second living creature saying, “Come.” 4 And another, a red horse, went out; and to him who sat on it, it was granted to take peace from the Earth, and that men would slay one another; and a great sword was given to him.</a:t>
            </a:r>
          </a:p>
        </p:txBody>
      </p:sp>
      <p:sp>
        <p:nvSpPr>
          <p:cNvPr id="4" name="Slide Number Placeholder 3"/>
          <p:cNvSpPr>
            <a:spLocks noGrp="1"/>
          </p:cNvSpPr>
          <p:nvPr>
            <p:ph type="sldNum" sz="quarter" idx="12"/>
          </p:nvPr>
        </p:nvSpPr>
        <p:spPr/>
        <p:txBody>
          <a:bodyPr/>
          <a:lstStyle/>
          <a:p>
            <a:fld id="{AF06E64F-A8F0-46BE-B167-0E8C2A239E9D}" type="slidenum">
              <a:rPr lang="en-US" smtClean="0"/>
              <a:t>148</a:t>
            </a:fld>
            <a:endParaRPr lang="en-US"/>
          </a:p>
        </p:txBody>
      </p:sp>
    </p:spTree>
    <p:extLst>
      <p:ext uri="{BB962C8B-B14F-4D97-AF65-F5344CB8AC3E}">
        <p14:creationId xmlns:p14="http://schemas.microsoft.com/office/powerpoint/2010/main" val="906354966"/>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The Second Horseman of the Apocalypse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AF06E64F-A8F0-46BE-B167-0E8C2A239E9D}" type="slidenum">
              <a:rPr lang="en-US" smtClean="0"/>
              <a:t>149</a:t>
            </a:fld>
            <a:endParaRPr lang="en-US"/>
          </a:p>
        </p:txBody>
      </p:sp>
      <p:pic>
        <p:nvPicPr>
          <p:cNvPr id="5" name="Picture 4"/>
          <p:cNvPicPr>
            <a:picLocks noChangeAspect="1"/>
          </p:cNvPicPr>
          <p:nvPr/>
        </p:nvPicPr>
        <p:blipFill>
          <a:blip r:embed="rId2"/>
          <a:stretch>
            <a:fillRect/>
          </a:stretch>
        </p:blipFill>
        <p:spPr>
          <a:xfrm>
            <a:off x="4050202" y="1547117"/>
            <a:ext cx="4042919" cy="5012273"/>
          </a:xfrm>
          <a:prstGeom prst="rect">
            <a:avLst/>
          </a:prstGeom>
        </p:spPr>
      </p:pic>
    </p:spTree>
    <p:extLst>
      <p:ext uri="{BB962C8B-B14F-4D97-AF65-F5344CB8AC3E}">
        <p14:creationId xmlns:p14="http://schemas.microsoft.com/office/powerpoint/2010/main" val="268101190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Battle in Daniel 11:5-45</a:t>
            </a:r>
            <a:endParaRPr lang="en-US" dirty="0">
              <a:solidFill>
                <a:srgbClr val="FF0000"/>
              </a:solidFill>
            </a:endParaRPr>
          </a:p>
        </p:txBody>
      </p:sp>
      <p:sp>
        <p:nvSpPr>
          <p:cNvPr id="3" name="Content Placeholder 2"/>
          <p:cNvSpPr>
            <a:spLocks noGrp="1"/>
          </p:cNvSpPr>
          <p:nvPr>
            <p:ph idx="1"/>
          </p:nvPr>
        </p:nvSpPr>
        <p:spPr>
          <a:xfrm>
            <a:off x="838200" y="1556951"/>
            <a:ext cx="10515600" cy="5115698"/>
          </a:xfrm>
        </p:spPr>
        <p:txBody>
          <a:bodyPr>
            <a:normAutofit fontScale="85000" lnSpcReduction="10000"/>
          </a:bodyPr>
          <a:lstStyle/>
          <a:p>
            <a:pPr marL="514350" lvl="0" indent="-514350">
              <a:buFont typeface="+mj-lt"/>
              <a:buAutoNum type="arabicParenR"/>
            </a:pPr>
            <a:r>
              <a:rPr lang="en-US" dirty="0"/>
              <a:t>This is a great series of battles between the king of the North and the king of the South. The directions are in relation to Israel so the king of the South is south of Israel.</a:t>
            </a:r>
          </a:p>
          <a:p>
            <a:pPr marL="514350" lvl="0" indent="-514350">
              <a:buFont typeface="+mj-lt"/>
              <a:buAutoNum type="arabicParenR"/>
            </a:pPr>
            <a:r>
              <a:rPr lang="en-US" dirty="0"/>
              <a:t>Because of its many similarities the king of the North is thought to be the antichrist which is the “little horn” of Daniel 8.</a:t>
            </a:r>
          </a:p>
          <a:p>
            <a:pPr marL="514350" lvl="0" indent="-514350">
              <a:buFont typeface="+mj-lt"/>
              <a:buAutoNum type="arabicParenR"/>
            </a:pPr>
            <a:r>
              <a:rPr lang="en-US" dirty="0"/>
              <a:t>The king of the South starts off very powerful and tries to form an alliance with the king of the North by giving him his daughter but it will not work out.</a:t>
            </a:r>
          </a:p>
          <a:p>
            <a:pPr marL="514350" lvl="0" indent="-514350">
              <a:buFont typeface="+mj-lt"/>
              <a:buAutoNum type="arabicParenR"/>
            </a:pPr>
            <a:r>
              <a:rPr lang="en-US" dirty="0"/>
              <a:t>The result is war.</a:t>
            </a:r>
          </a:p>
          <a:p>
            <a:pPr marL="514350" lvl="0" indent="-514350">
              <a:buFont typeface="+mj-lt"/>
              <a:buAutoNum type="arabicParenR"/>
            </a:pPr>
            <a:r>
              <a:rPr lang="en-US" dirty="0"/>
              <a:t>The North wins and occupies Israel where he causes much destruction (verse 16).</a:t>
            </a:r>
          </a:p>
          <a:p>
            <a:pPr marL="514350" lvl="0" indent="-514350">
              <a:buFont typeface="+mj-lt"/>
              <a:buAutoNum type="arabicParenR"/>
            </a:pPr>
            <a:r>
              <a:rPr lang="en-US" dirty="0"/>
              <a:t>The North tries to make peace but this fails.</a:t>
            </a:r>
          </a:p>
          <a:p>
            <a:pPr marL="514350" lvl="0" indent="-514350">
              <a:buFont typeface="+mj-lt"/>
              <a:buAutoNum type="arabicParenR"/>
            </a:pPr>
            <a:r>
              <a:rPr lang="en-US" dirty="0"/>
              <a:t>The North will try to conquer the coastlands but a commander will defeat him.</a:t>
            </a:r>
          </a:p>
          <a:p>
            <a:pPr marL="514350" lvl="0" indent="-514350">
              <a:buFont typeface="+mj-lt"/>
              <a:buAutoNum type="arabicParenR"/>
            </a:pPr>
            <a:r>
              <a:rPr lang="en-US" dirty="0"/>
              <a:t>The king of the North will apparently be killed and another king will take his place by seizing the throne using political skill and deceit</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150</a:t>
            </a:fld>
            <a:endParaRPr lang="en-US"/>
          </a:p>
        </p:txBody>
      </p:sp>
    </p:spTree>
    <p:extLst>
      <p:ext uri="{BB962C8B-B14F-4D97-AF65-F5344CB8AC3E}">
        <p14:creationId xmlns:p14="http://schemas.microsoft.com/office/powerpoint/2010/main" val="3925355487"/>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3124"/>
            <a:ext cx="10515600" cy="5583839"/>
          </a:xfrm>
        </p:spPr>
        <p:txBody>
          <a:bodyPr>
            <a:normAutofit fontScale="85000" lnSpcReduction="20000"/>
          </a:bodyPr>
          <a:lstStyle/>
          <a:p>
            <a:pPr marL="514350" lvl="0" indent="-514350">
              <a:buFont typeface="+mj-lt"/>
              <a:buAutoNum type="arabicParenR" startAt="9"/>
            </a:pPr>
            <a:r>
              <a:rPr lang="en-US" dirty="0"/>
              <a:t>This new king of the North then attacks the king of the South and, once again, defeats him.</a:t>
            </a:r>
          </a:p>
          <a:p>
            <a:pPr marL="514350" lvl="0" indent="-514350">
              <a:buFont typeface="+mj-lt"/>
              <a:buAutoNum type="arabicParenR" startAt="9"/>
            </a:pPr>
            <a:r>
              <a:rPr lang="en-US" dirty="0"/>
              <a:t>The two kings will sit down to negotiate but will tell each other lies and the effort falls apart.</a:t>
            </a:r>
          </a:p>
          <a:p>
            <a:pPr marL="514350" lvl="0" indent="-514350">
              <a:buFont typeface="+mj-lt"/>
              <a:buAutoNum type="arabicParenR" startAt="9"/>
            </a:pPr>
            <a:r>
              <a:rPr lang="en-US" dirty="0"/>
              <a:t>The North will invade the South but this time is defeated by forces from what is called today Cyprus.</a:t>
            </a:r>
          </a:p>
          <a:p>
            <a:pPr marL="514350" lvl="0" indent="-514350">
              <a:buFont typeface="+mj-lt"/>
              <a:buAutoNum type="arabicParenR" startAt="9"/>
            </a:pPr>
            <a:r>
              <a:rPr lang="en-US" dirty="0"/>
              <a:t>On his way back he will stop in Israel to take out his vengeance. He will desecrated the temple, stop the sacrifices, and set up the “abomination of desolation.” So this is the halfway point of the Tribulation. So all that happens previously was probably during the first half of the Tribulation.</a:t>
            </a:r>
          </a:p>
          <a:p>
            <a:pPr marL="514350" lvl="0" indent="-514350">
              <a:buFont typeface="+mj-lt"/>
              <a:buAutoNum type="arabicParenR" startAt="9"/>
            </a:pPr>
            <a:r>
              <a:rPr lang="en-US" dirty="0"/>
              <a:t>This king—the antichrist—will blaspheme God and magnify himself above all gods.</a:t>
            </a:r>
          </a:p>
          <a:p>
            <a:pPr marL="514350" lvl="0" indent="-514350">
              <a:buFont typeface="+mj-lt"/>
              <a:buAutoNum type="arabicParenR" startAt="9"/>
            </a:pPr>
            <a:r>
              <a:rPr lang="en-US" dirty="0"/>
              <a:t>There will be another war between the North and the South and the North will win.</a:t>
            </a:r>
          </a:p>
          <a:p>
            <a:pPr marL="514350" lvl="0" indent="-514350">
              <a:buFont typeface="+mj-lt"/>
              <a:buAutoNum type="arabicParenR" startAt="9"/>
            </a:pPr>
            <a:r>
              <a:rPr lang="en-US" dirty="0"/>
              <a:t>The last half of the last verse in Daniel 11 tells us what happens to the antichrist, “yet he will come to his end, and no one will help him.” As we shall, see the antichrist does come to his end when Jesus Christ returns and defeats him. Of course no one can help him</a:t>
            </a:r>
            <a:r>
              <a:rPr lang="en-US" dirty="0" smtClean="0"/>
              <a:t>.</a:t>
            </a: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151</a:t>
            </a:fld>
            <a:endParaRPr lang="en-US"/>
          </a:p>
        </p:txBody>
      </p:sp>
    </p:spTree>
    <p:extLst>
      <p:ext uri="{BB962C8B-B14F-4D97-AF65-F5344CB8AC3E}">
        <p14:creationId xmlns:p14="http://schemas.microsoft.com/office/powerpoint/2010/main" val="2180324651"/>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152</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Tree>
    <p:extLst>
      <p:ext uri="{BB962C8B-B14F-4D97-AF65-F5344CB8AC3E}">
        <p14:creationId xmlns:p14="http://schemas.microsoft.com/office/powerpoint/2010/main" val="4374657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Third Seal – A Black Horse - Famine</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6:5-6</a:t>
            </a:r>
          </a:p>
          <a:p>
            <a:pPr marL="0" indent="0">
              <a:buNone/>
            </a:pPr>
            <a:r>
              <a:rPr lang="en-US" dirty="0"/>
              <a:t>5 When He broke the third seal, I heard the third living creature saying, “Come.” I looked, and behold, a black horse; and he who sat on it had a pair of scales in his hand. 6 And I heard something like a voice in the center of the four living creatures saying, “A quart of wheat for a denarius, and three quarts of barley for a denarius; and do not damage the oil and the wine.”</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153</a:t>
            </a:fld>
            <a:endParaRPr lang="en-US"/>
          </a:p>
        </p:txBody>
      </p:sp>
    </p:spTree>
    <p:extLst>
      <p:ext uri="{BB962C8B-B14F-4D97-AF65-F5344CB8AC3E}">
        <p14:creationId xmlns:p14="http://schemas.microsoft.com/office/powerpoint/2010/main" val="968156478"/>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The Third Horseman of the Apocalypse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AF06E64F-A8F0-46BE-B167-0E8C2A239E9D}" type="slidenum">
              <a:rPr lang="en-US" smtClean="0"/>
              <a:t>154</a:t>
            </a:fld>
            <a:endParaRPr lang="en-US"/>
          </a:p>
        </p:txBody>
      </p:sp>
      <p:pic>
        <p:nvPicPr>
          <p:cNvPr id="5" name="Picture 4"/>
          <p:cNvPicPr>
            <a:picLocks noChangeAspect="1"/>
          </p:cNvPicPr>
          <p:nvPr/>
        </p:nvPicPr>
        <p:blipFill>
          <a:blip r:embed="rId2"/>
          <a:stretch>
            <a:fillRect/>
          </a:stretch>
        </p:blipFill>
        <p:spPr>
          <a:xfrm>
            <a:off x="4203510" y="1479003"/>
            <a:ext cx="3959186" cy="5133290"/>
          </a:xfrm>
          <a:prstGeom prst="rect">
            <a:avLst/>
          </a:prstGeom>
        </p:spPr>
      </p:pic>
    </p:spTree>
    <p:extLst>
      <p:ext uri="{BB962C8B-B14F-4D97-AF65-F5344CB8AC3E}">
        <p14:creationId xmlns:p14="http://schemas.microsoft.com/office/powerpoint/2010/main" val="160915540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155</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Tree>
    <p:extLst>
      <p:ext uri="{BB962C8B-B14F-4D97-AF65-F5344CB8AC3E}">
        <p14:creationId xmlns:p14="http://schemas.microsoft.com/office/powerpoint/2010/main" val="191294287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Fourth Seal – An Ashen Horse – Death</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6:7-8</a:t>
            </a:r>
          </a:p>
          <a:p>
            <a:pPr marL="0" indent="0">
              <a:buNone/>
            </a:pPr>
            <a:r>
              <a:rPr lang="en-US" dirty="0"/>
              <a:t>7 When the Lamb broke the fourth seal, I heard the voice of the fourth living creature saying, “Come.” 8 I looked, and behold, an ashen horse; and he who sat on it had the name Death; and Hades was following with him. Authority was given to them over a fourth of the earth, to kill with sword and with famine and with pestilence and by the wild beasts of the earth.</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156</a:t>
            </a:fld>
            <a:endParaRPr lang="en-US"/>
          </a:p>
        </p:txBody>
      </p:sp>
    </p:spTree>
    <p:extLst>
      <p:ext uri="{BB962C8B-B14F-4D97-AF65-F5344CB8AC3E}">
        <p14:creationId xmlns:p14="http://schemas.microsoft.com/office/powerpoint/2010/main" val="1238846238"/>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The Fourth Horseman of the Apocalypse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AF06E64F-A8F0-46BE-B167-0E8C2A239E9D}" type="slidenum">
              <a:rPr lang="en-US" smtClean="0"/>
              <a:t>157</a:t>
            </a:fld>
            <a:endParaRPr lang="en-US"/>
          </a:p>
        </p:txBody>
      </p:sp>
      <p:pic>
        <p:nvPicPr>
          <p:cNvPr id="5" name="Picture 4"/>
          <p:cNvPicPr>
            <a:picLocks noChangeAspect="1"/>
          </p:cNvPicPr>
          <p:nvPr/>
        </p:nvPicPr>
        <p:blipFill>
          <a:blip r:embed="rId2"/>
          <a:stretch>
            <a:fillRect/>
          </a:stretch>
        </p:blipFill>
        <p:spPr>
          <a:xfrm>
            <a:off x="3881437" y="1690688"/>
            <a:ext cx="4429125" cy="4524375"/>
          </a:xfrm>
          <a:prstGeom prst="rect">
            <a:avLst/>
          </a:prstGeom>
        </p:spPr>
      </p:pic>
    </p:spTree>
    <p:extLst>
      <p:ext uri="{BB962C8B-B14F-4D97-AF65-F5344CB8AC3E}">
        <p14:creationId xmlns:p14="http://schemas.microsoft.com/office/powerpoint/2010/main" val="382656991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158</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Tree>
    <p:extLst>
      <p:ext uri="{BB962C8B-B14F-4D97-AF65-F5344CB8AC3E}">
        <p14:creationId xmlns:p14="http://schemas.microsoft.com/office/powerpoint/2010/main" val="201943671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5878"/>
          </a:xfrm>
        </p:spPr>
        <p:txBody>
          <a:bodyPr/>
          <a:lstStyle/>
          <a:p>
            <a:pPr algn="ctr"/>
            <a:r>
              <a:rPr lang="en-US" dirty="0" smtClean="0">
                <a:solidFill>
                  <a:srgbClr val="FF0000"/>
                </a:solidFill>
              </a:rPr>
              <a:t>The Four Horsemen of the Apocalypse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AF06E64F-A8F0-46BE-B167-0E8C2A239E9D}" type="slidenum">
              <a:rPr lang="en-US" smtClean="0"/>
              <a:t>159</a:t>
            </a:fld>
            <a:endParaRPr lang="en-US"/>
          </a:p>
        </p:txBody>
      </p:sp>
      <p:pic>
        <p:nvPicPr>
          <p:cNvPr id="5" name="Picture 4"/>
          <p:cNvPicPr>
            <a:picLocks noChangeAspect="1"/>
          </p:cNvPicPr>
          <p:nvPr/>
        </p:nvPicPr>
        <p:blipFill>
          <a:blip r:embed="rId2"/>
          <a:stretch>
            <a:fillRect/>
          </a:stretch>
        </p:blipFill>
        <p:spPr>
          <a:xfrm>
            <a:off x="2346704" y="1327944"/>
            <a:ext cx="7143750" cy="5391150"/>
          </a:xfrm>
          <a:prstGeom prst="rect">
            <a:avLst/>
          </a:prstGeom>
        </p:spPr>
      </p:pic>
    </p:spTree>
    <p:extLst>
      <p:ext uri="{BB962C8B-B14F-4D97-AF65-F5344CB8AC3E}">
        <p14:creationId xmlns:p14="http://schemas.microsoft.com/office/powerpoint/2010/main" val="290283398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160</a:t>
            </a:fld>
            <a:endParaRPr lang="en-US"/>
          </a:p>
        </p:txBody>
      </p:sp>
      <p:pic>
        <p:nvPicPr>
          <p:cNvPr id="5" name="Picture 4"/>
          <p:cNvPicPr>
            <a:picLocks noChangeAspect="1"/>
          </p:cNvPicPr>
          <p:nvPr/>
        </p:nvPicPr>
        <p:blipFill>
          <a:blip r:embed="rId2"/>
          <a:stretch>
            <a:fillRect/>
          </a:stretch>
        </p:blipFill>
        <p:spPr>
          <a:xfrm>
            <a:off x="1086342" y="409434"/>
            <a:ext cx="10267458" cy="5797456"/>
          </a:xfrm>
          <a:prstGeom prst="rect">
            <a:avLst/>
          </a:prstGeom>
        </p:spPr>
      </p:pic>
    </p:spTree>
    <p:extLst>
      <p:ext uri="{BB962C8B-B14F-4D97-AF65-F5344CB8AC3E}">
        <p14:creationId xmlns:p14="http://schemas.microsoft.com/office/powerpoint/2010/main" val="301096751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Fifth Seal – Martyred Souls</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6:9-11</a:t>
            </a:r>
          </a:p>
          <a:p>
            <a:pPr marL="0" indent="0">
              <a:buNone/>
            </a:pPr>
            <a:r>
              <a:rPr lang="en-US" dirty="0"/>
              <a:t>9 When the Lamb broke the fifth seal, I saw underneath the altar the souls of those who had been slain because of the word of God, and because of the testimony which they had maintained; 10 and they cried out with a loud voice, saying, “How long, O Lord, holy and true, will You refrain from judging and avenging our blood on those who dwell on the earth?” 11 And there was given to each of them a white robe; and they were told that they should rest for a little while longer, until the number of their fellow servants and their brethren who were to be killed even as they had been, would be completed also.</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161</a:t>
            </a:fld>
            <a:endParaRPr lang="en-US"/>
          </a:p>
        </p:txBody>
      </p:sp>
    </p:spTree>
    <p:extLst>
      <p:ext uri="{BB962C8B-B14F-4D97-AF65-F5344CB8AC3E}">
        <p14:creationId xmlns:p14="http://schemas.microsoft.com/office/powerpoint/2010/main" val="2274701019"/>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162</a:t>
            </a:fld>
            <a:endParaRPr lang="en-US"/>
          </a:p>
        </p:txBody>
      </p:sp>
      <p:pic>
        <p:nvPicPr>
          <p:cNvPr id="6" name="Picture 5"/>
          <p:cNvPicPr>
            <a:picLocks noChangeAspect="1"/>
          </p:cNvPicPr>
          <p:nvPr/>
        </p:nvPicPr>
        <p:blipFill>
          <a:blip r:embed="rId2"/>
          <a:stretch>
            <a:fillRect/>
          </a:stretch>
        </p:blipFill>
        <p:spPr>
          <a:xfrm>
            <a:off x="927734" y="266638"/>
            <a:ext cx="9987915" cy="6272274"/>
          </a:xfrm>
          <a:prstGeom prst="rect">
            <a:avLst/>
          </a:prstGeom>
        </p:spPr>
      </p:pic>
    </p:spTree>
    <p:extLst>
      <p:ext uri="{BB962C8B-B14F-4D97-AF65-F5344CB8AC3E}">
        <p14:creationId xmlns:p14="http://schemas.microsoft.com/office/powerpoint/2010/main" val="323981469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163</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Tree>
    <p:extLst>
      <p:ext uri="{BB962C8B-B14F-4D97-AF65-F5344CB8AC3E}">
        <p14:creationId xmlns:p14="http://schemas.microsoft.com/office/powerpoint/2010/main" val="59154889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Sixth Seal – Divine Wrath</a:t>
            </a:r>
          </a:p>
        </p:txBody>
      </p:sp>
      <p:sp>
        <p:nvSpPr>
          <p:cNvPr id="3" name="Content Placeholder 2"/>
          <p:cNvSpPr>
            <a:spLocks noGrp="1"/>
          </p:cNvSpPr>
          <p:nvPr>
            <p:ph idx="1"/>
          </p:nvPr>
        </p:nvSpPr>
        <p:spPr>
          <a:xfrm>
            <a:off x="838200" y="1825625"/>
            <a:ext cx="10515600" cy="4649316"/>
          </a:xfrm>
        </p:spPr>
        <p:txBody>
          <a:bodyPr>
            <a:normAutofit fontScale="92500"/>
          </a:bodyPr>
          <a:lstStyle/>
          <a:p>
            <a:pPr marL="0" indent="0">
              <a:buNone/>
            </a:pPr>
            <a:r>
              <a:rPr lang="en-US" dirty="0">
                <a:solidFill>
                  <a:srgbClr val="00B050"/>
                </a:solidFill>
              </a:rPr>
              <a:t>Revelation 6:12-17</a:t>
            </a:r>
          </a:p>
          <a:p>
            <a:pPr marL="0" indent="0">
              <a:buNone/>
            </a:pPr>
            <a:r>
              <a:rPr lang="en-US" dirty="0"/>
              <a:t>12 I looked when He broke the sixth seal, and there was a great earthquake; and the sun became black as sackcloth made of hair, and the whole moon became like blood; 13 and the stars of the sky fell to the earth, as a fig tree casts its unripe figs when shaken by a great wind. 14 The sky was split apart like a scroll when it is rolled up, and every mountain and island were moved out of their places. 15 Then the kings of the earth and the great men and the commanders and the rich and the strong and every slave and free man hid themselves in the caves and among the rocks of the mountains; 16 and they said to the mountains and to the rocks, “Fall on us and hide us from the presence of Him who sits on the throne, and from the wrath of the Lamb; 17 for the great day of their wrath has come, and who is able to stand</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164</a:t>
            </a:fld>
            <a:endParaRPr lang="en-US"/>
          </a:p>
        </p:txBody>
      </p:sp>
    </p:spTree>
    <p:extLst>
      <p:ext uri="{BB962C8B-B14F-4D97-AF65-F5344CB8AC3E}">
        <p14:creationId xmlns:p14="http://schemas.microsoft.com/office/powerpoint/2010/main" val="912384249"/>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165</a:t>
            </a:fld>
            <a:endParaRPr lang="en-US"/>
          </a:p>
        </p:txBody>
      </p:sp>
      <p:pic>
        <p:nvPicPr>
          <p:cNvPr id="5" name="Picture 4"/>
          <p:cNvPicPr>
            <a:picLocks noChangeAspect="1"/>
          </p:cNvPicPr>
          <p:nvPr/>
        </p:nvPicPr>
        <p:blipFill>
          <a:blip r:embed="rId2"/>
          <a:stretch>
            <a:fillRect/>
          </a:stretch>
        </p:blipFill>
        <p:spPr>
          <a:xfrm>
            <a:off x="415289" y="1527810"/>
            <a:ext cx="11287941" cy="3398520"/>
          </a:xfrm>
          <a:prstGeom prst="rect">
            <a:avLst/>
          </a:prstGeom>
        </p:spPr>
      </p:pic>
    </p:spTree>
    <p:extLst>
      <p:ext uri="{BB962C8B-B14F-4D97-AF65-F5344CB8AC3E}">
        <p14:creationId xmlns:p14="http://schemas.microsoft.com/office/powerpoint/2010/main" val="422834387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166</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Tree>
    <p:extLst>
      <p:ext uri="{BB962C8B-B14F-4D97-AF65-F5344CB8AC3E}">
        <p14:creationId xmlns:p14="http://schemas.microsoft.com/office/powerpoint/2010/main" val="180955820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9346" y="861798"/>
            <a:ext cx="10515600" cy="2276818"/>
          </a:xfrm>
        </p:spPr>
        <p:txBody>
          <a:bodyPr/>
          <a:lstStyle/>
          <a:p>
            <a:pPr marL="0" indent="0">
              <a:buNone/>
            </a:pPr>
            <a:r>
              <a:rPr lang="en-US" dirty="0">
                <a:solidFill>
                  <a:srgbClr val="00B050"/>
                </a:solidFill>
              </a:rPr>
              <a:t>Matthew 24:6-7 </a:t>
            </a:r>
            <a:endParaRPr lang="en-US" dirty="0" smtClean="0">
              <a:solidFill>
                <a:srgbClr val="00B050"/>
              </a:solidFill>
            </a:endParaRPr>
          </a:p>
          <a:p>
            <a:pPr marL="0" indent="0">
              <a:buNone/>
            </a:pPr>
            <a:r>
              <a:rPr lang="en-US" dirty="0" smtClean="0"/>
              <a:t>6 </a:t>
            </a:r>
            <a:r>
              <a:rPr lang="en-US" dirty="0"/>
              <a:t>You will be hearing of wars and rumors of wars. See that you are not frightened, for those things must take place, but that is not yet the end. 7 For nation will rise against nation, and kingdom against kingdom, and in various places there will be famines and earthquakes.</a:t>
            </a:r>
          </a:p>
          <a:p>
            <a:pPr marL="0" indent="0">
              <a:buNone/>
            </a:pPr>
            <a:endParaRPr lang="en-US" dirty="0"/>
          </a:p>
        </p:txBody>
      </p:sp>
      <p:sp>
        <p:nvSpPr>
          <p:cNvPr id="4" name="TextBox 3"/>
          <p:cNvSpPr txBox="1"/>
          <p:nvPr/>
        </p:nvSpPr>
        <p:spPr>
          <a:xfrm>
            <a:off x="739346" y="3682314"/>
            <a:ext cx="10515600" cy="1384995"/>
          </a:xfrm>
          <a:prstGeom prst="rect">
            <a:avLst/>
          </a:prstGeom>
          <a:noFill/>
        </p:spPr>
        <p:txBody>
          <a:bodyPr wrap="square" rtlCol="0">
            <a:spAutoFit/>
          </a:bodyPr>
          <a:lstStyle/>
          <a:p>
            <a:r>
              <a:rPr lang="en-US" sz="2800" dirty="0" smtClean="0">
                <a:solidFill>
                  <a:srgbClr val="00B050"/>
                </a:solidFill>
              </a:rPr>
              <a:t>Verse 8</a:t>
            </a:r>
          </a:p>
          <a:p>
            <a:endParaRPr lang="en-US" sz="2800" dirty="0"/>
          </a:p>
          <a:p>
            <a:r>
              <a:rPr lang="en-US" sz="2800" dirty="0"/>
              <a:t>“But all these things are merely the beginning of birth pangs.” </a:t>
            </a:r>
          </a:p>
        </p:txBody>
      </p:sp>
      <p:sp>
        <p:nvSpPr>
          <p:cNvPr id="2" name="Slide Number Placeholder 1"/>
          <p:cNvSpPr>
            <a:spLocks noGrp="1"/>
          </p:cNvSpPr>
          <p:nvPr>
            <p:ph type="sldNum" sz="quarter" idx="12"/>
          </p:nvPr>
        </p:nvSpPr>
        <p:spPr/>
        <p:txBody>
          <a:bodyPr/>
          <a:lstStyle/>
          <a:p>
            <a:fld id="{AF06E64F-A8F0-46BE-B167-0E8C2A239E9D}" type="slidenum">
              <a:rPr lang="en-US" smtClean="0"/>
              <a:t>167</a:t>
            </a:fld>
            <a:endParaRPr lang="en-US"/>
          </a:p>
        </p:txBody>
      </p:sp>
    </p:spTree>
    <p:extLst>
      <p:ext uri="{BB962C8B-B14F-4D97-AF65-F5344CB8AC3E}">
        <p14:creationId xmlns:p14="http://schemas.microsoft.com/office/powerpoint/2010/main" val="117952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6417" y="1170716"/>
            <a:ext cx="10515600" cy="1943186"/>
          </a:xfrm>
        </p:spPr>
        <p:txBody>
          <a:bodyPr/>
          <a:lstStyle/>
          <a:p>
            <a:pPr marL="0" indent="0">
              <a:buNone/>
            </a:pPr>
            <a:r>
              <a:rPr lang="en-US" dirty="0">
                <a:solidFill>
                  <a:srgbClr val="00B050"/>
                </a:solidFill>
              </a:rPr>
              <a:t>Joel </a:t>
            </a:r>
            <a:r>
              <a:rPr lang="en-US" dirty="0" smtClean="0">
                <a:solidFill>
                  <a:srgbClr val="00B050"/>
                </a:solidFill>
              </a:rPr>
              <a:t>2:30-3</a:t>
            </a:r>
          </a:p>
          <a:p>
            <a:pPr marL="0" indent="0">
              <a:buNone/>
            </a:pPr>
            <a:r>
              <a:rPr lang="en-US" dirty="0" smtClean="0"/>
              <a:t>30 </a:t>
            </a:r>
            <a:r>
              <a:rPr lang="en-US" dirty="0"/>
              <a:t>“I will display wonders in the sky and on the earth, Blood, fire and columns of smoke. 31 “The sun will be turned into darkness and the moon into blood before the great and awesome day of the Lord comes.</a:t>
            </a:r>
          </a:p>
          <a:p>
            <a:pPr marL="0" indent="0">
              <a:buNone/>
            </a:pPr>
            <a:endParaRPr lang="en-US" dirty="0"/>
          </a:p>
        </p:txBody>
      </p:sp>
      <p:sp>
        <p:nvSpPr>
          <p:cNvPr id="4" name="TextBox 3"/>
          <p:cNvSpPr txBox="1"/>
          <p:nvPr/>
        </p:nvSpPr>
        <p:spPr>
          <a:xfrm>
            <a:off x="741405" y="3719384"/>
            <a:ext cx="10540314" cy="2954655"/>
          </a:xfrm>
          <a:prstGeom prst="rect">
            <a:avLst/>
          </a:prstGeom>
          <a:noFill/>
        </p:spPr>
        <p:txBody>
          <a:bodyPr wrap="square" rtlCol="0">
            <a:spAutoFit/>
          </a:bodyPr>
          <a:lstStyle/>
          <a:p>
            <a:r>
              <a:rPr lang="en-US" sz="2800" dirty="0" smtClean="0">
                <a:solidFill>
                  <a:srgbClr val="00B050"/>
                </a:solidFill>
              </a:rPr>
              <a:t>Verse 32 </a:t>
            </a:r>
          </a:p>
          <a:p>
            <a:endParaRPr lang="en-US" sz="2800" dirty="0"/>
          </a:p>
          <a:p>
            <a:r>
              <a:rPr lang="en-US" sz="2800" dirty="0" smtClean="0"/>
              <a:t>“</a:t>
            </a:r>
            <a:r>
              <a:rPr lang="en-US" sz="2800" dirty="0"/>
              <a:t>And it will come about that whoever calls on the name of the Lord Will be delivered; For on Mount Zion and in Jerusalem There will be those who escape, As the Lord has said, Even among the survivors whom the Lord calls</a:t>
            </a:r>
            <a:r>
              <a:rPr lang="en-US" sz="2800" dirty="0" smtClean="0"/>
              <a:t>.”</a:t>
            </a:r>
            <a:endParaRPr lang="en-US" sz="2800" dirty="0"/>
          </a:p>
          <a:p>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168</a:t>
            </a:fld>
            <a:endParaRPr lang="en-US"/>
          </a:p>
        </p:txBody>
      </p:sp>
    </p:spTree>
    <p:extLst>
      <p:ext uri="{BB962C8B-B14F-4D97-AF65-F5344CB8AC3E}">
        <p14:creationId xmlns:p14="http://schemas.microsoft.com/office/powerpoint/2010/main" val="146465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08933"/>
            <a:ext cx="10515600" cy="4351338"/>
          </a:xfrm>
        </p:spPr>
        <p:txBody>
          <a:bodyPr/>
          <a:lstStyle/>
          <a:p>
            <a:pPr marL="0" indent="0">
              <a:buNone/>
            </a:pPr>
            <a:r>
              <a:rPr lang="en-US" dirty="0">
                <a:solidFill>
                  <a:srgbClr val="00B050"/>
                </a:solidFill>
              </a:rPr>
              <a:t>Isaiah 34:4 </a:t>
            </a:r>
            <a:endParaRPr lang="en-US" dirty="0" smtClean="0">
              <a:solidFill>
                <a:srgbClr val="00B050"/>
              </a:solidFill>
            </a:endParaRPr>
          </a:p>
          <a:p>
            <a:pPr marL="0" indent="0">
              <a:buNone/>
            </a:pPr>
            <a:r>
              <a:rPr lang="en-US" dirty="0" smtClean="0"/>
              <a:t>And </a:t>
            </a:r>
            <a:r>
              <a:rPr lang="en-US" dirty="0"/>
              <a:t>all the host of heaven will wear away, and the sky will be rolled up like a scroll; All their hosts will also wither away As a leaf withers from the vine, Or as one withers from the fig tree. </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169</a:t>
            </a:fld>
            <a:endParaRPr lang="en-US"/>
          </a:p>
        </p:txBody>
      </p:sp>
    </p:spTree>
    <p:extLst>
      <p:ext uri="{BB962C8B-B14F-4D97-AF65-F5344CB8AC3E}">
        <p14:creationId xmlns:p14="http://schemas.microsoft.com/office/powerpoint/2010/main" val="1580909651"/>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2116180"/>
          </a:xfrm>
        </p:spPr>
        <p:txBody>
          <a:bodyPr>
            <a:normAutofit/>
          </a:bodyPr>
          <a:lstStyle/>
          <a:p>
            <a:pPr marL="0" indent="0">
              <a:buNone/>
            </a:pPr>
            <a:r>
              <a:rPr lang="en-US" sz="6600" dirty="0">
                <a:latin typeface="Eras Bold ITC" panose="020B0907030504020204" pitchFamily="34" charset="0"/>
              </a:rPr>
              <a:t>“Who is able to stand?” </a:t>
            </a:r>
          </a:p>
        </p:txBody>
      </p:sp>
      <p:sp>
        <p:nvSpPr>
          <p:cNvPr id="2" name="Slide Number Placeholder 1"/>
          <p:cNvSpPr>
            <a:spLocks noGrp="1"/>
          </p:cNvSpPr>
          <p:nvPr>
            <p:ph type="sldNum" sz="quarter" idx="12"/>
          </p:nvPr>
        </p:nvSpPr>
        <p:spPr/>
        <p:txBody>
          <a:bodyPr/>
          <a:lstStyle/>
          <a:p>
            <a:fld id="{AF06E64F-A8F0-46BE-B167-0E8C2A239E9D}" type="slidenum">
              <a:rPr lang="en-US" smtClean="0"/>
              <a:t>170</a:t>
            </a:fld>
            <a:endParaRPr lang="en-US"/>
          </a:p>
        </p:txBody>
      </p:sp>
    </p:spTree>
    <p:extLst>
      <p:ext uri="{BB962C8B-B14F-4D97-AF65-F5344CB8AC3E}">
        <p14:creationId xmlns:p14="http://schemas.microsoft.com/office/powerpoint/2010/main" val="91433410"/>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Chapter 7 – The Saints</a:t>
            </a:r>
            <a:endParaRPr lang="en-US" dirty="0">
              <a:solidFill>
                <a:srgbClr val="FF0000"/>
              </a:solidFill>
            </a:endParaRPr>
          </a:p>
        </p:txBody>
      </p:sp>
      <p:sp>
        <p:nvSpPr>
          <p:cNvPr id="3" name="Content Placeholder 2"/>
          <p:cNvSpPr>
            <a:spLocks noGrp="1"/>
          </p:cNvSpPr>
          <p:nvPr>
            <p:ph idx="1"/>
          </p:nvPr>
        </p:nvSpPr>
        <p:spPr>
          <a:xfrm>
            <a:off x="838200" y="1690688"/>
            <a:ext cx="10515600" cy="1547770"/>
          </a:xfrm>
        </p:spPr>
        <p:txBody>
          <a:bodyPr/>
          <a:lstStyle/>
          <a:p>
            <a:pPr marL="0" indent="0">
              <a:buNone/>
            </a:pPr>
            <a:r>
              <a:rPr lang="en-US" dirty="0">
                <a:solidFill>
                  <a:srgbClr val="00B050"/>
                </a:solidFill>
              </a:rPr>
              <a:t>Isaiah </a:t>
            </a:r>
            <a:r>
              <a:rPr lang="en-US" dirty="0" smtClean="0">
                <a:solidFill>
                  <a:srgbClr val="00B050"/>
                </a:solidFill>
              </a:rPr>
              <a:t>59:1</a:t>
            </a:r>
          </a:p>
          <a:p>
            <a:pPr marL="0" indent="0">
              <a:buNone/>
            </a:pPr>
            <a:r>
              <a:rPr lang="en-US" dirty="0" smtClean="0"/>
              <a:t>“Behold</a:t>
            </a:r>
            <a:r>
              <a:rPr lang="en-US" dirty="0"/>
              <a:t>, the Lord’s hand is not so short that it cannot save; nor is His ear so dull that it cannot hear.” </a:t>
            </a:r>
          </a:p>
        </p:txBody>
      </p:sp>
      <p:sp>
        <p:nvSpPr>
          <p:cNvPr id="4" name="Content Placeholder 2"/>
          <p:cNvSpPr txBox="1">
            <a:spLocks/>
          </p:cNvSpPr>
          <p:nvPr/>
        </p:nvSpPr>
        <p:spPr>
          <a:xfrm>
            <a:off x="838200" y="3238458"/>
            <a:ext cx="10515600" cy="15477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solidFill>
                  <a:srgbClr val="00B050"/>
                </a:solidFill>
              </a:rPr>
              <a:t>Revelation 7:4</a:t>
            </a:r>
          </a:p>
          <a:p>
            <a:pPr marL="0" indent="0">
              <a:buNone/>
            </a:pPr>
            <a:r>
              <a:rPr lang="en-US" dirty="0" smtClean="0"/>
              <a:t>“And </a:t>
            </a:r>
            <a:r>
              <a:rPr lang="en-US" dirty="0"/>
              <a:t>I heard the number of those who were sealed, one hundred and forty-four thousand sealed from every tribe of the sons of </a:t>
            </a:r>
            <a:r>
              <a:rPr lang="en-US" dirty="0" smtClean="0"/>
              <a:t>Israel”</a:t>
            </a:r>
            <a:endParaRPr lang="en-US" dirty="0" smtClean="0">
              <a:solidFill>
                <a:srgbClr val="00B050"/>
              </a:solidFill>
            </a:endParaRPr>
          </a:p>
        </p:txBody>
      </p:sp>
      <p:sp>
        <p:nvSpPr>
          <p:cNvPr id="5" name="Content Placeholder 2"/>
          <p:cNvSpPr txBox="1">
            <a:spLocks/>
          </p:cNvSpPr>
          <p:nvPr/>
        </p:nvSpPr>
        <p:spPr>
          <a:xfrm>
            <a:off x="838200" y="4786228"/>
            <a:ext cx="10515600" cy="154777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solidFill>
                  <a:srgbClr val="00B050"/>
                </a:solidFill>
              </a:rPr>
              <a:t>Revelation 14:1</a:t>
            </a:r>
          </a:p>
          <a:p>
            <a:pPr marL="0" indent="0">
              <a:buNone/>
            </a:pPr>
            <a:r>
              <a:rPr lang="en-US" dirty="0"/>
              <a:t>“Then I looked, and behold, the Lamb was standing on Mount Zion, and with Him one hundred and forty-four thousand , having His name and the name of His Father written on their foreheads..”</a:t>
            </a:r>
            <a:endParaRPr lang="en-US" dirty="0" smtClean="0">
              <a:solidFill>
                <a:srgbClr val="00B050"/>
              </a:solidFill>
            </a:endParaRPr>
          </a:p>
        </p:txBody>
      </p:sp>
      <p:sp>
        <p:nvSpPr>
          <p:cNvPr id="6" name="Slide Number Placeholder 5"/>
          <p:cNvSpPr>
            <a:spLocks noGrp="1"/>
          </p:cNvSpPr>
          <p:nvPr>
            <p:ph type="sldNum" sz="quarter" idx="12"/>
          </p:nvPr>
        </p:nvSpPr>
        <p:spPr/>
        <p:txBody>
          <a:bodyPr/>
          <a:lstStyle/>
          <a:p>
            <a:fld id="{AF06E64F-A8F0-46BE-B167-0E8C2A239E9D}" type="slidenum">
              <a:rPr lang="en-US" smtClean="0"/>
              <a:t>171</a:t>
            </a:fld>
            <a:endParaRPr lang="en-US"/>
          </a:p>
        </p:txBody>
      </p:sp>
    </p:spTree>
    <p:extLst>
      <p:ext uri="{BB962C8B-B14F-4D97-AF65-F5344CB8AC3E}">
        <p14:creationId xmlns:p14="http://schemas.microsoft.com/office/powerpoint/2010/main" val="328425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6416" y="614662"/>
            <a:ext cx="10515600" cy="2388029"/>
          </a:xfrm>
        </p:spPr>
        <p:txBody>
          <a:bodyPr/>
          <a:lstStyle/>
          <a:p>
            <a:pPr marL="0" indent="0">
              <a:buNone/>
            </a:pPr>
            <a:r>
              <a:rPr lang="en-US" dirty="0">
                <a:solidFill>
                  <a:srgbClr val="00B050"/>
                </a:solidFill>
              </a:rPr>
              <a:t>Revelation </a:t>
            </a:r>
            <a:r>
              <a:rPr lang="en-US" dirty="0" smtClean="0">
                <a:solidFill>
                  <a:srgbClr val="00B050"/>
                </a:solidFill>
              </a:rPr>
              <a:t>7:9</a:t>
            </a:r>
            <a:endParaRPr lang="en-US" dirty="0">
              <a:solidFill>
                <a:srgbClr val="00B050"/>
              </a:solidFill>
            </a:endParaRPr>
          </a:p>
          <a:p>
            <a:pPr marL="0" indent="0">
              <a:buNone/>
            </a:pPr>
            <a:r>
              <a:rPr lang="en-US" dirty="0" smtClean="0"/>
              <a:t>“After </a:t>
            </a:r>
            <a:r>
              <a:rPr lang="en-US" dirty="0"/>
              <a:t>these things I looked, and behold, a great multitude which no one could count, from every nation and all tribes and peoples and tongues, standing before the throne and before the Lamb, clothed in white robes, and palm branches were in their hands.”</a:t>
            </a:r>
          </a:p>
        </p:txBody>
      </p:sp>
      <p:sp>
        <p:nvSpPr>
          <p:cNvPr id="4" name="Content Placeholder 2"/>
          <p:cNvSpPr txBox="1">
            <a:spLocks/>
          </p:cNvSpPr>
          <p:nvPr/>
        </p:nvSpPr>
        <p:spPr>
          <a:xfrm>
            <a:off x="776416" y="3002691"/>
            <a:ext cx="10515600" cy="1543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solidFill>
                  <a:srgbClr val="00B050"/>
                </a:solidFill>
              </a:rPr>
              <a:t>Revelation 7:16</a:t>
            </a:r>
          </a:p>
          <a:p>
            <a:pPr marL="0" indent="0">
              <a:buNone/>
            </a:pPr>
            <a:r>
              <a:rPr lang="en-US" dirty="0"/>
              <a:t>“They will hunger no longer, nor thirst anymore; nor will the sun beat down on them, nor any heat.”</a:t>
            </a:r>
          </a:p>
        </p:txBody>
      </p:sp>
      <p:sp>
        <p:nvSpPr>
          <p:cNvPr id="5" name="Content Placeholder 2"/>
          <p:cNvSpPr txBox="1">
            <a:spLocks/>
          </p:cNvSpPr>
          <p:nvPr/>
        </p:nvSpPr>
        <p:spPr>
          <a:xfrm>
            <a:off x="776416" y="4773826"/>
            <a:ext cx="10515600" cy="1543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solidFill>
                  <a:srgbClr val="00B050"/>
                </a:solidFill>
              </a:rPr>
              <a:t>Titus 2:13</a:t>
            </a:r>
          </a:p>
          <a:p>
            <a:pPr marL="0" indent="0">
              <a:buNone/>
            </a:pPr>
            <a:r>
              <a:rPr lang="en-US" dirty="0"/>
              <a:t>“looking for the </a:t>
            </a:r>
            <a:r>
              <a:rPr lang="en-US" dirty="0">
                <a:solidFill>
                  <a:srgbClr val="FF0000"/>
                </a:solidFill>
              </a:rPr>
              <a:t>blessed hope</a:t>
            </a:r>
            <a:r>
              <a:rPr lang="en-US" dirty="0"/>
              <a:t>.” </a:t>
            </a:r>
          </a:p>
        </p:txBody>
      </p:sp>
      <p:sp>
        <p:nvSpPr>
          <p:cNvPr id="2" name="Slide Number Placeholder 1"/>
          <p:cNvSpPr>
            <a:spLocks noGrp="1"/>
          </p:cNvSpPr>
          <p:nvPr>
            <p:ph type="sldNum" sz="quarter" idx="12"/>
          </p:nvPr>
        </p:nvSpPr>
        <p:spPr/>
        <p:txBody>
          <a:bodyPr/>
          <a:lstStyle/>
          <a:p>
            <a:fld id="{AF06E64F-A8F0-46BE-B167-0E8C2A239E9D}" type="slidenum">
              <a:rPr lang="en-US" smtClean="0"/>
              <a:t>172</a:t>
            </a:fld>
            <a:endParaRPr lang="en-US"/>
          </a:p>
        </p:txBody>
      </p:sp>
    </p:spTree>
    <p:extLst>
      <p:ext uri="{BB962C8B-B14F-4D97-AF65-F5344CB8AC3E}">
        <p14:creationId xmlns:p14="http://schemas.microsoft.com/office/powerpoint/2010/main" val="319031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Seventh Seal - Silence</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Revelation </a:t>
            </a:r>
            <a:r>
              <a:rPr lang="en-US" dirty="0" smtClean="0">
                <a:solidFill>
                  <a:srgbClr val="00B050"/>
                </a:solidFill>
              </a:rPr>
              <a:t>8:1</a:t>
            </a:r>
          </a:p>
          <a:p>
            <a:pPr marL="0" indent="0">
              <a:buNone/>
            </a:pPr>
            <a:r>
              <a:rPr lang="en-US" dirty="0" smtClean="0"/>
              <a:t>“When </a:t>
            </a:r>
            <a:r>
              <a:rPr lang="en-US" dirty="0"/>
              <a:t>the Lamb broke the seventh seal, there was silence in heaven for about half an hour.”</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173</a:t>
            </a:fld>
            <a:endParaRPr lang="en-US"/>
          </a:p>
        </p:txBody>
      </p:sp>
    </p:spTree>
    <p:extLst>
      <p:ext uri="{BB962C8B-B14F-4D97-AF65-F5344CB8AC3E}">
        <p14:creationId xmlns:p14="http://schemas.microsoft.com/office/powerpoint/2010/main" val="1857236569"/>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174</a:t>
            </a:fld>
            <a:endParaRPr lang="en-US"/>
          </a:p>
        </p:txBody>
      </p:sp>
      <p:pic>
        <p:nvPicPr>
          <p:cNvPr id="5" name="Picture 4"/>
          <p:cNvPicPr>
            <a:picLocks noChangeAspect="1"/>
          </p:cNvPicPr>
          <p:nvPr/>
        </p:nvPicPr>
        <p:blipFill>
          <a:blip r:embed="rId2"/>
          <a:stretch>
            <a:fillRect/>
          </a:stretch>
        </p:blipFill>
        <p:spPr>
          <a:xfrm>
            <a:off x="1466850" y="478775"/>
            <a:ext cx="8740140" cy="5877575"/>
          </a:xfrm>
          <a:prstGeom prst="rect">
            <a:avLst/>
          </a:prstGeom>
        </p:spPr>
      </p:pic>
    </p:spTree>
    <p:extLst>
      <p:ext uri="{BB962C8B-B14F-4D97-AF65-F5344CB8AC3E}">
        <p14:creationId xmlns:p14="http://schemas.microsoft.com/office/powerpoint/2010/main" val="367370347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175</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2089687" cy="369332"/>
          </a:xfrm>
          <a:prstGeom prst="rect">
            <a:avLst/>
          </a:prstGeom>
          <a:noFill/>
        </p:spPr>
        <p:txBody>
          <a:bodyPr wrap="square" rtlCol="0">
            <a:spAutoFit/>
          </a:bodyPr>
          <a:lstStyle/>
          <a:p>
            <a:r>
              <a:rPr lang="en-US" dirty="0" smtClean="0"/>
              <a:t>Silence -&gt; Trumpets</a:t>
            </a:r>
          </a:p>
        </p:txBody>
      </p:sp>
    </p:spTree>
    <p:extLst>
      <p:ext uri="{BB962C8B-B14F-4D97-AF65-F5344CB8AC3E}">
        <p14:creationId xmlns:p14="http://schemas.microsoft.com/office/powerpoint/2010/main" val="349113208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First Trumpet – Trees and Grass Burnt up</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8:7</a:t>
            </a:r>
          </a:p>
          <a:p>
            <a:pPr marL="0" indent="0">
              <a:buNone/>
            </a:pPr>
            <a:r>
              <a:rPr lang="en-US" dirty="0" smtClean="0"/>
              <a:t>“The </a:t>
            </a:r>
            <a:r>
              <a:rPr lang="en-US" dirty="0"/>
              <a:t>first sounded, and there came hail and fire, mixed with blood, and they were thrown to the earth; and a third of the earth was burned up, and a third of the trees were burned up, and all the green grass was burned up</a:t>
            </a:r>
            <a:r>
              <a:rPr lang="en-US" dirty="0" smtClean="0"/>
              <a:t>.”</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176</a:t>
            </a:fld>
            <a:endParaRPr lang="en-US"/>
          </a:p>
        </p:txBody>
      </p:sp>
    </p:spTree>
    <p:extLst>
      <p:ext uri="{BB962C8B-B14F-4D97-AF65-F5344CB8AC3E}">
        <p14:creationId xmlns:p14="http://schemas.microsoft.com/office/powerpoint/2010/main" val="3500260556"/>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177</a:t>
            </a:fld>
            <a:endParaRPr lang="en-US"/>
          </a:p>
        </p:txBody>
      </p:sp>
      <p:pic>
        <p:nvPicPr>
          <p:cNvPr id="6" name="Picture 5"/>
          <p:cNvPicPr>
            <a:picLocks noChangeAspect="1"/>
          </p:cNvPicPr>
          <p:nvPr/>
        </p:nvPicPr>
        <p:blipFill>
          <a:blip r:embed="rId2"/>
          <a:stretch>
            <a:fillRect/>
          </a:stretch>
        </p:blipFill>
        <p:spPr>
          <a:xfrm>
            <a:off x="2446020" y="186839"/>
            <a:ext cx="7143750" cy="6345566"/>
          </a:xfrm>
          <a:prstGeom prst="rect">
            <a:avLst/>
          </a:prstGeom>
        </p:spPr>
      </p:pic>
    </p:spTree>
    <p:extLst>
      <p:ext uri="{BB962C8B-B14F-4D97-AF65-F5344CB8AC3E}">
        <p14:creationId xmlns:p14="http://schemas.microsoft.com/office/powerpoint/2010/main" val="119952762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178</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3" y="2712935"/>
            <a:ext cx="4937057" cy="369332"/>
          </a:xfrm>
          <a:prstGeom prst="rect">
            <a:avLst/>
          </a:prstGeom>
          <a:noFill/>
        </p:spPr>
        <p:txBody>
          <a:bodyPr wrap="square" rtlCol="0">
            <a:spAutoFit/>
          </a:bodyPr>
          <a:lstStyle/>
          <a:p>
            <a:r>
              <a:rPr lang="en-US" dirty="0" smtClean="0"/>
              <a:t>Silence -&gt; </a:t>
            </a:r>
            <a:r>
              <a:rPr lang="en-US" dirty="0"/>
              <a:t>Trumpets </a:t>
            </a:r>
            <a:r>
              <a:rPr lang="en-US" dirty="0" smtClean="0"/>
              <a:t>-&gt; Trees </a:t>
            </a:r>
            <a:r>
              <a:rPr lang="en-US" dirty="0"/>
              <a:t>&amp; Grass Burnt </a:t>
            </a:r>
            <a:r>
              <a:rPr lang="en-US" dirty="0" smtClean="0"/>
              <a:t>Up</a:t>
            </a:r>
            <a:endParaRPr lang="en-US" dirty="0"/>
          </a:p>
        </p:txBody>
      </p:sp>
    </p:spTree>
    <p:extLst>
      <p:ext uri="{BB962C8B-B14F-4D97-AF65-F5344CB8AC3E}">
        <p14:creationId xmlns:p14="http://schemas.microsoft.com/office/powerpoint/2010/main" val="895925610"/>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Second Trumpet – </a:t>
            </a:r>
            <a:r>
              <a:rPr lang="en-US" dirty="0" smtClean="0">
                <a:solidFill>
                  <a:srgbClr val="FF0000"/>
                </a:solidFill>
              </a:rPr>
              <a:t>1/3 </a:t>
            </a:r>
            <a:r>
              <a:rPr lang="en-US" dirty="0">
                <a:solidFill>
                  <a:srgbClr val="FF0000"/>
                </a:solidFill>
              </a:rPr>
              <a:t>of Sea Life Killed </a:t>
            </a:r>
            <a:r>
              <a:rPr lang="en-US" dirty="0" smtClean="0">
                <a:solidFill>
                  <a:srgbClr val="FF0000"/>
                </a:solidFill>
              </a:rPr>
              <a:t>and 1/3 </a:t>
            </a:r>
            <a:r>
              <a:rPr lang="en-US" dirty="0">
                <a:solidFill>
                  <a:srgbClr val="FF0000"/>
                </a:solidFill>
              </a:rPr>
              <a:t>of Ships Destroyed</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8:8-9</a:t>
            </a:r>
          </a:p>
          <a:p>
            <a:pPr marL="0" indent="0">
              <a:buNone/>
            </a:pPr>
            <a:r>
              <a:rPr lang="en-US" dirty="0" smtClean="0"/>
              <a:t>“The </a:t>
            </a:r>
            <a:r>
              <a:rPr lang="en-US" dirty="0"/>
              <a:t>second angel sounded, and something like a great mountain burning with fire was thrown into the sea; and a third of the sea became blood, 9 and a third of the creatures which were in the sea and had life, died; and a third of the ships were destroyed</a:t>
            </a:r>
            <a:r>
              <a:rPr lang="en-US" dirty="0" smtClean="0"/>
              <a:t>.”</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179</a:t>
            </a:fld>
            <a:endParaRPr lang="en-US"/>
          </a:p>
        </p:txBody>
      </p:sp>
    </p:spTree>
    <p:extLst>
      <p:ext uri="{BB962C8B-B14F-4D97-AF65-F5344CB8AC3E}">
        <p14:creationId xmlns:p14="http://schemas.microsoft.com/office/powerpoint/2010/main" val="1990276657"/>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180</a:t>
            </a:fld>
            <a:endParaRPr lang="en-US"/>
          </a:p>
        </p:txBody>
      </p:sp>
      <p:pic>
        <p:nvPicPr>
          <p:cNvPr id="5" name="Picture 4"/>
          <p:cNvPicPr>
            <a:picLocks noChangeAspect="1"/>
          </p:cNvPicPr>
          <p:nvPr/>
        </p:nvPicPr>
        <p:blipFill>
          <a:blip r:embed="rId2"/>
          <a:stretch>
            <a:fillRect/>
          </a:stretch>
        </p:blipFill>
        <p:spPr>
          <a:xfrm>
            <a:off x="2600325" y="418501"/>
            <a:ext cx="6010275" cy="6120411"/>
          </a:xfrm>
          <a:prstGeom prst="rect">
            <a:avLst/>
          </a:prstGeom>
        </p:spPr>
      </p:pic>
    </p:spTree>
    <p:extLst>
      <p:ext uri="{BB962C8B-B14F-4D97-AF65-F5344CB8AC3E}">
        <p14:creationId xmlns:p14="http://schemas.microsoft.com/office/powerpoint/2010/main" val="86533762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181</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5192686"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a:t>
            </a:r>
            <a:endParaRPr lang="en-US" dirty="0"/>
          </a:p>
        </p:txBody>
      </p:sp>
      <p:sp>
        <p:nvSpPr>
          <p:cNvPr id="36" name="TextBox 35"/>
          <p:cNvSpPr txBox="1"/>
          <p:nvPr/>
        </p:nvSpPr>
        <p:spPr>
          <a:xfrm>
            <a:off x="4608756" y="2994106"/>
            <a:ext cx="3109797" cy="369332"/>
          </a:xfrm>
          <a:prstGeom prst="rect">
            <a:avLst/>
          </a:prstGeom>
          <a:noFill/>
        </p:spPr>
        <p:txBody>
          <a:bodyPr wrap="square" rtlCol="0">
            <a:spAutoFit/>
          </a:bodyPr>
          <a:lstStyle/>
          <a:p>
            <a:r>
              <a:rPr lang="en-US" dirty="0" smtClean="0"/>
              <a:t>1/3 Sea Life &amp; Ships Destroyed</a:t>
            </a:r>
          </a:p>
        </p:txBody>
      </p:sp>
    </p:spTree>
    <p:extLst>
      <p:ext uri="{BB962C8B-B14F-4D97-AF65-F5344CB8AC3E}">
        <p14:creationId xmlns:p14="http://schemas.microsoft.com/office/powerpoint/2010/main" val="2041773780"/>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Third Trumpet – </a:t>
            </a:r>
            <a:r>
              <a:rPr lang="en-US" dirty="0" smtClean="0">
                <a:solidFill>
                  <a:srgbClr val="FF0000"/>
                </a:solidFill>
              </a:rPr>
              <a:t>1/3 </a:t>
            </a:r>
            <a:r>
              <a:rPr lang="en-US" dirty="0">
                <a:solidFill>
                  <a:srgbClr val="FF0000"/>
                </a:solidFill>
              </a:rPr>
              <a:t>of Fresh Water is ruined</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8:10-11</a:t>
            </a:r>
          </a:p>
          <a:p>
            <a:pPr marL="0" indent="0">
              <a:buNone/>
            </a:pPr>
            <a:r>
              <a:rPr lang="en-US" dirty="0" smtClean="0"/>
              <a:t>“The </a:t>
            </a:r>
            <a:r>
              <a:rPr lang="en-US" dirty="0"/>
              <a:t>third angel sounded, and a great star fell from heaven, burning like a torch, and it fell on a third of the rivers and on the springs of waters. 11 The name of the star is called Wormwood; and a third of the waters became wormwood, and many men died from the waters, because they were made bitter</a:t>
            </a:r>
            <a:r>
              <a:rPr lang="en-US" dirty="0" smtClean="0"/>
              <a:t>.”</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182</a:t>
            </a:fld>
            <a:endParaRPr lang="en-US"/>
          </a:p>
        </p:txBody>
      </p:sp>
    </p:spTree>
    <p:extLst>
      <p:ext uri="{BB962C8B-B14F-4D97-AF65-F5344CB8AC3E}">
        <p14:creationId xmlns:p14="http://schemas.microsoft.com/office/powerpoint/2010/main" val="2785116806"/>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183</a:t>
            </a:fld>
            <a:endParaRPr lang="en-US"/>
          </a:p>
        </p:txBody>
      </p:sp>
      <p:pic>
        <p:nvPicPr>
          <p:cNvPr id="5" name="Picture 4"/>
          <p:cNvPicPr>
            <a:picLocks noChangeAspect="1"/>
          </p:cNvPicPr>
          <p:nvPr/>
        </p:nvPicPr>
        <p:blipFill>
          <a:blip r:embed="rId2"/>
          <a:stretch>
            <a:fillRect/>
          </a:stretch>
        </p:blipFill>
        <p:spPr>
          <a:xfrm>
            <a:off x="493394" y="677227"/>
            <a:ext cx="10342245" cy="5726411"/>
          </a:xfrm>
          <a:prstGeom prst="rect">
            <a:avLst/>
          </a:prstGeom>
        </p:spPr>
      </p:pic>
    </p:spTree>
    <p:extLst>
      <p:ext uri="{BB962C8B-B14F-4D97-AF65-F5344CB8AC3E}">
        <p14:creationId xmlns:p14="http://schemas.microsoft.com/office/powerpoint/2010/main" val="390870558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4060" y="948295"/>
            <a:ext cx="10515600" cy="4351338"/>
          </a:xfrm>
        </p:spPr>
        <p:txBody>
          <a:bodyPr/>
          <a:lstStyle/>
          <a:p>
            <a:pPr marL="0" indent="0">
              <a:buNone/>
            </a:pPr>
            <a:r>
              <a:rPr lang="en-US" dirty="0">
                <a:solidFill>
                  <a:srgbClr val="00B050"/>
                </a:solidFill>
              </a:rPr>
              <a:t>Exodus 15:22-25</a:t>
            </a:r>
          </a:p>
          <a:p>
            <a:pPr marL="0" indent="0">
              <a:buNone/>
            </a:pPr>
            <a:r>
              <a:rPr lang="en-US" dirty="0"/>
              <a:t>22 Then Moses led Israel from the Red Sea, and they went out into the wilderness of </a:t>
            </a:r>
            <a:r>
              <a:rPr lang="en-US" dirty="0" err="1"/>
              <a:t>Shur</a:t>
            </a:r>
            <a:r>
              <a:rPr lang="en-US" dirty="0"/>
              <a:t>; and they went three days in the wilderness and found no water. 23 When they came to Marah, they could not drink the waters of Marah, for they were bitter; therefore it was named Marah. 24 So the people grumbled at Moses, saying, “What shall we drink?” 25 Then he cried out to the Lord, and the Lord showed him a tree; and he threw it into the waters, and the waters became sweet.</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184</a:t>
            </a:fld>
            <a:endParaRPr lang="en-US"/>
          </a:p>
        </p:txBody>
      </p:sp>
    </p:spTree>
    <p:extLst>
      <p:ext uri="{BB962C8B-B14F-4D97-AF65-F5344CB8AC3E}">
        <p14:creationId xmlns:p14="http://schemas.microsoft.com/office/powerpoint/2010/main" val="746762102"/>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185</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Tree>
    <p:extLst>
      <p:ext uri="{BB962C8B-B14F-4D97-AF65-F5344CB8AC3E}">
        <p14:creationId xmlns:p14="http://schemas.microsoft.com/office/powerpoint/2010/main" val="4098063841"/>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Fourth Trumpet – Darkness</a:t>
            </a:r>
          </a:p>
        </p:txBody>
      </p:sp>
      <p:sp>
        <p:nvSpPr>
          <p:cNvPr id="3" name="Content Placeholder 2"/>
          <p:cNvSpPr>
            <a:spLocks noGrp="1"/>
          </p:cNvSpPr>
          <p:nvPr>
            <p:ph idx="1"/>
          </p:nvPr>
        </p:nvSpPr>
        <p:spPr>
          <a:xfrm>
            <a:off x="838200" y="1578490"/>
            <a:ext cx="10515600" cy="2239748"/>
          </a:xfrm>
        </p:spPr>
        <p:txBody>
          <a:bodyPr/>
          <a:lstStyle/>
          <a:p>
            <a:pPr marL="0" indent="0">
              <a:buNone/>
            </a:pPr>
            <a:r>
              <a:rPr lang="en-US" dirty="0">
                <a:solidFill>
                  <a:srgbClr val="00B050"/>
                </a:solidFill>
              </a:rPr>
              <a:t>Revelation 8:12</a:t>
            </a:r>
          </a:p>
          <a:p>
            <a:pPr marL="0" indent="0">
              <a:buNone/>
            </a:pPr>
            <a:r>
              <a:rPr lang="en-US" dirty="0" smtClean="0"/>
              <a:t>“The </a:t>
            </a:r>
            <a:r>
              <a:rPr lang="en-US" dirty="0"/>
              <a:t>fourth angel sounded, and a third of the sun and a third of the moon and a third of the stars were struck, so that a third of them would be darkened and the day would not shine for a third of it, and the night in the same way</a:t>
            </a:r>
            <a:r>
              <a:rPr lang="en-US" dirty="0" smtClean="0"/>
              <a:t>.”</a:t>
            </a:r>
            <a:endParaRPr lang="en-US" dirty="0"/>
          </a:p>
          <a:p>
            <a:pPr marL="0" indent="0">
              <a:buNone/>
            </a:pPr>
            <a:endParaRPr lang="en-US" dirty="0"/>
          </a:p>
        </p:txBody>
      </p:sp>
      <p:sp>
        <p:nvSpPr>
          <p:cNvPr id="4" name="TextBox 3"/>
          <p:cNvSpPr txBox="1"/>
          <p:nvPr/>
        </p:nvSpPr>
        <p:spPr>
          <a:xfrm>
            <a:off x="838200" y="4213654"/>
            <a:ext cx="10515600" cy="1815882"/>
          </a:xfrm>
          <a:prstGeom prst="rect">
            <a:avLst/>
          </a:prstGeom>
          <a:noFill/>
        </p:spPr>
        <p:txBody>
          <a:bodyPr wrap="square" rtlCol="0">
            <a:spAutoFit/>
          </a:bodyPr>
          <a:lstStyle/>
          <a:p>
            <a:r>
              <a:rPr lang="en-US" sz="2800" dirty="0">
                <a:solidFill>
                  <a:srgbClr val="00B050"/>
                </a:solidFill>
              </a:rPr>
              <a:t>Romans </a:t>
            </a:r>
            <a:r>
              <a:rPr lang="en-US" sz="2800" dirty="0" smtClean="0">
                <a:solidFill>
                  <a:srgbClr val="00B050"/>
                </a:solidFill>
              </a:rPr>
              <a:t>1:20 </a:t>
            </a:r>
          </a:p>
          <a:p>
            <a:r>
              <a:rPr lang="en-US" sz="2800" dirty="0" smtClean="0"/>
              <a:t>“</a:t>
            </a:r>
            <a:r>
              <a:rPr lang="en-US" sz="2800" dirty="0"/>
              <a:t>For since the creation of the world His invisible attributes, His eternal power and divine nature, have been clearly seen, being understood through what has been made, so that they are without excuse.”</a:t>
            </a:r>
          </a:p>
        </p:txBody>
      </p:sp>
      <p:sp>
        <p:nvSpPr>
          <p:cNvPr id="5" name="Slide Number Placeholder 4"/>
          <p:cNvSpPr>
            <a:spLocks noGrp="1"/>
          </p:cNvSpPr>
          <p:nvPr>
            <p:ph type="sldNum" sz="quarter" idx="12"/>
          </p:nvPr>
        </p:nvSpPr>
        <p:spPr/>
        <p:txBody>
          <a:bodyPr/>
          <a:lstStyle/>
          <a:p>
            <a:fld id="{AF06E64F-A8F0-46BE-B167-0E8C2A239E9D}" type="slidenum">
              <a:rPr lang="en-US" smtClean="0"/>
              <a:t>186</a:t>
            </a:fld>
            <a:endParaRPr lang="en-US"/>
          </a:p>
        </p:txBody>
      </p:sp>
    </p:spTree>
    <p:extLst>
      <p:ext uri="{BB962C8B-B14F-4D97-AF65-F5344CB8AC3E}">
        <p14:creationId xmlns:p14="http://schemas.microsoft.com/office/powerpoint/2010/main" val="330712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187</a:t>
            </a:fld>
            <a:endParaRPr lang="en-US"/>
          </a:p>
        </p:txBody>
      </p:sp>
      <p:pic>
        <p:nvPicPr>
          <p:cNvPr id="5" name="Picture 4"/>
          <p:cNvPicPr>
            <a:picLocks noChangeAspect="1"/>
          </p:cNvPicPr>
          <p:nvPr/>
        </p:nvPicPr>
        <p:blipFill>
          <a:blip r:embed="rId2"/>
          <a:stretch>
            <a:fillRect/>
          </a:stretch>
        </p:blipFill>
        <p:spPr>
          <a:xfrm>
            <a:off x="1119187" y="307292"/>
            <a:ext cx="9613583" cy="6414183"/>
          </a:xfrm>
          <a:prstGeom prst="rect">
            <a:avLst/>
          </a:prstGeom>
        </p:spPr>
      </p:pic>
    </p:spTree>
    <p:extLst>
      <p:ext uri="{BB962C8B-B14F-4D97-AF65-F5344CB8AC3E}">
        <p14:creationId xmlns:p14="http://schemas.microsoft.com/office/powerpoint/2010/main" val="4165835192"/>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188</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Tree>
    <p:extLst>
      <p:ext uri="{BB962C8B-B14F-4D97-AF65-F5344CB8AC3E}">
        <p14:creationId xmlns:p14="http://schemas.microsoft.com/office/powerpoint/2010/main" val="131441091"/>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Fifth Trumpet – The First Woe -</a:t>
            </a:r>
            <a:r>
              <a:rPr lang="en-US" dirty="0" smtClean="0">
                <a:solidFill>
                  <a:srgbClr val="FF0000"/>
                </a:solidFill>
              </a:rPr>
              <a:t> </a:t>
            </a:r>
            <a:r>
              <a:rPr lang="en-US" dirty="0">
                <a:solidFill>
                  <a:srgbClr val="FF0000"/>
                </a:solidFill>
              </a:rPr>
              <a:t>Demonic Torment</a:t>
            </a:r>
          </a:p>
        </p:txBody>
      </p:sp>
      <p:sp>
        <p:nvSpPr>
          <p:cNvPr id="3" name="Content Placeholder 2"/>
          <p:cNvSpPr>
            <a:spLocks noGrp="1"/>
          </p:cNvSpPr>
          <p:nvPr>
            <p:ph idx="1"/>
          </p:nvPr>
        </p:nvSpPr>
        <p:spPr/>
        <p:txBody>
          <a:bodyPr>
            <a:normAutofit lnSpcReduction="10000"/>
          </a:bodyPr>
          <a:lstStyle/>
          <a:p>
            <a:pPr marL="0" indent="0">
              <a:buNone/>
            </a:pPr>
            <a:r>
              <a:rPr lang="en-US" dirty="0"/>
              <a:t>Revelation 9:1-12</a:t>
            </a:r>
          </a:p>
          <a:p>
            <a:pPr marL="0" indent="0">
              <a:buNone/>
            </a:pPr>
            <a:r>
              <a:rPr lang="en-US" dirty="0"/>
              <a:t>Then the fifth angel sounded, and I saw a star from heaven which had fallen to the earth; and the key of the bottomless pit was given to him. 2 He opened the bottomless pit, and smoke went up out of the pit, like the smoke of a great furnace; and the sun and the air were darkened by the smoke of the pit. 3 Then out of the smoke came locusts upon the earth, and power was given them, as the scorpions of the earth have power. 4 They were told not to hurt the grass of the earth, nor any green thing, nor any tree, but only the men who do not have the seal of God on their foreheads. 5 And they were not permitted to kill anyone, but to torment for five months; and their torment was like the torment of a scorpion when it stings a man. </a:t>
            </a:r>
          </a:p>
        </p:txBody>
      </p:sp>
      <p:sp>
        <p:nvSpPr>
          <p:cNvPr id="4" name="Slide Number Placeholder 3"/>
          <p:cNvSpPr>
            <a:spLocks noGrp="1"/>
          </p:cNvSpPr>
          <p:nvPr>
            <p:ph type="sldNum" sz="quarter" idx="12"/>
          </p:nvPr>
        </p:nvSpPr>
        <p:spPr/>
        <p:txBody>
          <a:bodyPr/>
          <a:lstStyle/>
          <a:p>
            <a:fld id="{AF06E64F-A8F0-46BE-B167-0E8C2A239E9D}" type="slidenum">
              <a:rPr lang="en-US" smtClean="0"/>
              <a:t>189</a:t>
            </a:fld>
            <a:endParaRPr lang="en-US"/>
          </a:p>
        </p:txBody>
      </p:sp>
    </p:spTree>
    <p:extLst>
      <p:ext uri="{BB962C8B-B14F-4D97-AF65-F5344CB8AC3E}">
        <p14:creationId xmlns:p14="http://schemas.microsoft.com/office/powerpoint/2010/main" val="2902191149"/>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702" y="787657"/>
            <a:ext cx="10515600" cy="4351338"/>
          </a:xfrm>
        </p:spPr>
        <p:txBody>
          <a:bodyPr>
            <a:normAutofit lnSpcReduction="10000"/>
          </a:bodyPr>
          <a:lstStyle/>
          <a:p>
            <a:pPr marL="0" indent="0">
              <a:buNone/>
            </a:pPr>
            <a:r>
              <a:rPr lang="en-US" dirty="0"/>
              <a:t>6 And in those days men will seek death and will not find it; they will long to die, and death flees from them. 7 The appearance of the locusts was like horses prepared for battle; and on their heads appeared to be crowns like gold, and their faces were like the faces of men. 8 They had hair like the hair of women, and their teeth were like the teeth of lions. 9 They had breastplates like breastplates of iron; and the sound of their wings was like the sound of chariots, of many horses rushing to battle. 10 They have tails like scorpions, and stings; and in their tails is their power to hurt men for five months. 11 They have as king over them, the angel of the abyss; his name in Hebrew is Abaddon, and in the Greek he has the name Apollyon. 12 The first woe is past; behold, two woes are still coming after these things.</a:t>
            </a:r>
          </a:p>
          <a:p>
            <a:pPr marL="0" indent="0">
              <a:buNone/>
            </a:pPr>
            <a:endParaRPr lang="en-US" dirty="0"/>
          </a:p>
        </p:txBody>
      </p:sp>
      <p:sp>
        <p:nvSpPr>
          <p:cNvPr id="2" name="Slide Number Placeholder 1"/>
          <p:cNvSpPr>
            <a:spLocks noGrp="1"/>
          </p:cNvSpPr>
          <p:nvPr>
            <p:ph type="sldNum" sz="quarter" idx="12"/>
          </p:nvPr>
        </p:nvSpPr>
        <p:spPr/>
        <p:txBody>
          <a:bodyPr/>
          <a:lstStyle/>
          <a:p>
            <a:fld id="{AF06E64F-A8F0-46BE-B167-0E8C2A239E9D}" type="slidenum">
              <a:rPr lang="en-US" smtClean="0"/>
              <a:t>190</a:t>
            </a:fld>
            <a:endParaRPr lang="en-US"/>
          </a:p>
        </p:txBody>
      </p:sp>
    </p:spTree>
    <p:extLst>
      <p:ext uri="{BB962C8B-B14F-4D97-AF65-F5344CB8AC3E}">
        <p14:creationId xmlns:p14="http://schemas.microsoft.com/office/powerpoint/2010/main" val="3011545293"/>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191</a:t>
            </a:fld>
            <a:endParaRPr lang="en-US"/>
          </a:p>
        </p:txBody>
      </p:sp>
      <p:pic>
        <p:nvPicPr>
          <p:cNvPr id="5" name="Picture 4"/>
          <p:cNvPicPr>
            <a:picLocks noChangeAspect="1"/>
          </p:cNvPicPr>
          <p:nvPr/>
        </p:nvPicPr>
        <p:blipFill>
          <a:blip r:embed="rId2"/>
          <a:stretch>
            <a:fillRect/>
          </a:stretch>
        </p:blipFill>
        <p:spPr>
          <a:xfrm>
            <a:off x="594360" y="351472"/>
            <a:ext cx="10161270" cy="6107202"/>
          </a:xfrm>
          <a:prstGeom prst="rect">
            <a:avLst/>
          </a:prstGeom>
        </p:spPr>
      </p:pic>
    </p:spTree>
    <p:extLst>
      <p:ext uri="{BB962C8B-B14F-4D97-AF65-F5344CB8AC3E}">
        <p14:creationId xmlns:p14="http://schemas.microsoft.com/office/powerpoint/2010/main" val="24876680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Satan</a:t>
            </a:r>
            <a:endParaRPr lang="en-US"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272864013"/>
              </p:ext>
            </p:extLst>
          </p:nvPr>
        </p:nvGraphicFramePr>
        <p:xfrm>
          <a:off x="838200" y="1663787"/>
          <a:ext cx="10604157" cy="4737010"/>
        </p:xfrm>
        <a:graphic>
          <a:graphicData uri="http://schemas.openxmlformats.org/drawingml/2006/table">
            <a:tbl>
              <a:tblPr firstRow="1" firstCol="1" bandRow="1">
                <a:tableStyleId>{5C22544A-7EE6-4342-B048-85BDC9FD1C3A}</a:tableStyleId>
              </a:tblPr>
              <a:tblGrid>
                <a:gridCol w="1287162"/>
                <a:gridCol w="5115697"/>
                <a:gridCol w="4201298"/>
              </a:tblGrid>
              <a:tr h="162480">
                <a:tc>
                  <a:txBody>
                    <a:bodyPr/>
                    <a:lstStyle/>
                    <a:p>
                      <a:pPr marL="0" marR="0">
                        <a:lnSpc>
                          <a:spcPct val="115000"/>
                        </a:lnSpc>
                        <a:spcBef>
                          <a:spcPts val="0"/>
                        </a:spcBef>
                        <a:spcAft>
                          <a:spcPts val="0"/>
                        </a:spcAft>
                      </a:pPr>
                      <a:r>
                        <a:rPr lang="en-US" sz="800">
                          <a:effectLst/>
                        </a:rPr>
                        <a:t>Name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Scripture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Note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r h="458219">
                <a:tc>
                  <a:txBody>
                    <a:bodyPr/>
                    <a:lstStyle/>
                    <a:p>
                      <a:pPr marL="0" marR="0">
                        <a:lnSpc>
                          <a:spcPct val="115000"/>
                        </a:lnSpc>
                        <a:spcBef>
                          <a:spcPts val="0"/>
                        </a:spcBef>
                        <a:spcAft>
                          <a:spcPts val="0"/>
                        </a:spcAft>
                      </a:pPr>
                      <a:r>
                        <a:rPr lang="en-US" sz="800">
                          <a:effectLst/>
                        </a:rPr>
                        <a:t>Satan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Mark 1:13, “And He was in the wilderness forty days being tempted by Satan; and He was with the wild beasts, and the angels were ministering to Him.”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Satan means “the adversary” in Hebrew. Because of his hatred of God, he opposes everything that God is and tries to do.</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r h="598428">
                <a:tc>
                  <a:txBody>
                    <a:bodyPr/>
                    <a:lstStyle/>
                    <a:p>
                      <a:pPr marL="0" marR="0">
                        <a:lnSpc>
                          <a:spcPct val="115000"/>
                        </a:lnSpc>
                        <a:spcBef>
                          <a:spcPts val="0"/>
                        </a:spcBef>
                        <a:spcAft>
                          <a:spcPts val="0"/>
                        </a:spcAft>
                      </a:pPr>
                      <a:r>
                        <a:rPr lang="en-US" sz="800">
                          <a:effectLst/>
                        </a:rPr>
                        <a:t>The Devil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1 John 3:8, “the one who practices sin is of the devil; for the devil has sinned from the beginning. The Son of God appeared for this purpose, to destroy the works of the devil.”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“The Devil” in Greek (diabolos) means “false accuser.” He likes to accuse God’s children of things that are not true in order to pull them away from God.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r h="310350">
                <a:tc>
                  <a:txBody>
                    <a:bodyPr/>
                    <a:lstStyle/>
                    <a:p>
                      <a:pPr marL="0" marR="0">
                        <a:lnSpc>
                          <a:spcPct val="115000"/>
                        </a:lnSpc>
                        <a:spcBef>
                          <a:spcPts val="0"/>
                        </a:spcBef>
                        <a:spcAft>
                          <a:spcPts val="0"/>
                        </a:spcAft>
                      </a:pPr>
                      <a:r>
                        <a:rPr lang="en-US" sz="800">
                          <a:effectLst/>
                        </a:rPr>
                        <a:t>Lucifer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Isaiah 14:12, ““How you have fallen from heaven, O star of the morning, son of the dawn!”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His original name before he fell is the “Morning Star” or “star of the morning” which can be translated as Lucifer.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r h="458219">
                <a:tc>
                  <a:txBody>
                    <a:bodyPr/>
                    <a:lstStyle/>
                    <a:p>
                      <a:pPr marL="0" marR="0">
                        <a:lnSpc>
                          <a:spcPct val="115000"/>
                        </a:lnSpc>
                        <a:spcBef>
                          <a:spcPts val="0"/>
                        </a:spcBef>
                        <a:spcAft>
                          <a:spcPts val="0"/>
                        </a:spcAft>
                      </a:pPr>
                      <a:r>
                        <a:rPr lang="en-US" sz="800">
                          <a:effectLst/>
                        </a:rPr>
                        <a:t>Beelzebul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Matthew 12:24, “But when the Pharisees heard this, they said, ‘This man casts out demons only by Beelzebul the ruler of the demons.’”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Beelzebul means “ruler of demons.”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r h="606088">
                <a:tc>
                  <a:txBody>
                    <a:bodyPr/>
                    <a:lstStyle/>
                    <a:p>
                      <a:pPr marL="0" marR="0">
                        <a:lnSpc>
                          <a:spcPct val="115000"/>
                        </a:lnSpc>
                        <a:spcBef>
                          <a:spcPts val="0"/>
                        </a:spcBef>
                        <a:spcAft>
                          <a:spcPts val="0"/>
                        </a:spcAft>
                      </a:pPr>
                      <a:r>
                        <a:rPr lang="en-US" sz="800">
                          <a:effectLst/>
                        </a:rPr>
                        <a:t>The Great Dragon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Revelation 12:9, “And the great dragon was thrown down, the serpent of old who is called the devil and Satan, who deceives the whole world; he was thrown down to the earth, and his angels were thrown down with him."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The Great Dragon tells of his intimidation and fury.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r h="310350">
                <a:tc>
                  <a:txBody>
                    <a:bodyPr/>
                    <a:lstStyle/>
                    <a:p>
                      <a:pPr marL="0" marR="0">
                        <a:lnSpc>
                          <a:spcPct val="115000"/>
                        </a:lnSpc>
                        <a:spcBef>
                          <a:spcPts val="0"/>
                        </a:spcBef>
                        <a:spcAft>
                          <a:spcPts val="0"/>
                        </a:spcAft>
                      </a:pPr>
                      <a:r>
                        <a:rPr lang="en-US" sz="800">
                          <a:effectLst/>
                        </a:rPr>
                        <a:t>The Evil One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John 17:15, “I do not ask You to take them out of the world, but to keep them from the evil one.”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Satan is not just another evil being; he is “the” evil one.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r h="458219">
                <a:tc>
                  <a:txBody>
                    <a:bodyPr/>
                    <a:lstStyle/>
                    <a:p>
                      <a:pPr marL="0" marR="0">
                        <a:lnSpc>
                          <a:spcPct val="115000"/>
                        </a:lnSpc>
                        <a:spcBef>
                          <a:spcPts val="0"/>
                        </a:spcBef>
                        <a:spcAft>
                          <a:spcPts val="0"/>
                        </a:spcAft>
                      </a:pPr>
                      <a:r>
                        <a:rPr lang="en-US" sz="800">
                          <a:effectLst/>
                        </a:rPr>
                        <a:t>The Tempter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Matthew 4:3, “And the tempter came and said to Him, ‘If You are the Son of God, command that these stones become bread.’”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One of Satan’s greatest weapons is to tempt people into not believing God and then disobeying Him.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r h="310350">
                <a:tc>
                  <a:txBody>
                    <a:bodyPr/>
                    <a:lstStyle/>
                    <a:p>
                      <a:pPr marL="0" marR="0">
                        <a:lnSpc>
                          <a:spcPct val="115000"/>
                        </a:lnSpc>
                        <a:spcBef>
                          <a:spcPts val="0"/>
                        </a:spcBef>
                        <a:spcAft>
                          <a:spcPts val="0"/>
                        </a:spcAft>
                      </a:pPr>
                      <a:r>
                        <a:rPr lang="en-US" sz="800">
                          <a:effectLst/>
                        </a:rPr>
                        <a:t>Ruler of this world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John 12:31, “Now judgment is upon this world; now the ruler of this world will be cast out.”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Right now, this world is ruled and being led by Satan.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r h="458219">
                <a:tc>
                  <a:txBody>
                    <a:bodyPr/>
                    <a:lstStyle/>
                    <a:p>
                      <a:pPr marL="0" marR="0">
                        <a:lnSpc>
                          <a:spcPct val="115000"/>
                        </a:lnSpc>
                        <a:spcBef>
                          <a:spcPts val="0"/>
                        </a:spcBef>
                        <a:spcAft>
                          <a:spcPts val="0"/>
                        </a:spcAft>
                      </a:pPr>
                      <a:r>
                        <a:rPr lang="en-US" sz="800">
                          <a:effectLst/>
                        </a:rPr>
                        <a:t>Abaddon or Apollyon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Revelation 9:11, “They have as king over them, the angel of the abyss; his name in Hebrew is Abaddon, and in the Greek he has the name Apollyon.”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These mean “destroyer.” Satan does not create unless it suits his purpose.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r h="606088">
                <a:tc>
                  <a:txBody>
                    <a:bodyPr/>
                    <a:lstStyle/>
                    <a:p>
                      <a:pPr marL="0" marR="0">
                        <a:lnSpc>
                          <a:spcPct val="115000"/>
                        </a:lnSpc>
                        <a:spcBef>
                          <a:spcPts val="0"/>
                        </a:spcBef>
                        <a:spcAft>
                          <a:spcPts val="0"/>
                        </a:spcAft>
                      </a:pPr>
                      <a:r>
                        <a:rPr lang="en-US" sz="800">
                          <a:effectLst/>
                        </a:rPr>
                        <a:t>The Serpent of Old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a:effectLst/>
                        </a:rPr>
                        <a:t>Revelation 12: 9, “And the great dragon was thrown down, the serpent of old who is called the devil and Satan, who deceives the whole world; he was thrown down to the earth, and his angels were thrown down with him."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c>
                  <a:txBody>
                    <a:bodyPr/>
                    <a:lstStyle/>
                    <a:p>
                      <a:pPr marL="0" marR="0">
                        <a:lnSpc>
                          <a:spcPct val="115000"/>
                        </a:lnSpc>
                        <a:spcBef>
                          <a:spcPts val="0"/>
                        </a:spcBef>
                        <a:spcAft>
                          <a:spcPts val="0"/>
                        </a:spcAft>
                      </a:pPr>
                      <a:r>
                        <a:rPr lang="en-US" sz="800" dirty="0">
                          <a:effectLst/>
                        </a:rPr>
                        <a:t>“Serpent of Old” refers back to the Garden when Satan was cursed and forced to crawl on his belly like a serpent.</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916" marR="6916" marT="6916" marB="6916" anchor="ctr"/>
                </a:tc>
              </a:tr>
            </a:tbl>
          </a:graphicData>
        </a:graphic>
      </p:graphicFrame>
      <p:sp>
        <p:nvSpPr>
          <p:cNvPr id="3" name="Slide Number Placeholder 2"/>
          <p:cNvSpPr>
            <a:spLocks noGrp="1"/>
          </p:cNvSpPr>
          <p:nvPr>
            <p:ph type="sldNum" sz="quarter" idx="12"/>
          </p:nvPr>
        </p:nvSpPr>
        <p:spPr/>
        <p:txBody>
          <a:bodyPr/>
          <a:lstStyle/>
          <a:p>
            <a:fld id="{AF06E64F-A8F0-46BE-B167-0E8C2A239E9D}" type="slidenum">
              <a:rPr lang="en-US" smtClean="0"/>
              <a:t>192</a:t>
            </a:fld>
            <a:endParaRPr lang="en-US"/>
          </a:p>
        </p:txBody>
      </p:sp>
    </p:spTree>
    <p:extLst>
      <p:ext uri="{BB962C8B-B14F-4D97-AF65-F5344CB8AC3E}">
        <p14:creationId xmlns:p14="http://schemas.microsoft.com/office/powerpoint/2010/main" val="4147754369"/>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44843"/>
            <a:ext cx="10515600" cy="5732120"/>
          </a:xfrm>
        </p:spPr>
        <p:txBody>
          <a:bodyPr>
            <a:normAutofit fontScale="70000" lnSpcReduction="20000"/>
          </a:bodyPr>
          <a:lstStyle/>
          <a:p>
            <a:pPr marL="0" indent="0">
              <a:buNone/>
            </a:pPr>
            <a:r>
              <a:rPr lang="en-US" dirty="0">
                <a:solidFill>
                  <a:srgbClr val="00B050"/>
                </a:solidFill>
              </a:rPr>
              <a:t>Ezekiel 28:12-19 </a:t>
            </a:r>
            <a:endParaRPr lang="en-US" dirty="0" smtClean="0">
              <a:solidFill>
                <a:srgbClr val="00B050"/>
              </a:solidFill>
            </a:endParaRPr>
          </a:p>
          <a:p>
            <a:pPr marL="0" indent="0">
              <a:buNone/>
            </a:pPr>
            <a:r>
              <a:rPr lang="en-US" dirty="0"/>
              <a:t>12 “Son of man, take up a lamentation over the king of </a:t>
            </a:r>
            <a:r>
              <a:rPr lang="en-US" dirty="0" err="1"/>
              <a:t>Tyre</a:t>
            </a:r>
            <a:r>
              <a:rPr lang="en-US" dirty="0"/>
              <a:t> and say to him, ‘Thus says the Lord God</a:t>
            </a:r>
            <a:r>
              <a:rPr lang="en-US" dirty="0" smtClean="0"/>
              <a:t>, “</a:t>
            </a:r>
            <a:r>
              <a:rPr lang="en-US" dirty="0"/>
              <a:t>You </a:t>
            </a:r>
            <a:r>
              <a:rPr lang="en-US" dirty="0" smtClean="0"/>
              <a:t>had </a:t>
            </a:r>
            <a:r>
              <a:rPr lang="en-US" dirty="0"/>
              <a:t>the seal of perfection</a:t>
            </a:r>
            <a:r>
              <a:rPr lang="en-US" dirty="0" smtClean="0"/>
              <a:t>, Full </a:t>
            </a:r>
            <a:r>
              <a:rPr lang="en-US" dirty="0"/>
              <a:t>of wisdom and perfect in beauty.</a:t>
            </a:r>
          </a:p>
          <a:p>
            <a:pPr marL="0" indent="0">
              <a:buNone/>
            </a:pPr>
            <a:r>
              <a:rPr lang="en-US" dirty="0"/>
              <a:t>13 “You were in Eden, the garden of God</a:t>
            </a:r>
            <a:r>
              <a:rPr lang="en-US" dirty="0" smtClean="0"/>
              <a:t>; Every </a:t>
            </a:r>
            <a:r>
              <a:rPr lang="en-US" dirty="0"/>
              <a:t>precious stone was your covering</a:t>
            </a:r>
            <a:r>
              <a:rPr lang="en-US" dirty="0" smtClean="0"/>
              <a:t>: The </a:t>
            </a:r>
            <a:r>
              <a:rPr lang="en-US" dirty="0"/>
              <a:t>ruby, the topaz and the diamond</a:t>
            </a:r>
            <a:r>
              <a:rPr lang="en-US" dirty="0" smtClean="0"/>
              <a:t>; The </a:t>
            </a:r>
            <a:r>
              <a:rPr lang="en-US" dirty="0"/>
              <a:t>beryl, the onyx and the jasper</a:t>
            </a:r>
            <a:r>
              <a:rPr lang="en-US" dirty="0" smtClean="0"/>
              <a:t>; The </a:t>
            </a:r>
            <a:r>
              <a:rPr lang="en-US" dirty="0"/>
              <a:t>lapis lazuli, the turquoise and the emerald</a:t>
            </a:r>
            <a:r>
              <a:rPr lang="en-US" dirty="0" smtClean="0"/>
              <a:t>; And </a:t>
            </a:r>
            <a:r>
              <a:rPr lang="en-US" dirty="0"/>
              <a:t>the gold, the workmanship of your </a:t>
            </a:r>
            <a:r>
              <a:rPr lang="en-US" dirty="0" smtClean="0"/>
              <a:t>settings </a:t>
            </a:r>
            <a:r>
              <a:rPr lang="en-US" dirty="0"/>
              <a:t>and </a:t>
            </a:r>
            <a:r>
              <a:rPr lang="en-US" dirty="0" smtClean="0"/>
              <a:t>sockets, Was </a:t>
            </a:r>
            <a:r>
              <a:rPr lang="en-US" dirty="0"/>
              <a:t>in you</a:t>
            </a:r>
            <a:r>
              <a:rPr lang="en-US" dirty="0" smtClean="0"/>
              <a:t>. On </a:t>
            </a:r>
            <a:r>
              <a:rPr lang="en-US" dirty="0"/>
              <a:t>the day that you were </a:t>
            </a:r>
            <a:r>
              <a:rPr lang="en-US" dirty="0" smtClean="0"/>
              <a:t>created They </a:t>
            </a:r>
            <a:r>
              <a:rPr lang="en-US" dirty="0"/>
              <a:t>were prepared</a:t>
            </a:r>
            <a:r>
              <a:rPr lang="en-US" dirty="0" smtClean="0"/>
              <a:t>. </a:t>
            </a:r>
          </a:p>
          <a:p>
            <a:pPr marL="0" indent="0">
              <a:buNone/>
            </a:pPr>
            <a:r>
              <a:rPr lang="en-US" dirty="0" smtClean="0"/>
              <a:t>14 </a:t>
            </a:r>
            <a:r>
              <a:rPr lang="en-US" dirty="0"/>
              <a:t>“You were the anointed cherub who </a:t>
            </a:r>
            <a:r>
              <a:rPr lang="en-US" dirty="0" smtClean="0"/>
              <a:t>covers, And </a:t>
            </a:r>
            <a:r>
              <a:rPr lang="en-US" dirty="0"/>
              <a:t>I placed you there</a:t>
            </a:r>
            <a:r>
              <a:rPr lang="en-US" dirty="0" smtClean="0"/>
              <a:t>. You </a:t>
            </a:r>
            <a:r>
              <a:rPr lang="en-US" dirty="0"/>
              <a:t>were on the holy mountain of God</a:t>
            </a:r>
            <a:r>
              <a:rPr lang="en-US" dirty="0" smtClean="0"/>
              <a:t>; You </a:t>
            </a:r>
            <a:r>
              <a:rPr lang="en-US" dirty="0"/>
              <a:t>walked in the midst of the stones of fire.</a:t>
            </a:r>
          </a:p>
          <a:p>
            <a:pPr marL="0" indent="0">
              <a:buNone/>
            </a:pPr>
            <a:r>
              <a:rPr lang="en-US" dirty="0"/>
              <a:t>15 “You were blameless in your </a:t>
            </a:r>
            <a:r>
              <a:rPr lang="en-US" dirty="0" smtClean="0"/>
              <a:t>ways From </a:t>
            </a:r>
            <a:r>
              <a:rPr lang="en-US" dirty="0"/>
              <a:t>the day you were </a:t>
            </a:r>
            <a:r>
              <a:rPr lang="en-US" dirty="0" smtClean="0"/>
              <a:t>created Until </a:t>
            </a:r>
            <a:r>
              <a:rPr lang="en-US" dirty="0"/>
              <a:t>unrighteousness was found in you.</a:t>
            </a:r>
          </a:p>
          <a:p>
            <a:pPr marL="0" indent="0">
              <a:buNone/>
            </a:pPr>
            <a:r>
              <a:rPr lang="en-US" dirty="0"/>
              <a:t>16 “By the abundance of your </a:t>
            </a:r>
            <a:r>
              <a:rPr lang="en-US" dirty="0" smtClean="0"/>
              <a:t>trade You </a:t>
            </a:r>
            <a:r>
              <a:rPr lang="en-US" dirty="0"/>
              <a:t>were internally filled with violence</a:t>
            </a:r>
            <a:r>
              <a:rPr lang="en-US" dirty="0" smtClean="0"/>
              <a:t>, And </a:t>
            </a:r>
            <a:r>
              <a:rPr lang="en-US" dirty="0"/>
              <a:t>you sinned</a:t>
            </a:r>
            <a:r>
              <a:rPr lang="en-US" dirty="0" smtClean="0"/>
              <a:t>; Therefore </a:t>
            </a:r>
            <a:r>
              <a:rPr lang="en-US" dirty="0"/>
              <a:t>I have cast you as </a:t>
            </a:r>
            <a:r>
              <a:rPr lang="en-US" dirty="0" smtClean="0"/>
              <a:t>profane From </a:t>
            </a:r>
            <a:r>
              <a:rPr lang="en-US" dirty="0"/>
              <a:t>the mountain of God</a:t>
            </a:r>
            <a:r>
              <a:rPr lang="en-US" dirty="0" smtClean="0"/>
              <a:t>. And </a:t>
            </a:r>
            <a:r>
              <a:rPr lang="en-US" dirty="0"/>
              <a:t>I have destroyed you, O </a:t>
            </a:r>
            <a:r>
              <a:rPr lang="en-US" dirty="0" smtClean="0"/>
              <a:t>covering </a:t>
            </a:r>
            <a:r>
              <a:rPr lang="en-US" dirty="0"/>
              <a:t>cherub</a:t>
            </a:r>
            <a:r>
              <a:rPr lang="en-US" dirty="0" smtClean="0"/>
              <a:t>, From </a:t>
            </a:r>
            <a:r>
              <a:rPr lang="en-US" dirty="0"/>
              <a:t>the midst of the stones of fire.</a:t>
            </a:r>
          </a:p>
          <a:p>
            <a:pPr marL="0" indent="0">
              <a:buNone/>
            </a:pPr>
            <a:r>
              <a:rPr lang="en-US" dirty="0"/>
              <a:t>17 “Your heart was lifted up because of your beauty</a:t>
            </a:r>
            <a:r>
              <a:rPr lang="en-US" dirty="0" smtClean="0"/>
              <a:t>; You </a:t>
            </a:r>
            <a:r>
              <a:rPr lang="en-US" dirty="0"/>
              <a:t>corrupted your wisdom by reason of your splendor</a:t>
            </a:r>
            <a:r>
              <a:rPr lang="en-US" dirty="0" smtClean="0"/>
              <a:t>.  I </a:t>
            </a:r>
            <a:r>
              <a:rPr lang="en-US" dirty="0"/>
              <a:t>cast you to the </a:t>
            </a:r>
            <a:r>
              <a:rPr lang="en-US" dirty="0" smtClean="0"/>
              <a:t>ground; I </a:t>
            </a:r>
            <a:r>
              <a:rPr lang="en-US" dirty="0"/>
              <a:t>put you before </a:t>
            </a:r>
            <a:r>
              <a:rPr lang="en-US" dirty="0" smtClean="0"/>
              <a:t>kings, That </a:t>
            </a:r>
            <a:r>
              <a:rPr lang="en-US" dirty="0"/>
              <a:t>they may see you.</a:t>
            </a:r>
          </a:p>
          <a:p>
            <a:pPr marL="0" indent="0">
              <a:buNone/>
            </a:pPr>
            <a:r>
              <a:rPr lang="en-US" dirty="0"/>
              <a:t>18 “By the multitude of your iniquities</a:t>
            </a:r>
            <a:r>
              <a:rPr lang="en-US" dirty="0" smtClean="0"/>
              <a:t>, In </a:t>
            </a:r>
            <a:r>
              <a:rPr lang="en-US" dirty="0"/>
              <a:t>the unrighteousness of your </a:t>
            </a:r>
            <a:r>
              <a:rPr lang="en-US" dirty="0" smtClean="0"/>
              <a:t>trade You </a:t>
            </a:r>
            <a:r>
              <a:rPr lang="en-US" dirty="0"/>
              <a:t>profaned your sanctuaries</a:t>
            </a:r>
            <a:r>
              <a:rPr lang="en-US" dirty="0" smtClean="0"/>
              <a:t>. Therefore </a:t>
            </a:r>
            <a:r>
              <a:rPr lang="en-US" dirty="0"/>
              <a:t>I have brought fire from the midst of you</a:t>
            </a:r>
            <a:r>
              <a:rPr lang="en-US" dirty="0" smtClean="0"/>
              <a:t>; It </a:t>
            </a:r>
            <a:r>
              <a:rPr lang="en-US" dirty="0"/>
              <a:t>has consumed you</a:t>
            </a:r>
            <a:r>
              <a:rPr lang="en-US" dirty="0" smtClean="0"/>
              <a:t>, And </a:t>
            </a:r>
            <a:r>
              <a:rPr lang="en-US" dirty="0"/>
              <a:t>I have turned you to ashes on the </a:t>
            </a:r>
            <a:r>
              <a:rPr lang="en-US" dirty="0" smtClean="0"/>
              <a:t>earth In </a:t>
            </a:r>
            <a:r>
              <a:rPr lang="en-US" dirty="0"/>
              <a:t>the eyes of all who see you.</a:t>
            </a:r>
          </a:p>
          <a:p>
            <a:pPr marL="0" indent="0">
              <a:buNone/>
            </a:pPr>
            <a:r>
              <a:rPr lang="en-US" dirty="0"/>
              <a:t>19 “All who know you among the </a:t>
            </a:r>
            <a:r>
              <a:rPr lang="en-US" dirty="0" smtClean="0"/>
              <a:t>peoples Are </a:t>
            </a:r>
            <a:r>
              <a:rPr lang="en-US" dirty="0"/>
              <a:t>appalled at you</a:t>
            </a:r>
            <a:r>
              <a:rPr lang="en-US" dirty="0" smtClean="0"/>
              <a:t>; You </a:t>
            </a:r>
            <a:r>
              <a:rPr lang="en-US" dirty="0"/>
              <a:t>have become </a:t>
            </a:r>
            <a:r>
              <a:rPr lang="en-US" dirty="0" smtClean="0"/>
              <a:t>terrified And </a:t>
            </a:r>
            <a:r>
              <a:rPr lang="en-US" dirty="0"/>
              <a:t>you will cease to be forever.”’”</a:t>
            </a:r>
          </a:p>
        </p:txBody>
      </p:sp>
      <p:sp>
        <p:nvSpPr>
          <p:cNvPr id="2" name="Slide Number Placeholder 1"/>
          <p:cNvSpPr>
            <a:spLocks noGrp="1"/>
          </p:cNvSpPr>
          <p:nvPr>
            <p:ph type="sldNum" sz="quarter" idx="12"/>
          </p:nvPr>
        </p:nvSpPr>
        <p:spPr/>
        <p:txBody>
          <a:bodyPr/>
          <a:lstStyle/>
          <a:p>
            <a:fld id="{AF06E64F-A8F0-46BE-B167-0E8C2A239E9D}" type="slidenum">
              <a:rPr lang="en-US" smtClean="0"/>
              <a:t>193</a:t>
            </a:fld>
            <a:endParaRPr lang="en-US"/>
          </a:p>
        </p:txBody>
      </p:sp>
    </p:spTree>
    <p:extLst>
      <p:ext uri="{BB962C8B-B14F-4D97-AF65-F5344CB8AC3E}">
        <p14:creationId xmlns:p14="http://schemas.microsoft.com/office/powerpoint/2010/main" val="8064745"/>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62" y="664090"/>
            <a:ext cx="10515600" cy="2301532"/>
          </a:xfrm>
        </p:spPr>
        <p:txBody>
          <a:bodyPr/>
          <a:lstStyle/>
          <a:p>
            <a:pPr marL="0" indent="0">
              <a:buNone/>
            </a:pPr>
            <a:r>
              <a:rPr lang="en-US" dirty="0">
                <a:solidFill>
                  <a:srgbClr val="00B050"/>
                </a:solidFill>
              </a:rPr>
              <a:t>Revelation </a:t>
            </a:r>
            <a:r>
              <a:rPr lang="en-US" dirty="0" smtClean="0">
                <a:solidFill>
                  <a:srgbClr val="00B050"/>
                </a:solidFill>
              </a:rPr>
              <a:t>12:9</a:t>
            </a:r>
            <a:endParaRPr lang="en-US" dirty="0">
              <a:solidFill>
                <a:srgbClr val="00B050"/>
              </a:solidFill>
            </a:endParaRPr>
          </a:p>
          <a:p>
            <a:pPr marL="0" indent="0">
              <a:buNone/>
            </a:pPr>
            <a:r>
              <a:rPr lang="en-US" dirty="0" smtClean="0"/>
              <a:t>“And </a:t>
            </a:r>
            <a:r>
              <a:rPr lang="en-US" dirty="0"/>
              <a:t>the great dragon was thrown down, the serpent of old who is called the devil and Satan, who deceives the whole world; he was thrown down to the earth, and his angels were thrown down with him.”</a:t>
            </a:r>
          </a:p>
          <a:p>
            <a:pPr marL="0" indent="0">
              <a:buNone/>
            </a:pPr>
            <a:endParaRPr lang="en-US" dirty="0"/>
          </a:p>
        </p:txBody>
      </p:sp>
      <p:sp>
        <p:nvSpPr>
          <p:cNvPr id="4" name="TextBox 3"/>
          <p:cNvSpPr txBox="1"/>
          <p:nvPr/>
        </p:nvSpPr>
        <p:spPr>
          <a:xfrm>
            <a:off x="630195" y="3435178"/>
            <a:ext cx="10527956" cy="1815882"/>
          </a:xfrm>
          <a:prstGeom prst="rect">
            <a:avLst/>
          </a:prstGeom>
          <a:noFill/>
        </p:spPr>
        <p:txBody>
          <a:bodyPr wrap="square" rtlCol="0">
            <a:spAutoFit/>
          </a:bodyPr>
          <a:lstStyle/>
          <a:p>
            <a:r>
              <a:rPr lang="en-US" sz="2800" dirty="0">
                <a:solidFill>
                  <a:srgbClr val="00B050"/>
                </a:solidFill>
              </a:rPr>
              <a:t>Job 1:6 </a:t>
            </a:r>
            <a:endParaRPr lang="en-US" sz="2800" dirty="0" smtClean="0">
              <a:solidFill>
                <a:srgbClr val="00B050"/>
              </a:solidFill>
            </a:endParaRPr>
          </a:p>
          <a:p>
            <a:endParaRPr lang="en-US" sz="2800" dirty="0"/>
          </a:p>
          <a:p>
            <a:r>
              <a:rPr lang="en-US" sz="2800" dirty="0" smtClean="0"/>
              <a:t>“</a:t>
            </a:r>
            <a:r>
              <a:rPr lang="en-US" sz="2800" dirty="0"/>
              <a:t>Now there was a day when the sons of God came to present themselves before the Lord, and Satan also came among them.” </a:t>
            </a:r>
          </a:p>
        </p:txBody>
      </p:sp>
      <p:sp>
        <p:nvSpPr>
          <p:cNvPr id="2" name="Slide Number Placeholder 1"/>
          <p:cNvSpPr>
            <a:spLocks noGrp="1"/>
          </p:cNvSpPr>
          <p:nvPr>
            <p:ph type="sldNum" sz="quarter" idx="12"/>
          </p:nvPr>
        </p:nvSpPr>
        <p:spPr/>
        <p:txBody>
          <a:bodyPr/>
          <a:lstStyle/>
          <a:p>
            <a:fld id="{AF06E64F-A8F0-46BE-B167-0E8C2A239E9D}" type="slidenum">
              <a:rPr lang="en-US" smtClean="0"/>
              <a:t>194</a:t>
            </a:fld>
            <a:endParaRPr lang="en-US"/>
          </a:p>
        </p:txBody>
      </p:sp>
    </p:spTree>
    <p:extLst>
      <p:ext uri="{BB962C8B-B14F-4D97-AF65-F5344CB8AC3E}">
        <p14:creationId xmlns:p14="http://schemas.microsoft.com/office/powerpoint/2010/main" val="38864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62" y="837084"/>
            <a:ext cx="10515600" cy="1992613"/>
          </a:xfrm>
        </p:spPr>
        <p:txBody>
          <a:bodyPr/>
          <a:lstStyle/>
          <a:p>
            <a:pPr marL="0" indent="0">
              <a:buNone/>
            </a:pPr>
            <a:r>
              <a:rPr lang="en-US" dirty="0">
                <a:solidFill>
                  <a:srgbClr val="00B050"/>
                </a:solidFill>
              </a:rPr>
              <a:t>Genesis </a:t>
            </a:r>
            <a:r>
              <a:rPr lang="en-US" dirty="0" smtClean="0">
                <a:solidFill>
                  <a:srgbClr val="00B050"/>
                </a:solidFill>
              </a:rPr>
              <a:t>3:14</a:t>
            </a:r>
            <a:endParaRPr lang="en-US" dirty="0">
              <a:solidFill>
                <a:srgbClr val="00B050"/>
              </a:solidFill>
            </a:endParaRPr>
          </a:p>
          <a:p>
            <a:pPr marL="0" indent="0">
              <a:buNone/>
            </a:pPr>
            <a:r>
              <a:rPr lang="en-US" dirty="0" smtClean="0"/>
              <a:t>“The </a:t>
            </a:r>
            <a:r>
              <a:rPr lang="en-US" dirty="0"/>
              <a:t>Lord God said to the serpent, ‘Because you have done this, Cursed are you more than all cattle, And more than every beast of the field; on your belly you will go, And dust you will eat All the days of your life…’”</a:t>
            </a:r>
          </a:p>
          <a:p>
            <a:pPr marL="0" indent="0">
              <a:buNone/>
            </a:pPr>
            <a:endParaRPr lang="en-US" dirty="0"/>
          </a:p>
        </p:txBody>
      </p:sp>
      <p:sp>
        <p:nvSpPr>
          <p:cNvPr id="4" name="TextBox 3"/>
          <p:cNvSpPr txBox="1"/>
          <p:nvPr/>
        </p:nvSpPr>
        <p:spPr>
          <a:xfrm>
            <a:off x="677562" y="3286897"/>
            <a:ext cx="10527957" cy="1384995"/>
          </a:xfrm>
          <a:prstGeom prst="rect">
            <a:avLst/>
          </a:prstGeom>
          <a:noFill/>
        </p:spPr>
        <p:txBody>
          <a:bodyPr wrap="square" rtlCol="0">
            <a:spAutoFit/>
          </a:bodyPr>
          <a:lstStyle/>
          <a:p>
            <a:r>
              <a:rPr lang="en-US" sz="2800" dirty="0" smtClean="0">
                <a:solidFill>
                  <a:srgbClr val="00B050"/>
                </a:solidFill>
              </a:rPr>
              <a:t>Genesis 3:5</a:t>
            </a:r>
          </a:p>
          <a:p>
            <a:endParaRPr lang="en-US" sz="2800" dirty="0"/>
          </a:p>
          <a:p>
            <a:r>
              <a:rPr lang="en-US" sz="2800" dirty="0"/>
              <a:t>“you will be like God, knowing good and evil” </a:t>
            </a:r>
          </a:p>
        </p:txBody>
      </p:sp>
      <p:sp>
        <p:nvSpPr>
          <p:cNvPr id="2" name="Slide Number Placeholder 1"/>
          <p:cNvSpPr>
            <a:spLocks noGrp="1"/>
          </p:cNvSpPr>
          <p:nvPr>
            <p:ph type="sldNum" sz="quarter" idx="12"/>
          </p:nvPr>
        </p:nvSpPr>
        <p:spPr/>
        <p:txBody>
          <a:bodyPr/>
          <a:lstStyle/>
          <a:p>
            <a:fld id="{AF06E64F-A8F0-46BE-B167-0E8C2A239E9D}" type="slidenum">
              <a:rPr lang="en-US" smtClean="0"/>
              <a:t>195</a:t>
            </a:fld>
            <a:endParaRPr lang="en-US"/>
          </a:p>
        </p:txBody>
      </p:sp>
    </p:spTree>
    <p:extLst>
      <p:ext uri="{BB962C8B-B14F-4D97-AF65-F5344CB8AC3E}">
        <p14:creationId xmlns:p14="http://schemas.microsoft.com/office/powerpoint/2010/main" val="258861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62" y="1047150"/>
            <a:ext cx="10515600" cy="1757834"/>
          </a:xfrm>
        </p:spPr>
        <p:txBody>
          <a:bodyPr/>
          <a:lstStyle/>
          <a:p>
            <a:pPr marL="0" indent="0">
              <a:buNone/>
            </a:pPr>
            <a:r>
              <a:rPr lang="en-US" dirty="0">
                <a:solidFill>
                  <a:srgbClr val="00B050"/>
                </a:solidFill>
              </a:rPr>
              <a:t>1 Peter 5:8 </a:t>
            </a:r>
          </a:p>
          <a:p>
            <a:pPr marL="0" indent="0">
              <a:buNone/>
            </a:pPr>
            <a:r>
              <a:rPr lang="en-US" dirty="0" smtClean="0"/>
              <a:t>“Be </a:t>
            </a:r>
            <a:r>
              <a:rPr lang="en-US" dirty="0"/>
              <a:t>of sober spirit, be on the alert. Your adversary, the devil, prowls around like a roaring lion, seeking someone to devour.” </a:t>
            </a:r>
          </a:p>
        </p:txBody>
      </p:sp>
      <p:sp>
        <p:nvSpPr>
          <p:cNvPr id="4" name="TextBox 3"/>
          <p:cNvSpPr txBox="1"/>
          <p:nvPr/>
        </p:nvSpPr>
        <p:spPr>
          <a:xfrm>
            <a:off x="642551" y="3286897"/>
            <a:ext cx="10602098" cy="2677656"/>
          </a:xfrm>
          <a:prstGeom prst="rect">
            <a:avLst/>
          </a:prstGeom>
          <a:noFill/>
        </p:spPr>
        <p:txBody>
          <a:bodyPr wrap="square" rtlCol="0">
            <a:spAutoFit/>
          </a:bodyPr>
          <a:lstStyle/>
          <a:p>
            <a:r>
              <a:rPr lang="en-US" dirty="0"/>
              <a:t> </a:t>
            </a:r>
            <a:r>
              <a:rPr lang="en-US" sz="2800" dirty="0">
                <a:solidFill>
                  <a:srgbClr val="00B050"/>
                </a:solidFill>
              </a:rPr>
              <a:t>John 8:44 </a:t>
            </a:r>
            <a:endParaRPr lang="en-US" sz="2800" dirty="0" smtClean="0">
              <a:solidFill>
                <a:srgbClr val="00B050"/>
              </a:solidFill>
            </a:endParaRPr>
          </a:p>
          <a:p>
            <a:endParaRPr lang="en-US" sz="2800" dirty="0"/>
          </a:p>
          <a:p>
            <a:r>
              <a:rPr lang="en-US" sz="2800" dirty="0" smtClean="0"/>
              <a:t>“</a:t>
            </a:r>
            <a:r>
              <a:rPr lang="en-US" sz="2800" dirty="0"/>
              <a:t>You are of your father the devil, and you want to do the desires of your father. He was a murderer from the beginning, and does not stand in the truth because there is no truth in him. Whenever he speaks a lie, he speaks from his own nature, for he is a liar and the father of lies.” </a:t>
            </a:r>
          </a:p>
        </p:txBody>
      </p:sp>
      <p:sp>
        <p:nvSpPr>
          <p:cNvPr id="2" name="Slide Number Placeholder 1"/>
          <p:cNvSpPr>
            <a:spLocks noGrp="1"/>
          </p:cNvSpPr>
          <p:nvPr>
            <p:ph type="sldNum" sz="quarter" idx="12"/>
          </p:nvPr>
        </p:nvSpPr>
        <p:spPr/>
        <p:txBody>
          <a:bodyPr/>
          <a:lstStyle/>
          <a:p>
            <a:fld id="{AF06E64F-A8F0-46BE-B167-0E8C2A239E9D}" type="slidenum">
              <a:rPr lang="en-US" smtClean="0"/>
              <a:t>196</a:t>
            </a:fld>
            <a:endParaRPr lang="en-US"/>
          </a:p>
        </p:txBody>
      </p:sp>
    </p:spTree>
    <p:extLst>
      <p:ext uri="{BB962C8B-B14F-4D97-AF65-F5344CB8AC3E}">
        <p14:creationId xmlns:p14="http://schemas.microsoft.com/office/powerpoint/2010/main" val="217923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9919" y="824728"/>
            <a:ext cx="10515600" cy="1535413"/>
          </a:xfrm>
        </p:spPr>
        <p:txBody>
          <a:bodyPr/>
          <a:lstStyle/>
          <a:p>
            <a:pPr marL="0" indent="0">
              <a:buNone/>
            </a:pPr>
            <a:r>
              <a:rPr lang="en-US" dirty="0" smtClean="0">
                <a:solidFill>
                  <a:srgbClr val="00B050"/>
                </a:solidFill>
              </a:rPr>
              <a:t>Luke 8:31</a:t>
            </a:r>
          </a:p>
          <a:p>
            <a:pPr marL="0" indent="0">
              <a:buNone/>
            </a:pPr>
            <a:r>
              <a:rPr lang="en-US" dirty="0"/>
              <a:t>“They were imploring Him not to command them to go away into the abyss.” </a:t>
            </a:r>
          </a:p>
        </p:txBody>
      </p:sp>
      <p:sp>
        <p:nvSpPr>
          <p:cNvPr id="4" name="TextBox 3"/>
          <p:cNvSpPr txBox="1"/>
          <p:nvPr/>
        </p:nvSpPr>
        <p:spPr>
          <a:xfrm>
            <a:off x="689919" y="2545492"/>
            <a:ext cx="10478530" cy="1384995"/>
          </a:xfrm>
          <a:prstGeom prst="rect">
            <a:avLst/>
          </a:prstGeom>
          <a:noFill/>
        </p:spPr>
        <p:txBody>
          <a:bodyPr wrap="square" rtlCol="0">
            <a:spAutoFit/>
          </a:bodyPr>
          <a:lstStyle/>
          <a:p>
            <a:r>
              <a:rPr lang="en-US" sz="2800" dirty="0">
                <a:solidFill>
                  <a:srgbClr val="00B050"/>
                </a:solidFill>
              </a:rPr>
              <a:t>2 Peter </a:t>
            </a:r>
            <a:r>
              <a:rPr lang="en-US" sz="2800" dirty="0" smtClean="0">
                <a:solidFill>
                  <a:srgbClr val="00B050"/>
                </a:solidFill>
              </a:rPr>
              <a:t>2:4</a:t>
            </a:r>
          </a:p>
          <a:p>
            <a:r>
              <a:rPr lang="en-US" sz="2800" dirty="0" smtClean="0"/>
              <a:t>“For </a:t>
            </a:r>
            <a:r>
              <a:rPr lang="en-US" sz="2800" dirty="0"/>
              <a:t>if God did not spare angels when they sinned, but cast them into hell and committed them to pits of darkness, reserved for judgment…” </a:t>
            </a:r>
          </a:p>
        </p:txBody>
      </p:sp>
      <p:sp>
        <p:nvSpPr>
          <p:cNvPr id="5" name="TextBox 4"/>
          <p:cNvSpPr txBox="1"/>
          <p:nvPr/>
        </p:nvSpPr>
        <p:spPr>
          <a:xfrm>
            <a:off x="689919" y="4374292"/>
            <a:ext cx="10515600" cy="1815882"/>
          </a:xfrm>
          <a:prstGeom prst="rect">
            <a:avLst/>
          </a:prstGeom>
          <a:noFill/>
        </p:spPr>
        <p:txBody>
          <a:bodyPr wrap="square" rtlCol="0">
            <a:spAutoFit/>
          </a:bodyPr>
          <a:lstStyle/>
          <a:p>
            <a:r>
              <a:rPr lang="en-US" sz="2800" dirty="0">
                <a:solidFill>
                  <a:srgbClr val="00B050"/>
                </a:solidFill>
              </a:rPr>
              <a:t>Jude </a:t>
            </a:r>
            <a:r>
              <a:rPr lang="en-US" sz="2800" dirty="0" smtClean="0">
                <a:solidFill>
                  <a:srgbClr val="00B050"/>
                </a:solidFill>
              </a:rPr>
              <a:t>6</a:t>
            </a:r>
            <a:endParaRPr lang="en-US" sz="2800" dirty="0">
              <a:solidFill>
                <a:srgbClr val="00B050"/>
              </a:solidFill>
            </a:endParaRPr>
          </a:p>
          <a:p>
            <a:r>
              <a:rPr lang="en-US" sz="2800" dirty="0" smtClean="0"/>
              <a:t>“And </a:t>
            </a:r>
            <a:r>
              <a:rPr lang="en-US" sz="2800" dirty="0"/>
              <a:t>angels who did not keep their own domain, but abandoned their proper abode, He has kept in eternal bonds under darkness for the judgment of the great day…” </a:t>
            </a:r>
          </a:p>
        </p:txBody>
      </p:sp>
      <p:sp>
        <p:nvSpPr>
          <p:cNvPr id="6" name="Slide Number Placeholder 5"/>
          <p:cNvSpPr>
            <a:spLocks noGrp="1"/>
          </p:cNvSpPr>
          <p:nvPr>
            <p:ph type="sldNum" sz="quarter" idx="12"/>
          </p:nvPr>
        </p:nvSpPr>
        <p:spPr/>
        <p:txBody>
          <a:bodyPr/>
          <a:lstStyle/>
          <a:p>
            <a:fld id="{AF06E64F-A8F0-46BE-B167-0E8C2A239E9D}" type="slidenum">
              <a:rPr lang="en-US" smtClean="0"/>
              <a:t>197</a:t>
            </a:fld>
            <a:endParaRPr lang="en-US"/>
          </a:p>
        </p:txBody>
      </p:sp>
    </p:spTree>
    <p:extLst>
      <p:ext uri="{BB962C8B-B14F-4D97-AF65-F5344CB8AC3E}">
        <p14:creationId xmlns:p14="http://schemas.microsoft.com/office/powerpoint/2010/main" val="79414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6416" y="1034793"/>
            <a:ext cx="10515600" cy="4351338"/>
          </a:xfrm>
        </p:spPr>
        <p:txBody>
          <a:bodyPr/>
          <a:lstStyle/>
          <a:p>
            <a:pPr marL="0" indent="0">
              <a:buNone/>
            </a:pPr>
            <a:r>
              <a:rPr lang="en-US" dirty="0">
                <a:solidFill>
                  <a:srgbClr val="00B050"/>
                </a:solidFill>
              </a:rPr>
              <a:t>1 John 4:4 </a:t>
            </a:r>
            <a:endParaRPr lang="en-US" dirty="0" smtClean="0">
              <a:solidFill>
                <a:srgbClr val="00B050"/>
              </a:solidFill>
            </a:endParaRPr>
          </a:p>
          <a:p>
            <a:pPr marL="0" indent="0">
              <a:buNone/>
            </a:pPr>
            <a:r>
              <a:rPr lang="en-US" dirty="0" smtClean="0"/>
              <a:t>“</a:t>
            </a:r>
            <a:r>
              <a:rPr lang="en-US" dirty="0"/>
              <a:t>You are from God, little children, and have overcome them; because greater is He who is in you than he who is in the world.” </a:t>
            </a:r>
          </a:p>
        </p:txBody>
      </p:sp>
      <p:sp>
        <p:nvSpPr>
          <p:cNvPr id="4" name="Slide Number Placeholder 3"/>
          <p:cNvSpPr>
            <a:spLocks noGrp="1"/>
          </p:cNvSpPr>
          <p:nvPr>
            <p:ph type="sldNum" sz="quarter" idx="12"/>
          </p:nvPr>
        </p:nvSpPr>
        <p:spPr/>
        <p:txBody>
          <a:bodyPr/>
          <a:lstStyle/>
          <a:p>
            <a:fld id="{AF06E64F-A8F0-46BE-B167-0E8C2A239E9D}" type="slidenum">
              <a:rPr lang="en-US" smtClean="0"/>
              <a:t>198</a:t>
            </a:fld>
            <a:endParaRPr lang="en-US"/>
          </a:p>
        </p:txBody>
      </p:sp>
    </p:spTree>
    <p:extLst>
      <p:ext uri="{BB962C8B-B14F-4D97-AF65-F5344CB8AC3E}">
        <p14:creationId xmlns:p14="http://schemas.microsoft.com/office/powerpoint/2010/main" val="2942754021"/>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199</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
        <p:nvSpPr>
          <p:cNvPr id="41" name="TextBox 40"/>
          <p:cNvSpPr txBox="1"/>
          <p:nvPr/>
        </p:nvSpPr>
        <p:spPr>
          <a:xfrm>
            <a:off x="5978979" y="3819648"/>
            <a:ext cx="2453377" cy="369332"/>
          </a:xfrm>
          <a:prstGeom prst="rect">
            <a:avLst/>
          </a:prstGeom>
          <a:noFill/>
        </p:spPr>
        <p:txBody>
          <a:bodyPr wrap="square" rtlCol="0">
            <a:spAutoFit/>
          </a:bodyPr>
          <a:lstStyle/>
          <a:p>
            <a:r>
              <a:rPr lang="en-US" dirty="0" smtClean="0"/>
              <a:t>Demonic Torment</a:t>
            </a:r>
          </a:p>
        </p:txBody>
      </p:sp>
    </p:spTree>
    <p:extLst>
      <p:ext uri="{BB962C8B-B14F-4D97-AF65-F5344CB8AC3E}">
        <p14:creationId xmlns:p14="http://schemas.microsoft.com/office/powerpoint/2010/main" val="177134845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Sixth Trumpet – The Second Woe – The Army of Two Hundred Million</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solidFill>
                  <a:srgbClr val="00B050"/>
                </a:solidFill>
              </a:rPr>
              <a:t>Revelation 9:13-21</a:t>
            </a:r>
          </a:p>
          <a:p>
            <a:pPr marL="0" indent="0">
              <a:buNone/>
            </a:pPr>
            <a:r>
              <a:rPr lang="en-US" dirty="0"/>
              <a:t>13 Then the sixth angel sounded, and I heard a voice from the four horns of the golden altar which is before God, 14 one saying to the sixth angel who had the trumpet, “Release the four angels who are bound at the great river Euphrates.” 15 And the four angels, who had been prepared for the hour and day and month and year, were released, so that they would kill a third of mankind. 16 The number of the armies of the horsemen was </a:t>
            </a:r>
            <a:r>
              <a:rPr lang="en-US" dirty="0">
                <a:solidFill>
                  <a:srgbClr val="FFC000"/>
                </a:solidFill>
              </a:rPr>
              <a:t>two hundred million;</a:t>
            </a:r>
            <a:r>
              <a:rPr lang="en-US" dirty="0"/>
              <a:t> I heard the number of them. 17 And this is how I saw in the vision the horses and those who sat on them: the riders had breastplates the color of fire and of hyacinth and of brimstone; and the heads of the horses are like the heads of lions; and out of their mouths proceed fire and smoke and brimstone. 18 A third of mankind was killed by these three plagues, by the fire and the smoke and the brimstone which proceeded out of their mouths. 19 For the power of the horses is in their mouths and in their tails; for their tails are like serpents and have heads, and with them they do harm. 20 The rest of mankind, who were not killed by these plagues, did not repent of the works of their hands, so as not to worship demons, and the idols of gold and of silver and of brass and of stone and of wood, which can neither see nor hear nor walk; 21 and they did not repent of their murders nor of their sorceries nor of their immorality nor of their thefts.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200</a:t>
            </a:fld>
            <a:endParaRPr lang="en-US"/>
          </a:p>
        </p:txBody>
      </p:sp>
    </p:spTree>
    <p:extLst>
      <p:ext uri="{BB962C8B-B14F-4D97-AF65-F5344CB8AC3E}">
        <p14:creationId xmlns:p14="http://schemas.microsoft.com/office/powerpoint/2010/main" val="1660674534"/>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201</a:t>
            </a:fld>
            <a:endParaRPr lang="en-US"/>
          </a:p>
        </p:txBody>
      </p:sp>
      <p:pic>
        <p:nvPicPr>
          <p:cNvPr id="5" name="Picture 4"/>
          <p:cNvPicPr>
            <a:picLocks noChangeAspect="1"/>
          </p:cNvPicPr>
          <p:nvPr/>
        </p:nvPicPr>
        <p:blipFill>
          <a:blip r:embed="rId2"/>
          <a:stretch>
            <a:fillRect/>
          </a:stretch>
        </p:blipFill>
        <p:spPr>
          <a:xfrm>
            <a:off x="240982" y="1137284"/>
            <a:ext cx="5897190" cy="3526155"/>
          </a:xfrm>
          <a:prstGeom prst="rect">
            <a:avLst/>
          </a:prstGeom>
        </p:spPr>
      </p:pic>
      <p:pic>
        <p:nvPicPr>
          <p:cNvPr id="6" name="Picture 5"/>
          <p:cNvPicPr>
            <a:picLocks noChangeAspect="1"/>
          </p:cNvPicPr>
          <p:nvPr/>
        </p:nvPicPr>
        <p:blipFill>
          <a:blip r:embed="rId3"/>
          <a:stretch>
            <a:fillRect/>
          </a:stretch>
        </p:blipFill>
        <p:spPr>
          <a:xfrm>
            <a:off x="6249352" y="2269172"/>
            <a:ext cx="5705452" cy="4087178"/>
          </a:xfrm>
          <a:prstGeom prst="rect">
            <a:avLst/>
          </a:prstGeom>
        </p:spPr>
      </p:pic>
      <p:sp>
        <p:nvSpPr>
          <p:cNvPr id="7" name="TextBox 6"/>
          <p:cNvSpPr txBox="1"/>
          <p:nvPr/>
        </p:nvSpPr>
        <p:spPr>
          <a:xfrm>
            <a:off x="434340" y="262890"/>
            <a:ext cx="10424160" cy="769441"/>
          </a:xfrm>
          <a:prstGeom prst="rect">
            <a:avLst/>
          </a:prstGeom>
          <a:noFill/>
        </p:spPr>
        <p:txBody>
          <a:bodyPr wrap="square" rtlCol="0">
            <a:spAutoFit/>
          </a:bodyPr>
          <a:lstStyle/>
          <a:p>
            <a:pPr algn="ctr"/>
            <a:r>
              <a:rPr lang="en-US" sz="4400" dirty="0" smtClean="0">
                <a:solidFill>
                  <a:srgbClr val="FF0000"/>
                </a:solidFill>
              </a:rPr>
              <a:t>A Real Army</a:t>
            </a:r>
            <a:endParaRPr lang="en-US" sz="4400" dirty="0">
              <a:solidFill>
                <a:srgbClr val="FF0000"/>
              </a:solidFill>
            </a:endParaRPr>
          </a:p>
        </p:txBody>
      </p:sp>
    </p:spTree>
    <p:extLst>
      <p:ext uri="{BB962C8B-B14F-4D97-AF65-F5344CB8AC3E}">
        <p14:creationId xmlns:p14="http://schemas.microsoft.com/office/powerpoint/2010/main" val="390354064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202</a:t>
            </a:fld>
            <a:endParaRPr lang="en-US"/>
          </a:p>
        </p:txBody>
      </p:sp>
      <p:pic>
        <p:nvPicPr>
          <p:cNvPr id="5" name="Picture 4"/>
          <p:cNvPicPr>
            <a:picLocks noChangeAspect="1"/>
          </p:cNvPicPr>
          <p:nvPr/>
        </p:nvPicPr>
        <p:blipFill>
          <a:blip r:embed="rId2"/>
          <a:stretch>
            <a:fillRect/>
          </a:stretch>
        </p:blipFill>
        <p:spPr>
          <a:xfrm>
            <a:off x="2045970" y="1126125"/>
            <a:ext cx="7680960" cy="5230225"/>
          </a:xfrm>
          <a:prstGeom prst="rect">
            <a:avLst/>
          </a:prstGeom>
        </p:spPr>
      </p:pic>
      <p:sp>
        <p:nvSpPr>
          <p:cNvPr id="6" name="TextBox 5"/>
          <p:cNvSpPr txBox="1"/>
          <p:nvPr/>
        </p:nvSpPr>
        <p:spPr>
          <a:xfrm>
            <a:off x="434340" y="262890"/>
            <a:ext cx="10424160" cy="769441"/>
          </a:xfrm>
          <a:prstGeom prst="rect">
            <a:avLst/>
          </a:prstGeom>
          <a:noFill/>
        </p:spPr>
        <p:txBody>
          <a:bodyPr wrap="square" rtlCol="0">
            <a:spAutoFit/>
          </a:bodyPr>
          <a:lstStyle/>
          <a:p>
            <a:pPr algn="ctr"/>
            <a:r>
              <a:rPr lang="en-US" sz="4400" dirty="0" smtClean="0">
                <a:solidFill>
                  <a:srgbClr val="FF0000"/>
                </a:solidFill>
              </a:rPr>
              <a:t>A Demon Army</a:t>
            </a:r>
            <a:endParaRPr lang="en-US" sz="4400" dirty="0">
              <a:solidFill>
                <a:srgbClr val="FF0000"/>
              </a:solidFill>
            </a:endParaRPr>
          </a:p>
        </p:txBody>
      </p:sp>
    </p:spTree>
    <p:extLst>
      <p:ext uri="{BB962C8B-B14F-4D97-AF65-F5344CB8AC3E}">
        <p14:creationId xmlns:p14="http://schemas.microsoft.com/office/powerpoint/2010/main" val="282518061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203</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
        <p:nvSpPr>
          <p:cNvPr id="41" name="TextBox 40"/>
          <p:cNvSpPr txBox="1"/>
          <p:nvPr/>
        </p:nvSpPr>
        <p:spPr>
          <a:xfrm>
            <a:off x="5978979" y="3819648"/>
            <a:ext cx="2453377" cy="369332"/>
          </a:xfrm>
          <a:prstGeom prst="rect">
            <a:avLst/>
          </a:prstGeom>
          <a:noFill/>
        </p:spPr>
        <p:txBody>
          <a:bodyPr wrap="square" rtlCol="0">
            <a:spAutoFit/>
          </a:bodyPr>
          <a:lstStyle/>
          <a:p>
            <a:r>
              <a:rPr lang="en-US" dirty="0" smtClean="0"/>
              <a:t>Demonic Torment</a:t>
            </a:r>
          </a:p>
        </p:txBody>
      </p:sp>
      <p:sp>
        <p:nvSpPr>
          <p:cNvPr id="42" name="TextBox 41"/>
          <p:cNvSpPr txBox="1"/>
          <p:nvPr/>
        </p:nvSpPr>
        <p:spPr>
          <a:xfrm>
            <a:off x="6373719" y="4120862"/>
            <a:ext cx="2453377" cy="369332"/>
          </a:xfrm>
          <a:prstGeom prst="rect">
            <a:avLst/>
          </a:prstGeom>
          <a:noFill/>
        </p:spPr>
        <p:txBody>
          <a:bodyPr wrap="square" rtlCol="0">
            <a:spAutoFit/>
          </a:bodyPr>
          <a:lstStyle/>
          <a:p>
            <a:r>
              <a:rPr lang="en-US" dirty="0" smtClean="0"/>
              <a:t>200 Million Man Army</a:t>
            </a:r>
          </a:p>
        </p:txBody>
      </p:sp>
    </p:spTree>
    <p:extLst>
      <p:ext uri="{BB962C8B-B14F-4D97-AF65-F5344CB8AC3E}">
        <p14:creationId xmlns:p14="http://schemas.microsoft.com/office/powerpoint/2010/main" val="414414444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Times of the Gentiles</a:t>
            </a:r>
            <a:endParaRPr lang="en-US" dirty="0">
              <a:solidFill>
                <a:srgbClr val="FF0000"/>
              </a:solidFill>
            </a:endParaRPr>
          </a:p>
        </p:txBody>
      </p:sp>
      <p:sp>
        <p:nvSpPr>
          <p:cNvPr id="3" name="Content Placeholder 2"/>
          <p:cNvSpPr>
            <a:spLocks noGrp="1"/>
          </p:cNvSpPr>
          <p:nvPr>
            <p:ph idx="1"/>
          </p:nvPr>
        </p:nvSpPr>
        <p:spPr>
          <a:xfrm>
            <a:off x="838200" y="1530050"/>
            <a:ext cx="10515600" cy="2684591"/>
          </a:xfrm>
        </p:spPr>
        <p:txBody>
          <a:bodyPr/>
          <a:lstStyle/>
          <a:p>
            <a:pPr marL="0" indent="0">
              <a:buNone/>
            </a:pPr>
            <a:r>
              <a:rPr lang="en-US" dirty="0">
                <a:solidFill>
                  <a:srgbClr val="00B050"/>
                </a:solidFill>
              </a:rPr>
              <a:t>Revelation 11:1-2</a:t>
            </a:r>
          </a:p>
          <a:p>
            <a:pPr marL="0" indent="0">
              <a:buNone/>
            </a:pPr>
            <a:r>
              <a:rPr lang="en-US" dirty="0"/>
              <a:t>Then there was given me a measuring rod like a staff; and someone said, “Get up and measure the temple of God and the altar, and those who worship in it. 2 Leave out the court which is outside the temple and do not measure it, for it has been given to the nations; and they will tread under foot the holy city for forty-two months.</a:t>
            </a:r>
          </a:p>
          <a:p>
            <a:pPr marL="0" indent="0">
              <a:buNone/>
            </a:pPr>
            <a:endParaRPr lang="en-US" dirty="0"/>
          </a:p>
        </p:txBody>
      </p:sp>
      <p:sp>
        <p:nvSpPr>
          <p:cNvPr id="4" name="TextBox 3"/>
          <p:cNvSpPr txBox="1"/>
          <p:nvPr/>
        </p:nvSpPr>
        <p:spPr>
          <a:xfrm>
            <a:off x="769208" y="4375279"/>
            <a:ext cx="10653584" cy="2246769"/>
          </a:xfrm>
          <a:prstGeom prst="rect">
            <a:avLst/>
          </a:prstGeom>
          <a:noFill/>
        </p:spPr>
        <p:txBody>
          <a:bodyPr wrap="square" rtlCol="0">
            <a:spAutoFit/>
          </a:bodyPr>
          <a:lstStyle/>
          <a:p>
            <a:r>
              <a:rPr lang="en-US" sz="2800" dirty="0">
                <a:solidFill>
                  <a:srgbClr val="00B050"/>
                </a:solidFill>
              </a:rPr>
              <a:t>Luke </a:t>
            </a:r>
            <a:r>
              <a:rPr lang="en-US" sz="2800" dirty="0" smtClean="0">
                <a:solidFill>
                  <a:srgbClr val="00B050"/>
                </a:solidFill>
              </a:rPr>
              <a:t>21:24</a:t>
            </a:r>
            <a:endParaRPr lang="en-US" sz="2800" dirty="0">
              <a:solidFill>
                <a:srgbClr val="00B050"/>
              </a:solidFill>
            </a:endParaRPr>
          </a:p>
          <a:p>
            <a:endParaRPr lang="en-US" sz="2800" dirty="0" smtClean="0"/>
          </a:p>
          <a:p>
            <a:r>
              <a:rPr lang="en-US" sz="2800" dirty="0" smtClean="0"/>
              <a:t>“and </a:t>
            </a:r>
            <a:r>
              <a:rPr lang="en-US" sz="2800" dirty="0"/>
              <a:t>they will fall by the edge of the sword, and will be led captive into all the nations; and Jerusalem will be trampled under foot by the Gentiles until the times of the Gentiles are fulfilled.”</a:t>
            </a:r>
          </a:p>
        </p:txBody>
      </p:sp>
      <p:sp>
        <p:nvSpPr>
          <p:cNvPr id="5" name="Slide Number Placeholder 4"/>
          <p:cNvSpPr>
            <a:spLocks noGrp="1"/>
          </p:cNvSpPr>
          <p:nvPr>
            <p:ph type="sldNum" sz="quarter" idx="12"/>
          </p:nvPr>
        </p:nvSpPr>
        <p:spPr/>
        <p:txBody>
          <a:bodyPr/>
          <a:lstStyle/>
          <a:p>
            <a:fld id="{AF06E64F-A8F0-46BE-B167-0E8C2A239E9D}" type="slidenum">
              <a:rPr lang="en-US" smtClean="0"/>
              <a:t>204</a:t>
            </a:fld>
            <a:endParaRPr lang="en-US"/>
          </a:p>
        </p:txBody>
      </p:sp>
    </p:spTree>
    <p:extLst>
      <p:ext uri="{BB962C8B-B14F-4D97-AF65-F5344CB8AC3E}">
        <p14:creationId xmlns:p14="http://schemas.microsoft.com/office/powerpoint/2010/main" val="113000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Two Witnesses</a:t>
            </a:r>
            <a:endParaRPr lang="en-US" dirty="0">
              <a:solidFill>
                <a:srgbClr val="FF0000"/>
              </a:solidFill>
            </a:endParaRPr>
          </a:p>
        </p:txBody>
      </p:sp>
      <p:sp>
        <p:nvSpPr>
          <p:cNvPr id="3" name="Content Placeholder 2"/>
          <p:cNvSpPr>
            <a:spLocks noGrp="1"/>
          </p:cNvSpPr>
          <p:nvPr>
            <p:ph idx="1"/>
          </p:nvPr>
        </p:nvSpPr>
        <p:spPr>
          <a:xfrm>
            <a:off x="838200" y="1519881"/>
            <a:ext cx="10515600" cy="4657082"/>
          </a:xfrm>
        </p:spPr>
        <p:txBody>
          <a:bodyPr>
            <a:normAutofit fontScale="92500" lnSpcReduction="10000"/>
          </a:bodyPr>
          <a:lstStyle/>
          <a:p>
            <a:pPr marL="0" indent="0">
              <a:buNone/>
            </a:pPr>
            <a:r>
              <a:rPr lang="en-US" dirty="0">
                <a:solidFill>
                  <a:srgbClr val="00B050"/>
                </a:solidFill>
              </a:rPr>
              <a:t>Revelation 11:3-13</a:t>
            </a:r>
          </a:p>
          <a:p>
            <a:pPr marL="0" indent="0">
              <a:buNone/>
            </a:pPr>
            <a:r>
              <a:rPr lang="en-US" dirty="0"/>
              <a:t>3 And I will grant authority to my two witnesses, and they will prophesy for twelve hundred and sixty days, clothed in sackcloth.” 4 These are the two olive trees and the two lampstands that stand before the Lord of the earth. 5 And if anyone wants to harm them, fire flows out of their mouth and devours their enemies; so if anyone wants to harm them, he must be killed in this way. 6 These have the power to shut up the sky, so that rain will not fall during the days of their prophesying; and they have power over the waters to turn them into blood, and to strike the earth with every plague, as often as they desire. 7 When they have finished their testimony, the beast that comes up out of the abyss will make war with them, and overcome them and kill them. 8 And their dead bodies will lie in the street of the great city which mystically is called Sodom and Egypt, where also their Lord was crucified. </a:t>
            </a:r>
          </a:p>
        </p:txBody>
      </p:sp>
      <p:sp>
        <p:nvSpPr>
          <p:cNvPr id="4" name="Slide Number Placeholder 3"/>
          <p:cNvSpPr>
            <a:spLocks noGrp="1"/>
          </p:cNvSpPr>
          <p:nvPr>
            <p:ph type="sldNum" sz="quarter" idx="12"/>
          </p:nvPr>
        </p:nvSpPr>
        <p:spPr/>
        <p:txBody>
          <a:bodyPr/>
          <a:lstStyle/>
          <a:p>
            <a:fld id="{AF06E64F-A8F0-46BE-B167-0E8C2A239E9D}" type="slidenum">
              <a:rPr lang="en-US" smtClean="0"/>
              <a:t>205</a:t>
            </a:fld>
            <a:endParaRPr lang="en-US"/>
          </a:p>
        </p:txBody>
      </p:sp>
    </p:spTree>
    <p:extLst>
      <p:ext uri="{BB962C8B-B14F-4D97-AF65-F5344CB8AC3E}">
        <p14:creationId xmlns:p14="http://schemas.microsoft.com/office/powerpoint/2010/main" val="4283595526"/>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04335"/>
            <a:ext cx="10515600" cy="5472628"/>
          </a:xfrm>
        </p:spPr>
        <p:txBody>
          <a:bodyPr>
            <a:normAutofit/>
          </a:bodyPr>
          <a:lstStyle/>
          <a:p>
            <a:pPr marL="0" indent="0">
              <a:buNone/>
            </a:pPr>
            <a:r>
              <a:rPr lang="en-US" dirty="0"/>
              <a:t>9 Those from the peoples and tribes and tongues and nations will look at their dead bodies for three and a half days, and will not permit their dead bodies to be laid in a tomb. 10 And those who dwell on the earth will rejoice over them and celebrate; and they will send gifts to one another, because these two prophets tormented those who dwell on the earth. 11 But after the three and a half days, the breath of life from God came into them, and they stood on their feet; and great fear fell upon those who were watching them. 12 And they heard a loud voice from heaven saying to them, “Come up here.” Then they went up into heaven in the cloud, and their enemies watched them. 13 And in that hour there was a great earthquake, and a tenth of the city fell; seven thousand people were killed in the earthquake, and the rest were terrified and gave glory to the God of heaven</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206</a:t>
            </a:fld>
            <a:endParaRPr lang="en-US"/>
          </a:p>
        </p:txBody>
      </p:sp>
    </p:spTree>
    <p:extLst>
      <p:ext uri="{BB962C8B-B14F-4D97-AF65-F5344CB8AC3E}">
        <p14:creationId xmlns:p14="http://schemas.microsoft.com/office/powerpoint/2010/main" val="3563249915"/>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207</a:t>
            </a:fld>
            <a:endParaRPr lang="en-US"/>
          </a:p>
        </p:txBody>
      </p:sp>
      <p:pic>
        <p:nvPicPr>
          <p:cNvPr id="5" name="Picture 4"/>
          <p:cNvPicPr>
            <a:picLocks noChangeAspect="1"/>
          </p:cNvPicPr>
          <p:nvPr/>
        </p:nvPicPr>
        <p:blipFill>
          <a:blip r:embed="rId2"/>
          <a:stretch>
            <a:fillRect/>
          </a:stretch>
        </p:blipFill>
        <p:spPr>
          <a:xfrm>
            <a:off x="2219324" y="633163"/>
            <a:ext cx="7279005" cy="5723187"/>
          </a:xfrm>
          <a:prstGeom prst="rect">
            <a:avLst/>
          </a:prstGeom>
        </p:spPr>
      </p:pic>
    </p:spTree>
    <p:extLst>
      <p:ext uri="{BB962C8B-B14F-4D97-AF65-F5344CB8AC3E}">
        <p14:creationId xmlns:p14="http://schemas.microsoft.com/office/powerpoint/2010/main" val="31361591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5765"/>
            <a:ext cx="7428470" cy="973868"/>
          </a:xfrm>
        </p:spPr>
        <p:txBody>
          <a:bodyPr/>
          <a:lstStyle/>
          <a:p>
            <a:r>
              <a:rPr lang="en-US" dirty="0" smtClean="0">
                <a:solidFill>
                  <a:srgbClr val="FF0000"/>
                </a:solidFill>
              </a:rPr>
              <a:t>Are they Israel and the Church?</a:t>
            </a:r>
            <a:endParaRPr lang="en-US" dirty="0">
              <a:solidFill>
                <a:srgbClr val="FF0000"/>
              </a:solidFill>
            </a:endParaRPr>
          </a:p>
        </p:txBody>
      </p:sp>
      <p:sp>
        <p:nvSpPr>
          <p:cNvPr id="3" name="Content Placeholder 2"/>
          <p:cNvSpPr>
            <a:spLocks noGrp="1"/>
          </p:cNvSpPr>
          <p:nvPr>
            <p:ph idx="1"/>
          </p:nvPr>
        </p:nvSpPr>
        <p:spPr>
          <a:xfrm>
            <a:off x="838200" y="1415858"/>
            <a:ext cx="10515600" cy="1004072"/>
          </a:xfrm>
        </p:spPr>
        <p:txBody>
          <a:bodyPr/>
          <a:lstStyle/>
          <a:p>
            <a:pPr marL="0" lvl="0" indent="0">
              <a:buNone/>
            </a:pPr>
            <a:r>
              <a:rPr lang="en-US" dirty="0" smtClean="0"/>
              <a:t>1) The </a:t>
            </a:r>
            <a:r>
              <a:rPr lang="en-US" dirty="0"/>
              <a:t>church will never be killed and lie in the streets of Jerusalem for 3 ½ days.</a:t>
            </a:r>
          </a:p>
          <a:p>
            <a:pPr marL="0" indent="0">
              <a:buNone/>
            </a:pPr>
            <a:endParaRPr lang="en-US" dirty="0"/>
          </a:p>
        </p:txBody>
      </p:sp>
      <p:sp>
        <p:nvSpPr>
          <p:cNvPr id="4" name="Content Placeholder 2"/>
          <p:cNvSpPr txBox="1">
            <a:spLocks/>
          </p:cNvSpPr>
          <p:nvPr/>
        </p:nvSpPr>
        <p:spPr>
          <a:xfrm>
            <a:off x="838200" y="2442997"/>
            <a:ext cx="10515600" cy="1004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2) The </a:t>
            </a:r>
            <a:r>
              <a:rPr lang="en-US" dirty="0"/>
              <a:t>church does not devour its enemies, rather it shares God’s Gospel with them that they might be saved.</a:t>
            </a:r>
          </a:p>
        </p:txBody>
      </p:sp>
      <p:sp>
        <p:nvSpPr>
          <p:cNvPr id="5" name="Content Placeholder 2"/>
          <p:cNvSpPr txBox="1">
            <a:spLocks/>
          </p:cNvSpPr>
          <p:nvPr/>
        </p:nvSpPr>
        <p:spPr>
          <a:xfrm>
            <a:off x="838200" y="3470136"/>
            <a:ext cx="10515600" cy="1004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3) The </a:t>
            </a:r>
            <a:r>
              <a:rPr lang="en-US" dirty="0"/>
              <a:t>church does not have fire flow out of its mouth. It would be an incredible stretch to even spiritualize this.</a:t>
            </a:r>
          </a:p>
        </p:txBody>
      </p:sp>
      <p:sp>
        <p:nvSpPr>
          <p:cNvPr id="6" name="Content Placeholder 2"/>
          <p:cNvSpPr txBox="1">
            <a:spLocks/>
          </p:cNvSpPr>
          <p:nvPr/>
        </p:nvSpPr>
        <p:spPr>
          <a:xfrm>
            <a:off x="838200" y="4497275"/>
            <a:ext cx="10515600" cy="1004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4) The </a:t>
            </a:r>
            <a:r>
              <a:rPr lang="en-US" dirty="0"/>
              <a:t>church does not send forth plagues or turn water into blood.</a:t>
            </a:r>
          </a:p>
        </p:txBody>
      </p:sp>
      <p:sp>
        <p:nvSpPr>
          <p:cNvPr id="7" name="Content Placeholder 2"/>
          <p:cNvSpPr txBox="1">
            <a:spLocks/>
          </p:cNvSpPr>
          <p:nvPr/>
        </p:nvSpPr>
        <p:spPr>
          <a:xfrm>
            <a:off x="838200" y="5524414"/>
            <a:ext cx="10515600" cy="1004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5) Both </a:t>
            </a:r>
            <a:r>
              <a:rPr lang="en-US" dirty="0"/>
              <a:t>the church and Israel have been witnessing for more than 3 ½ years.</a:t>
            </a:r>
          </a:p>
        </p:txBody>
      </p:sp>
      <p:sp>
        <p:nvSpPr>
          <p:cNvPr id="8" name="TextBox 7"/>
          <p:cNvSpPr txBox="1"/>
          <p:nvPr/>
        </p:nvSpPr>
        <p:spPr>
          <a:xfrm>
            <a:off x="8649730" y="247135"/>
            <a:ext cx="1519881" cy="769441"/>
          </a:xfrm>
          <a:prstGeom prst="rect">
            <a:avLst/>
          </a:prstGeom>
          <a:noFill/>
        </p:spPr>
        <p:txBody>
          <a:bodyPr wrap="square" rtlCol="0">
            <a:spAutoFit/>
          </a:bodyPr>
          <a:lstStyle/>
          <a:p>
            <a:r>
              <a:rPr lang="en-US" sz="4400" dirty="0" smtClean="0">
                <a:solidFill>
                  <a:srgbClr val="FF0000"/>
                </a:solidFill>
                <a:latin typeface="Matura MT Script Capitals" panose="03020802060602070202" pitchFamily="66" charset="0"/>
              </a:rPr>
              <a:t>No</a:t>
            </a:r>
            <a:endParaRPr lang="en-US" sz="4400" dirty="0">
              <a:solidFill>
                <a:srgbClr val="FF0000"/>
              </a:solidFill>
              <a:latin typeface="Matura MT Script Capitals" panose="03020802060602070202" pitchFamily="66" charset="0"/>
            </a:endParaRPr>
          </a:p>
        </p:txBody>
      </p:sp>
      <p:sp>
        <p:nvSpPr>
          <p:cNvPr id="9" name="Slide Number Placeholder 8"/>
          <p:cNvSpPr>
            <a:spLocks noGrp="1"/>
          </p:cNvSpPr>
          <p:nvPr>
            <p:ph type="sldNum" sz="quarter" idx="12"/>
          </p:nvPr>
        </p:nvSpPr>
        <p:spPr/>
        <p:txBody>
          <a:bodyPr/>
          <a:lstStyle/>
          <a:p>
            <a:fld id="{AF06E64F-A8F0-46BE-B167-0E8C2A239E9D}" type="slidenum">
              <a:rPr lang="en-US" smtClean="0"/>
              <a:t>208</a:t>
            </a:fld>
            <a:endParaRPr lang="en-US"/>
          </a:p>
        </p:txBody>
      </p:sp>
    </p:spTree>
    <p:extLst>
      <p:ext uri="{BB962C8B-B14F-4D97-AF65-F5344CB8AC3E}">
        <p14:creationId xmlns:p14="http://schemas.microsoft.com/office/powerpoint/2010/main" val="106371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anim calcmode="lin" valueType="num">
                                      <p:cBhvr>
                                        <p:cTn id="32" dur="2000" fill="hold"/>
                                        <p:tgtEl>
                                          <p:spTgt spid="8"/>
                                        </p:tgtEl>
                                        <p:attrNameLst>
                                          <p:attrName>ppt_w</p:attrName>
                                        </p:attrNameLst>
                                      </p:cBhvr>
                                      <p:tavLst>
                                        <p:tav tm="0" fmla="#ppt_w*sin(2.5*pi*$)">
                                          <p:val>
                                            <p:fltVal val="0"/>
                                          </p:val>
                                        </p:tav>
                                        <p:tav tm="100000">
                                          <p:val>
                                            <p:fltVal val="1"/>
                                          </p:val>
                                        </p:tav>
                                      </p:tavLst>
                                    </p:anim>
                                    <p:anim calcmode="lin" valueType="num">
                                      <p:cBhvr>
                                        <p:cTn id="33"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Are they two actual people manifesting the spirits of Moses and Elijah?</a:t>
            </a:r>
            <a:endParaRPr lang="en-US" dirty="0">
              <a:solidFill>
                <a:srgbClr val="FF0000"/>
              </a:solidFill>
            </a:endParaRPr>
          </a:p>
        </p:txBody>
      </p:sp>
      <p:sp>
        <p:nvSpPr>
          <p:cNvPr id="3" name="Content Placeholder 2"/>
          <p:cNvSpPr>
            <a:spLocks noGrp="1"/>
          </p:cNvSpPr>
          <p:nvPr>
            <p:ph idx="1"/>
          </p:nvPr>
        </p:nvSpPr>
        <p:spPr>
          <a:xfrm>
            <a:off x="838200" y="1825625"/>
            <a:ext cx="10515600" cy="2536310"/>
          </a:xfrm>
        </p:spPr>
        <p:txBody>
          <a:bodyPr/>
          <a:lstStyle/>
          <a:p>
            <a:pPr marL="0" indent="0">
              <a:buNone/>
            </a:pPr>
            <a:r>
              <a:rPr lang="en-US" dirty="0"/>
              <a:t>1)	Elijah commanded fire from heaven. In 1 Kings 18 Elijah prayed and it said, “Then the fire of the Lord fell and consumed the burnt offering and the wood and the stones and the dust, and licked up the water that was in the trench.” And also 2 Kings 1 when Elijah calls down fire from heaven and it devours a company of soldiers. In verse 5 the two witnesses use fire to devour their enemies.</a:t>
            </a:r>
          </a:p>
        </p:txBody>
      </p:sp>
      <p:sp>
        <p:nvSpPr>
          <p:cNvPr id="4" name="TextBox 3"/>
          <p:cNvSpPr txBox="1"/>
          <p:nvPr/>
        </p:nvSpPr>
        <p:spPr>
          <a:xfrm>
            <a:off x="838200" y="4707924"/>
            <a:ext cx="10515600" cy="1815882"/>
          </a:xfrm>
          <a:prstGeom prst="rect">
            <a:avLst/>
          </a:prstGeom>
          <a:noFill/>
        </p:spPr>
        <p:txBody>
          <a:bodyPr wrap="square" rtlCol="0">
            <a:spAutoFit/>
          </a:bodyPr>
          <a:lstStyle/>
          <a:p>
            <a:r>
              <a:rPr lang="en-US" sz="2800" dirty="0"/>
              <a:t>2)	In Numbers 16:35 during the rebellion of </a:t>
            </a:r>
            <a:r>
              <a:rPr lang="en-US" sz="2800" dirty="0" err="1"/>
              <a:t>Korah</a:t>
            </a:r>
            <a:r>
              <a:rPr lang="en-US" sz="2800" dirty="0"/>
              <a:t> against Moses fire came down from heaven and devoured 250 men. “Fire also came forth from the Lord and consumed the two hundred and fifty men who were offering the incense.”</a:t>
            </a:r>
          </a:p>
        </p:txBody>
      </p:sp>
      <p:sp>
        <p:nvSpPr>
          <p:cNvPr id="5" name="Slide Number Placeholder 4"/>
          <p:cNvSpPr>
            <a:spLocks noGrp="1"/>
          </p:cNvSpPr>
          <p:nvPr>
            <p:ph type="sldNum" sz="quarter" idx="12"/>
          </p:nvPr>
        </p:nvSpPr>
        <p:spPr/>
        <p:txBody>
          <a:bodyPr/>
          <a:lstStyle/>
          <a:p>
            <a:fld id="{AF06E64F-A8F0-46BE-B167-0E8C2A239E9D}" type="slidenum">
              <a:rPr lang="en-US" smtClean="0"/>
              <a:t>209</a:t>
            </a:fld>
            <a:endParaRPr lang="en-US"/>
          </a:p>
        </p:txBody>
      </p:sp>
    </p:spTree>
    <p:extLst>
      <p:ext uri="{BB962C8B-B14F-4D97-AF65-F5344CB8AC3E}">
        <p14:creationId xmlns:p14="http://schemas.microsoft.com/office/powerpoint/2010/main" val="324347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9346" y="701161"/>
            <a:ext cx="10515600" cy="1498343"/>
          </a:xfrm>
        </p:spPr>
        <p:txBody>
          <a:bodyPr/>
          <a:lstStyle/>
          <a:p>
            <a:pPr marL="0" indent="0">
              <a:buNone/>
            </a:pPr>
            <a:r>
              <a:rPr lang="en-US" dirty="0"/>
              <a:t>3)	The heavens were shut up so that it did not rain during Elijah’s time as seen in 1 Kings 17. In verse 6 the two witnesses can shut up the sky.</a:t>
            </a:r>
          </a:p>
        </p:txBody>
      </p:sp>
      <p:sp>
        <p:nvSpPr>
          <p:cNvPr id="4" name="TextBox 3"/>
          <p:cNvSpPr txBox="1"/>
          <p:nvPr/>
        </p:nvSpPr>
        <p:spPr>
          <a:xfrm>
            <a:off x="689919" y="2310713"/>
            <a:ext cx="10614454" cy="1384995"/>
          </a:xfrm>
          <a:prstGeom prst="rect">
            <a:avLst/>
          </a:prstGeom>
          <a:noFill/>
        </p:spPr>
        <p:txBody>
          <a:bodyPr wrap="square" rtlCol="0">
            <a:spAutoFit/>
          </a:bodyPr>
          <a:lstStyle/>
          <a:p>
            <a:r>
              <a:rPr lang="en-US" sz="2800" dirty="0"/>
              <a:t>4)	Two of the ten plagues in Egypt for Moses was turning water in to blood (Exodus 7:17) and plagues (</a:t>
            </a:r>
            <a:r>
              <a:rPr lang="en-US" sz="2800" dirty="0" err="1"/>
              <a:t>Incests</a:t>
            </a:r>
            <a:r>
              <a:rPr lang="en-US" sz="2800" dirty="0"/>
              <a:t>, boils, hail, locusts, death of the first born). We see that in verse 6.</a:t>
            </a:r>
          </a:p>
        </p:txBody>
      </p:sp>
      <p:sp>
        <p:nvSpPr>
          <p:cNvPr id="5" name="TextBox 4"/>
          <p:cNvSpPr txBox="1"/>
          <p:nvPr/>
        </p:nvSpPr>
        <p:spPr>
          <a:xfrm>
            <a:off x="739346" y="4102443"/>
            <a:ext cx="10515600" cy="2246769"/>
          </a:xfrm>
          <a:prstGeom prst="rect">
            <a:avLst/>
          </a:prstGeom>
          <a:noFill/>
        </p:spPr>
        <p:txBody>
          <a:bodyPr wrap="square" rtlCol="0">
            <a:spAutoFit/>
          </a:bodyPr>
          <a:lstStyle/>
          <a:p>
            <a:r>
              <a:rPr lang="en-US" sz="2800" dirty="0"/>
              <a:t>5)	Micah 4:5 says, “Behold, I am going to send you Elijah the prophet before the coming of the great and terrible day of the Lord.”  John the Baptist at least partially fulfilled this. But Jesus’ incarnation was not the “great and terrible day of the Lord.” That would be Jesus’ Second Coming. </a:t>
            </a:r>
          </a:p>
        </p:txBody>
      </p:sp>
      <p:sp>
        <p:nvSpPr>
          <p:cNvPr id="6" name="Slide Number Placeholder 5"/>
          <p:cNvSpPr>
            <a:spLocks noGrp="1"/>
          </p:cNvSpPr>
          <p:nvPr>
            <p:ph type="sldNum" sz="quarter" idx="12"/>
          </p:nvPr>
        </p:nvSpPr>
        <p:spPr/>
        <p:txBody>
          <a:bodyPr/>
          <a:lstStyle/>
          <a:p>
            <a:fld id="{AF06E64F-A8F0-46BE-B167-0E8C2A239E9D}" type="slidenum">
              <a:rPr lang="en-US" smtClean="0"/>
              <a:t>210</a:t>
            </a:fld>
            <a:endParaRPr lang="en-US"/>
          </a:p>
        </p:txBody>
      </p:sp>
    </p:spTree>
    <p:extLst>
      <p:ext uri="{BB962C8B-B14F-4D97-AF65-F5344CB8AC3E}">
        <p14:creationId xmlns:p14="http://schemas.microsoft.com/office/powerpoint/2010/main" val="302075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3486" y="1318998"/>
            <a:ext cx="10515600" cy="1387132"/>
          </a:xfrm>
        </p:spPr>
        <p:txBody>
          <a:bodyPr/>
          <a:lstStyle/>
          <a:p>
            <a:pPr marL="0" indent="0">
              <a:buNone/>
            </a:pPr>
            <a:r>
              <a:rPr lang="en-US" dirty="0"/>
              <a:t>6)	In Matthew 17 it is Moses and Elijah that are the ones who appear at the Transfiguration.</a:t>
            </a:r>
          </a:p>
        </p:txBody>
      </p:sp>
      <p:sp>
        <p:nvSpPr>
          <p:cNvPr id="4" name="TextBox 3"/>
          <p:cNvSpPr txBox="1"/>
          <p:nvPr/>
        </p:nvSpPr>
        <p:spPr>
          <a:xfrm>
            <a:off x="4757351" y="3496962"/>
            <a:ext cx="1519881" cy="769441"/>
          </a:xfrm>
          <a:prstGeom prst="rect">
            <a:avLst/>
          </a:prstGeom>
          <a:noFill/>
        </p:spPr>
        <p:txBody>
          <a:bodyPr wrap="square" rtlCol="0">
            <a:spAutoFit/>
          </a:bodyPr>
          <a:lstStyle/>
          <a:p>
            <a:r>
              <a:rPr lang="en-US" sz="4400" dirty="0" smtClean="0">
                <a:solidFill>
                  <a:srgbClr val="FF0000"/>
                </a:solidFill>
                <a:latin typeface="Matura MT Script Capitals" panose="03020802060602070202" pitchFamily="66" charset="0"/>
              </a:rPr>
              <a:t>Yes</a:t>
            </a:r>
            <a:endParaRPr lang="en-US" sz="4400" dirty="0">
              <a:solidFill>
                <a:srgbClr val="FF0000"/>
              </a:solidFill>
              <a:latin typeface="Matura MT Script Capitals" panose="03020802060602070202" pitchFamily="66" charset="0"/>
            </a:endParaRPr>
          </a:p>
        </p:txBody>
      </p:sp>
      <p:sp>
        <p:nvSpPr>
          <p:cNvPr id="5" name="Slide Number Placeholder 4"/>
          <p:cNvSpPr>
            <a:spLocks noGrp="1"/>
          </p:cNvSpPr>
          <p:nvPr>
            <p:ph type="sldNum" sz="quarter" idx="12"/>
          </p:nvPr>
        </p:nvSpPr>
        <p:spPr/>
        <p:txBody>
          <a:bodyPr/>
          <a:lstStyle/>
          <a:p>
            <a:fld id="{AF06E64F-A8F0-46BE-B167-0E8C2A239E9D}" type="slidenum">
              <a:rPr lang="en-US" smtClean="0"/>
              <a:t>211</a:t>
            </a:fld>
            <a:endParaRPr lang="en-US"/>
          </a:p>
        </p:txBody>
      </p:sp>
    </p:spTree>
    <p:extLst>
      <p:ext uri="{BB962C8B-B14F-4D97-AF65-F5344CB8AC3E}">
        <p14:creationId xmlns:p14="http://schemas.microsoft.com/office/powerpoint/2010/main" val="211036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Third Woe and the Seventh Trumpet – Glory to God</a:t>
            </a:r>
          </a:p>
        </p:txBody>
      </p:sp>
      <p:sp>
        <p:nvSpPr>
          <p:cNvPr id="3" name="Content Placeholder 2"/>
          <p:cNvSpPr>
            <a:spLocks noGrp="1"/>
          </p:cNvSpPr>
          <p:nvPr>
            <p:ph idx="1"/>
          </p:nvPr>
        </p:nvSpPr>
        <p:spPr>
          <a:xfrm>
            <a:off x="838200" y="1825625"/>
            <a:ext cx="10515600" cy="4624602"/>
          </a:xfrm>
        </p:spPr>
        <p:txBody>
          <a:bodyPr>
            <a:normAutofit lnSpcReduction="10000"/>
          </a:bodyPr>
          <a:lstStyle/>
          <a:p>
            <a:pPr marL="0" indent="0">
              <a:buNone/>
            </a:pPr>
            <a:r>
              <a:rPr lang="en-US" dirty="0">
                <a:solidFill>
                  <a:srgbClr val="00B050"/>
                </a:solidFill>
              </a:rPr>
              <a:t>Revelation 11:15-18</a:t>
            </a:r>
          </a:p>
          <a:p>
            <a:pPr marL="0" indent="0">
              <a:buNone/>
            </a:pPr>
            <a:r>
              <a:rPr lang="en-US" dirty="0"/>
              <a:t>15 Then the seventh angel sounded; and there were loud voices in heaven, saying, “The kingdom of the world has become the kingdom of our Lord and of His Christ; and He will reign forever and ever.” 16 And the twenty-four elders, who sit on their thrones before God, fell on their faces and worshiped God, 17 saying, “We give You thanks, O Lord God, the Almighty, who are and who were, because You have taken Your great power and have begun to reign. 18 And the nations were enraged, and Your wrath came, and the time came for the dead to be judged, and the time to reward Your bond-servants the prophets and the saints and those who fear Your name, the small and the great, and to destroy those who destroy the earth.”</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212</a:t>
            </a:fld>
            <a:endParaRPr lang="en-US"/>
          </a:p>
        </p:txBody>
      </p:sp>
    </p:spTree>
    <p:extLst>
      <p:ext uri="{BB962C8B-B14F-4D97-AF65-F5344CB8AC3E}">
        <p14:creationId xmlns:p14="http://schemas.microsoft.com/office/powerpoint/2010/main" val="3688113512"/>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213</a:t>
            </a:fld>
            <a:endParaRPr lang="en-US"/>
          </a:p>
        </p:txBody>
      </p:sp>
      <p:pic>
        <p:nvPicPr>
          <p:cNvPr id="5" name="Picture 4"/>
          <p:cNvPicPr>
            <a:picLocks noChangeAspect="1"/>
          </p:cNvPicPr>
          <p:nvPr/>
        </p:nvPicPr>
        <p:blipFill>
          <a:blip r:embed="rId2"/>
          <a:stretch>
            <a:fillRect/>
          </a:stretch>
        </p:blipFill>
        <p:spPr>
          <a:xfrm>
            <a:off x="1058227" y="354305"/>
            <a:ext cx="9251633" cy="6184607"/>
          </a:xfrm>
          <a:prstGeom prst="rect">
            <a:avLst/>
          </a:prstGeom>
        </p:spPr>
      </p:pic>
    </p:spTree>
    <p:extLst>
      <p:ext uri="{BB962C8B-B14F-4D97-AF65-F5344CB8AC3E}">
        <p14:creationId xmlns:p14="http://schemas.microsoft.com/office/powerpoint/2010/main" val="309213729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214</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
        <p:nvSpPr>
          <p:cNvPr id="41" name="TextBox 40"/>
          <p:cNvSpPr txBox="1"/>
          <p:nvPr/>
        </p:nvSpPr>
        <p:spPr>
          <a:xfrm>
            <a:off x="5978979" y="3819648"/>
            <a:ext cx="2453377" cy="369332"/>
          </a:xfrm>
          <a:prstGeom prst="rect">
            <a:avLst/>
          </a:prstGeom>
          <a:noFill/>
        </p:spPr>
        <p:txBody>
          <a:bodyPr wrap="square" rtlCol="0">
            <a:spAutoFit/>
          </a:bodyPr>
          <a:lstStyle/>
          <a:p>
            <a:r>
              <a:rPr lang="en-US" dirty="0" smtClean="0"/>
              <a:t>Demonic Torment</a:t>
            </a:r>
          </a:p>
        </p:txBody>
      </p:sp>
      <p:sp>
        <p:nvSpPr>
          <p:cNvPr id="42" name="TextBox 41"/>
          <p:cNvSpPr txBox="1"/>
          <p:nvPr/>
        </p:nvSpPr>
        <p:spPr>
          <a:xfrm>
            <a:off x="6373719" y="4120862"/>
            <a:ext cx="2453377" cy="369332"/>
          </a:xfrm>
          <a:prstGeom prst="rect">
            <a:avLst/>
          </a:prstGeom>
          <a:noFill/>
        </p:spPr>
        <p:txBody>
          <a:bodyPr wrap="square" rtlCol="0">
            <a:spAutoFit/>
          </a:bodyPr>
          <a:lstStyle/>
          <a:p>
            <a:r>
              <a:rPr lang="en-US" dirty="0" smtClean="0"/>
              <a:t>200 Million Man Army</a:t>
            </a:r>
          </a:p>
        </p:txBody>
      </p:sp>
      <p:sp>
        <p:nvSpPr>
          <p:cNvPr id="43" name="TextBox 42"/>
          <p:cNvSpPr txBox="1"/>
          <p:nvPr/>
        </p:nvSpPr>
        <p:spPr>
          <a:xfrm>
            <a:off x="7446059" y="4450171"/>
            <a:ext cx="2453377" cy="369332"/>
          </a:xfrm>
          <a:prstGeom prst="rect">
            <a:avLst/>
          </a:prstGeom>
          <a:noFill/>
        </p:spPr>
        <p:txBody>
          <a:bodyPr wrap="square" rtlCol="0">
            <a:spAutoFit/>
          </a:bodyPr>
          <a:lstStyle/>
          <a:p>
            <a:r>
              <a:rPr lang="en-US" dirty="0" smtClean="0"/>
              <a:t>Glory to God -&gt; Bowls</a:t>
            </a:r>
          </a:p>
        </p:txBody>
      </p:sp>
    </p:spTree>
    <p:extLst>
      <p:ext uri="{BB962C8B-B14F-4D97-AF65-F5344CB8AC3E}">
        <p14:creationId xmlns:p14="http://schemas.microsoft.com/office/powerpoint/2010/main" val="1141999192"/>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Events </a:t>
            </a:r>
            <a:r>
              <a:rPr lang="en-US" dirty="0">
                <a:solidFill>
                  <a:srgbClr val="FF0000"/>
                </a:solidFill>
              </a:rPr>
              <a:t>in Heaven and earth</a:t>
            </a:r>
          </a:p>
        </p:txBody>
      </p:sp>
      <p:sp>
        <p:nvSpPr>
          <p:cNvPr id="3" name="Content Placeholder 2"/>
          <p:cNvSpPr>
            <a:spLocks noGrp="1"/>
          </p:cNvSpPr>
          <p:nvPr>
            <p:ph idx="1"/>
          </p:nvPr>
        </p:nvSpPr>
        <p:spPr/>
        <p:txBody>
          <a:bodyPr/>
          <a:lstStyle/>
          <a:p>
            <a:pPr marL="0" indent="0">
              <a:buNone/>
            </a:pPr>
            <a:r>
              <a:rPr lang="en-US" dirty="0"/>
              <a:t>There are seven main characters in this section</a:t>
            </a:r>
            <a:r>
              <a:rPr lang="en-US" dirty="0" smtClean="0"/>
              <a:t>.</a:t>
            </a:r>
          </a:p>
          <a:p>
            <a:pPr marL="0" indent="0">
              <a:buNone/>
            </a:pPr>
            <a:endParaRPr lang="en-US" dirty="0"/>
          </a:p>
          <a:p>
            <a:pPr marL="971550" lvl="1" indent="-514350">
              <a:buFont typeface="+mj-lt"/>
              <a:buAutoNum type="arabicParenR"/>
            </a:pPr>
            <a:r>
              <a:rPr lang="en-US" sz="2800" dirty="0"/>
              <a:t>The woman who represents Israel</a:t>
            </a:r>
          </a:p>
          <a:p>
            <a:pPr marL="971550" lvl="1" indent="-514350">
              <a:buFont typeface="+mj-lt"/>
              <a:buAutoNum type="arabicParenR"/>
            </a:pPr>
            <a:r>
              <a:rPr lang="en-US" sz="2800" dirty="0"/>
              <a:t>The dragon who is Satan</a:t>
            </a:r>
          </a:p>
          <a:p>
            <a:pPr marL="971550" lvl="1" indent="-514350">
              <a:buFont typeface="+mj-lt"/>
              <a:buAutoNum type="arabicParenR"/>
            </a:pPr>
            <a:r>
              <a:rPr lang="en-US" sz="2800" dirty="0"/>
              <a:t>The child who represents Jesus</a:t>
            </a:r>
          </a:p>
          <a:p>
            <a:pPr marL="971550" lvl="1" indent="-514350">
              <a:buFont typeface="+mj-lt"/>
              <a:buAutoNum type="arabicParenR"/>
            </a:pPr>
            <a:r>
              <a:rPr lang="en-US" sz="2800" dirty="0"/>
              <a:t>Michael the archangel</a:t>
            </a:r>
          </a:p>
          <a:p>
            <a:pPr marL="971550" lvl="1" indent="-514350">
              <a:buFont typeface="+mj-lt"/>
              <a:buAutoNum type="arabicParenR"/>
            </a:pPr>
            <a:r>
              <a:rPr lang="en-US" sz="2800" dirty="0"/>
              <a:t>Israel</a:t>
            </a:r>
          </a:p>
          <a:p>
            <a:pPr marL="971550" lvl="1" indent="-514350">
              <a:buFont typeface="+mj-lt"/>
              <a:buAutoNum type="arabicParenR"/>
            </a:pPr>
            <a:r>
              <a:rPr lang="en-US" sz="2800" dirty="0"/>
              <a:t>The beast out of the sea who is the antichrist</a:t>
            </a:r>
          </a:p>
          <a:p>
            <a:pPr marL="971550" lvl="1" indent="-514350">
              <a:buFont typeface="+mj-lt"/>
              <a:buAutoNum type="arabicParenR"/>
            </a:pPr>
            <a:r>
              <a:rPr lang="en-US" sz="2800" dirty="0"/>
              <a:t>The beast out of the earth who is the false prophet</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215</a:t>
            </a:fld>
            <a:endParaRPr lang="en-US"/>
          </a:p>
        </p:txBody>
      </p:sp>
    </p:spTree>
    <p:extLst>
      <p:ext uri="{BB962C8B-B14F-4D97-AF65-F5344CB8AC3E}">
        <p14:creationId xmlns:p14="http://schemas.microsoft.com/office/powerpoint/2010/main" val="2789127643"/>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Woman and Child – The First Sign</a:t>
            </a:r>
          </a:p>
        </p:txBody>
      </p:sp>
      <p:sp>
        <p:nvSpPr>
          <p:cNvPr id="3" name="Content Placeholder 2"/>
          <p:cNvSpPr>
            <a:spLocks noGrp="1"/>
          </p:cNvSpPr>
          <p:nvPr>
            <p:ph idx="1"/>
          </p:nvPr>
        </p:nvSpPr>
        <p:spPr>
          <a:xfrm>
            <a:off x="838200" y="1825625"/>
            <a:ext cx="10515600" cy="2326245"/>
          </a:xfrm>
        </p:spPr>
        <p:txBody>
          <a:bodyPr/>
          <a:lstStyle/>
          <a:p>
            <a:pPr marL="0" indent="0">
              <a:buNone/>
            </a:pPr>
            <a:r>
              <a:rPr lang="en-US" dirty="0">
                <a:solidFill>
                  <a:srgbClr val="00B050"/>
                </a:solidFill>
              </a:rPr>
              <a:t>Revelation 12:1-2</a:t>
            </a:r>
          </a:p>
          <a:p>
            <a:pPr marL="0" indent="0">
              <a:buNone/>
            </a:pPr>
            <a:r>
              <a:rPr lang="en-US" dirty="0"/>
              <a:t>A great sign appeared in heaven: a woman clothed with the sun, and the moon under her feet, and on her head a crown of twelve stars; 2 and she was with child; and she cried out, being in labor and in pain to give birth.</a:t>
            </a:r>
          </a:p>
          <a:p>
            <a:pPr marL="0" indent="0">
              <a:buNone/>
            </a:pPr>
            <a:endParaRPr lang="en-US" dirty="0"/>
          </a:p>
        </p:txBody>
      </p:sp>
      <p:sp>
        <p:nvSpPr>
          <p:cNvPr id="4" name="TextBox 3"/>
          <p:cNvSpPr txBox="1"/>
          <p:nvPr/>
        </p:nvSpPr>
        <p:spPr>
          <a:xfrm>
            <a:off x="838200" y="4286807"/>
            <a:ext cx="10515600" cy="2246769"/>
          </a:xfrm>
          <a:prstGeom prst="rect">
            <a:avLst/>
          </a:prstGeom>
          <a:noFill/>
        </p:spPr>
        <p:txBody>
          <a:bodyPr wrap="square" rtlCol="0">
            <a:spAutoFit/>
          </a:bodyPr>
          <a:lstStyle/>
          <a:p>
            <a:r>
              <a:rPr lang="en-US" sz="2800" dirty="0">
                <a:solidFill>
                  <a:srgbClr val="00B050"/>
                </a:solidFill>
              </a:rPr>
              <a:t>Genesis 37:9 </a:t>
            </a:r>
            <a:endParaRPr lang="en-US" sz="2800" dirty="0" smtClean="0">
              <a:solidFill>
                <a:srgbClr val="00B050"/>
              </a:solidFill>
            </a:endParaRPr>
          </a:p>
          <a:p>
            <a:endParaRPr lang="en-US" sz="2800" dirty="0"/>
          </a:p>
          <a:p>
            <a:r>
              <a:rPr lang="en-US" sz="2800" dirty="0" smtClean="0"/>
              <a:t>“</a:t>
            </a:r>
            <a:r>
              <a:rPr lang="en-US" sz="2800" dirty="0"/>
              <a:t>Now he had still another dream, and related it to his brothers, and said, ‘Lo, I have had still another dream; and behold, the sun and the moon and eleven stars were bowing down to me.’”</a:t>
            </a:r>
          </a:p>
        </p:txBody>
      </p:sp>
      <p:sp>
        <p:nvSpPr>
          <p:cNvPr id="5" name="Slide Number Placeholder 4"/>
          <p:cNvSpPr>
            <a:spLocks noGrp="1"/>
          </p:cNvSpPr>
          <p:nvPr>
            <p:ph type="sldNum" sz="quarter" idx="12"/>
          </p:nvPr>
        </p:nvSpPr>
        <p:spPr/>
        <p:txBody>
          <a:bodyPr/>
          <a:lstStyle/>
          <a:p>
            <a:fld id="{AF06E64F-A8F0-46BE-B167-0E8C2A239E9D}" type="slidenum">
              <a:rPr lang="en-US" smtClean="0"/>
              <a:t>216</a:t>
            </a:fld>
            <a:endParaRPr lang="en-US"/>
          </a:p>
        </p:txBody>
      </p:sp>
    </p:spTree>
    <p:extLst>
      <p:ext uri="{BB962C8B-B14F-4D97-AF65-F5344CB8AC3E}">
        <p14:creationId xmlns:p14="http://schemas.microsoft.com/office/powerpoint/2010/main" val="2757221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Great Dragon – The Second Sign</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12:3-4</a:t>
            </a:r>
          </a:p>
          <a:p>
            <a:pPr marL="0" indent="0">
              <a:buNone/>
            </a:pPr>
            <a:r>
              <a:rPr lang="en-US" dirty="0"/>
              <a:t>3 Then another sign appeared in heaven: and behold, a great red dragon having seven heads and ten horns, and on his heads were seven diadems. 4 And his tail swept away a third of the stars of heaven and threw them to the earth. And the dragon stood before the woman who was about to give birth, so that when she gave birth he might devour her child.</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217</a:t>
            </a:fld>
            <a:endParaRPr lang="en-US"/>
          </a:p>
        </p:txBody>
      </p:sp>
    </p:spTree>
    <p:extLst>
      <p:ext uri="{BB962C8B-B14F-4D97-AF65-F5344CB8AC3E}">
        <p14:creationId xmlns:p14="http://schemas.microsoft.com/office/powerpoint/2010/main" val="1616466991"/>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218</a:t>
            </a:fld>
            <a:endParaRPr lang="en-US"/>
          </a:p>
        </p:txBody>
      </p:sp>
      <p:pic>
        <p:nvPicPr>
          <p:cNvPr id="5" name="Picture 4"/>
          <p:cNvPicPr>
            <a:picLocks noChangeAspect="1"/>
          </p:cNvPicPr>
          <p:nvPr/>
        </p:nvPicPr>
        <p:blipFill>
          <a:blip r:embed="rId2"/>
          <a:stretch>
            <a:fillRect/>
          </a:stretch>
        </p:blipFill>
        <p:spPr>
          <a:xfrm>
            <a:off x="2534602" y="188035"/>
            <a:ext cx="6163628" cy="6350877"/>
          </a:xfrm>
          <a:prstGeom prst="rect">
            <a:avLst/>
          </a:prstGeom>
        </p:spPr>
      </p:pic>
    </p:spTree>
    <p:extLst>
      <p:ext uri="{BB962C8B-B14F-4D97-AF65-F5344CB8AC3E}">
        <p14:creationId xmlns:p14="http://schemas.microsoft.com/office/powerpoint/2010/main" val="189973814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Child – Jesus</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12:5-6</a:t>
            </a:r>
          </a:p>
          <a:p>
            <a:pPr marL="0" indent="0">
              <a:buNone/>
            </a:pPr>
            <a:r>
              <a:rPr lang="en-US" dirty="0"/>
              <a:t>5 And she gave birth to a son, a male child, who is to rule all the nations with a rod of iron; and her child was caught up to God and to His throne. 6 Then the woman fled into the wilderness where she had a place prepared by God, so that there she would be nourished for one thousand two hundred and sixty days. </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219</a:t>
            </a:fld>
            <a:endParaRPr lang="en-US"/>
          </a:p>
        </p:txBody>
      </p:sp>
    </p:spTree>
    <p:extLst>
      <p:ext uri="{BB962C8B-B14F-4D97-AF65-F5344CB8AC3E}">
        <p14:creationId xmlns:p14="http://schemas.microsoft.com/office/powerpoint/2010/main" val="3529647936"/>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Satan Cast out of Heaven</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12:7-9</a:t>
            </a:r>
          </a:p>
          <a:p>
            <a:pPr marL="0" indent="0">
              <a:buNone/>
            </a:pPr>
            <a:r>
              <a:rPr lang="en-US" dirty="0"/>
              <a:t>7 And there was war in heaven, Michael and his angels waging war with the dragon. The dragon and his angels waged war, 8 and they were not strong enough, and there was no longer a place found for them in heaven. 9 And the great dragon was thrown down, the serpent of old who is called the devil and Satan, who deceives the whole world; he was thrown down to the earth, and his angels were thrown down with him</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220</a:t>
            </a:fld>
            <a:endParaRPr lang="en-US"/>
          </a:p>
        </p:txBody>
      </p:sp>
    </p:spTree>
    <p:extLst>
      <p:ext uri="{BB962C8B-B14F-4D97-AF65-F5344CB8AC3E}">
        <p14:creationId xmlns:p14="http://schemas.microsoft.com/office/powerpoint/2010/main" val="3374641676"/>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221</a:t>
            </a:fld>
            <a:endParaRPr lang="en-US"/>
          </a:p>
        </p:txBody>
      </p:sp>
      <p:pic>
        <p:nvPicPr>
          <p:cNvPr id="5" name="Picture 4"/>
          <p:cNvPicPr>
            <a:picLocks noChangeAspect="1"/>
          </p:cNvPicPr>
          <p:nvPr/>
        </p:nvPicPr>
        <p:blipFill>
          <a:blip r:embed="rId2"/>
          <a:stretch>
            <a:fillRect/>
          </a:stretch>
        </p:blipFill>
        <p:spPr>
          <a:xfrm>
            <a:off x="1830704" y="286702"/>
            <a:ext cx="7930515" cy="5936426"/>
          </a:xfrm>
          <a:prstGeom prst="rect">
            <a:avLst/>
          </a:prstGeom>
        </p:spPr>
      </p:pic>
    </p:spTree>
    <p:extLst>
      <p:ext uri="{BB962C8B-B14F-4D97-AF65-F5344CB8AC3E}">
        <p14:creationId xmlns:p14="http://schemas.microsoft.com/office/powerpoint/2010/main" val="237159706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3762" y="305743"/>
            <a:ext cx="10515600" cy="3487780"/>
          </a:xfrm>
        </p:spPr>
        <p:txBody>
          <a:bodyPr/>
          <a:lstStyle/>
          <a:p>
            <a:pPr marL="0" indent="0">
              <a:buNone/>
            </a:pPr>
            <a:r>
              <a:rPr lang="en-US" dirty="0">
                <a:solidFill>
                  <a:srgbClr val="00B050"/>
                </a:solidFill>
              </a:rPr>
              <a:t>Daniel </a:t>
            </a:r>
            <a:r>
              <a:rPr lang="en-US" dirty="0" smtClean="0">
                <a:solidFill>
                  <a:srgbClr val="00B050"/>
                </a:solidFill>
              </a:rPr>
              <a:t>10:13</a:t>
            </a:r>
          </a:p>
          <a:p>
            <a:pPr marL="0" indent="0">
              <a:buNone/>
            </a:pPr>
            <a:r>
              <a:rPr lang="en-US" dirty="0" smtClean="0"/>
              <a:t>“Then </a:t>
            </a:r>
            <a:r>
              <a:rPr lang="en-US" dirty="0"/>
              <a:t>he said to me, “Do not be afraid, Daniel, for from the first day that you set your heart on understanding this and on humbling yourself before your God, your words were heard, and I have come in response to your words. But the prince of the kingdom of Persia was withstanding me for twenty-one days; then behold, Michael, one of the chief princes, came to help me, for I had been left there with the kings of Persia.”</a:t>
            </a:r>
          </a:p>
        </p:txBody>
      </p:sp>
      <p:sp>
        <p:nvSpPr>
          <p:cNvPr id="4" name="TextBox 3"/>
          <p:cNvSpPr txBox="1"/>
          <p:nvPr/>
        </p:nvSpPr>
        <p:spPr>
          <a:xfrm>
            <a:off x="691978" y="3793523"/>
            <a:ext cx="10577384" cy="3108543"/>
          </a:xfrm>
          <a:prstGeom prst="rect">
            <a:avLst/>
          </a:prstGeom>
          <a:noFill/>
        </p:spPr>
        <p:txBody>
          <a:bodyPr wrap="square" rtlCol="0">
            <a:spAutoFit/>
          </a:bodyPr>
          <a:lstStyle/>
          <a:p>
            <a:r>
              <a:rPr lang="en-US" sz="2800" dirty="0">
                <a:solidFill>
                  <a:srgbClr val="00B050"/>
                </a:solidFill>
              </a:rPr>
              <a:t>Daniel </a:t>
            </a:r>
            <a:r>
              <a:rPr lang="en-US" sz="2800" dirty="0" smtClean="0">
                <a:solidFill>
                  <a:srgbClr val="00B050"/>
                </a:solidFill>
              </a:rPr>
              <a:t>12:1</a:t>
            </a:r>
          </a:p>
          <a:p>
            <a:endParaRPr lang="en-US" sz="2800" dirty="0"/>
          </a:p>
          <a:p>
            <a:r>
              <a:rPr lang="en-US" sz="2800" dirty="0" smtClean="0"/>
              <a:t>“Now </a:t>
            </a:r>
            <a:r>
              <a:rPr lang="en-US" sz="2800" dirty="0"/>
              <a:t>at that time Michael, the great prince who stands guard over the sons of your people, will arise. And there will be a time of distress such as never occurred since there was a nation until that time; and at that time your people, everyone who is found written in the book, will be rescued.”</a:t>
            </a:r>
          </a:p>
        </p:txBody>
      </p:sp>
      <p:sp>
        <p:nvSpPr>
          <p:cNvPr id="5" name="Slide Number Placeholder 4"/>
          <p:cNvSpPr>
            <a:spLocks noGrp="1"/>
          </p:cNvSpPr>
          <p:nvPr>
            <p:ph type="sldNum" sz="quarter" idx="12"/>
          </p:nvPr>
        </p:nvSpPr>
        <p:spPr/>
        <p:txBody>
          <a:bodyPr/>
          <a:lstStyle/>
          <a:p>
            <a:fld id="{AF06E64F-A8F0-46BE-B167-0E8C2A239E9D}" type="slidenum">
              <a:rPr lang="en-US" smtClean="0"/>
              <a:t>222</a:t>
            </a:fld>
            <a:endParaRPr lang="en-US"/>
          </a:p>
        </p:txBody>
      </p:sp>
    </p:spTree>
    <p:extLst>
      <p:ext uri="{BB962C8B-B14F-4D97-AF65-F5344CB8AC3E}">
        <p14:creationId xmlns:p14="http://schemas.microsoft.com/office/powerpoint/2010/main" val="140893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Satan’s </a:t>
            </a:r>
            <a:r>
              <a:rPr lang="en-US" dirty="0">
                <a:solidFill>
                  <a:srgbClr val="FF0000"/>
                </a:solidFill>
              </a:rPr>
              <a:t>Wrath</a:t>
            </a:r>
          </a:p>
        </p:txBody>
      </p:sp>
      <p:sp>
        <p:nvSpPr>
          <p:cNvPr id="3" name="Content Placeholder 2"/>
          <p:cNvSpPr>
            <a:spLocks noGrp="1"/>
          </p:cNvSpPr>
          <p:nvPr>
            <p:ph idx="1"/>
          </p:nvPr>
        </p:nvSpPr>
        <p:spPr/>
        <p:txBody>
          <a:bodyPr>
            <a:normAutofit lnSpcReduction="10000"/>
          </a:bodyPr>
          <a:lstStyle/>
          <a:p>
            <a:pPr marL="0" indent="0">
              <a:buNone/>
            </a:pPr>
            <a:r>
              <a:rPr lang="en-US" dirty="0"/>
              <a:t>Revelation 12:10-12</a:t>
            </a:r>
          </a:p>
          <a:p>
            <a:pPr marL="0" indent="0">
              <a:buNone/>
            </a:pPr>
            <a:r>
              <a:rPr lang="en-US" dirty="0"/>
              <a:t>10 Then I heard a loud voice in heaven, saying, “Now the salvation, and the power, and the kingdom of our God and the authority of His Christ have come, for the accuser of our brethren has been thrown down, he who accuses them before our God day and night. 11 And they overcame him because of the blood of the Lamb and because of the word of their testimony, and they did not love their life even when faced with death. 12 For this reason, rejoice, O heavens and you who dwell in them. Woe to the earth and the sea, because the devil has come down to you, having great wrath, knowing that he has only a short time.”</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223</a:t>
            </a:fld>
            <a:endParaRPr lang="en-US"/>
          </a:p>
        </p:txBody>
      </p:sp>
    </p:spTree>
    <p:extLst>
      <p:ext uri="{BB962C8B-B14F-4D97-AF65-F5344CB8AC3E}">
        <p14:creationId xmlns:p14="http://schemas.microsoft.com/office/powerpoint/2010/main" val="3571821137"/>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Satan’s </a:t>
            </a:r>
            <a:r>
              <a:rPr lang="en-US" dirty="0">
                <a:solidFill>
                  <a:srgbClr val="FF0000"/>
                </a:solidFill>
              </a:rPr>
              <a:t>Persecution of Israel</a:t>
            </a:r>
          </a:p>
        </p:txBody>
      </p:sp>
      <p:sp>
        <p:nvSpPr>
          <p:cNvPr id="3" name="Content Placeholder 2"/>
          <p:cNvSpPr>
            <a:spLocks noGrp="1"/>
          </p:cNvSpPr>
          <p:nvPr>
            <p:ph idx="1"/>
          </p:nvPr>
        </p:nvSpPr>
        <p:spPr>
          <a:xfrm>
            <a:off x="838200" y="1442566"/>
            <a:ext cx="10515600" cy="4351338"/>
          </a:xfrm>
        </p:spPr>
        <p:txBody>
          <a:bodyPr>
            <a:noAutofit/>
          </a:bodyPr>
          <a:lstStyle/>
          <a:p>
            <a:pPr marL="0" indent="0">
              <a:buNone/>
            </a:pPr>
            <a:r>
              <a:rPr lang="en-US" dirty="0">
                <a:solidFill>
                  <a:srgbClr val="00B050"/>
                </a:solidFill>
              </a:rPr>
              <a:t>Revelation 12:13-16</a:t>
            </a:r>
          </a:p>
          <a:p>
            <a:pPr marL="0" indent="0">
              <a:buNone/>
            </a:pPr>
            <a:r>
              <a:rPr lang="en-US" dirty="0"/>
              <a:t>13 And when the dragon saw that he was thrown down to the earth, he persecuted the woman who gave birth to the male child. 14 But the two wings of the great eagle were given to the woman, so that she could fly into the wilderness to her place, where she was nourished for a time and times and half a time, from the presence of the serpent. 15 And the serpent poured water like a river out of his mouth after the woman, so that he might cause her to be swept away with the flood. 16 But the earth helped the woman, and the earth opened its mouth and drank up the river which the dragon poured out of his mouth. 17 So the dragon was enraged with the woman, and went off to make war with the rest of her children, who keep the commandments of God and hold to the testimony of Jesus</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224</a:t>
            </a:fld>
            <a:endParaRPr lang="en-US"/>
          </a:p>
        </p:txBody>
      </p:sp>
    </p:spTree>
    <p:extLst>
      <p:ext uri="{BB962C8B-B14F-4D97-AF65-F5344CB8AC3E}">
        <p14:creationId xmlns:p14="http://schemas.microsoft.com/office/powerpoint/2010/main" val="2258148384"/>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7417"/>
            <a:ext cx="10515600" cy="1325563"/>
          </a:xfrm>
        </p:spPr>
        <p:txBody>
          <a:bodyPr/>
          <a:lstStyle/>
          <a:p>
            <a:r>
              <a:rPr lang="en-US" dirty="0" smtClean="0">
                <a:solidFill>
                  <a:srgbClr val="FF0000"/>
                </a:solidFill>
              </a:rPr>
              <a:t>The </a:t>
            </a:r>
            <a:r>
              <a:rPr lang="en-US" dirty="0">
                <a:solidFill>
                  <a:srgbClr val="FF0000"/>
                </a:solidFill>
              </a:rPr>
              <a:t>Beast out of the Sea</a:t>
            </a:r>
          </a:p>
        </p:txBody>
      </p:sp>
      <p:sp>
        <p:nvSpPr>
          <p:cNvPr id="3" name="Content Placeholder 2"/>
          <p:cNvSpPr>
            <a:spLocks noGrp="1"/>
          </p:cNvSpPr>
          <p:nvPr>
            <p:ph idx="1"/>
          </p:nvPr>
        </p:nvSpPr>
        <p:spPr>
          <a:xfrm>
            <a:off x="838200" y="1294284"/>
            <a:ext cx="10515600" cy="4351338"/>
          </a:xfrm>
        </p:spPr>
        <p:txBody>
          <a:bodyPr>
            <a:noAutofit/>
          </a:bodyPr>
          <a:lstStyle/>
          <a:p>
            <a:pPr marL="0" indent="0">
              <a:buNone/>
            </a:pPr>
            <a:r>
              <a:rPr lang="en-US" dirty="0">
                <a:solidFill>
                  <a:srgbClr val="00B050"/>
                </a:solidFill>
              </a:rPr>
              <a:t>Revelation 13:1-10</a:t>
            </a:r>
          </a:p>
          <a:p>
            <a:pPr marL="0" indent="0">
              <a:buNone/>
            </a:pPr>
            <a:r>
              <a:rPr lang="en-US" dirty="0"/>
              <a:t>And the dragon stood on the sand of the seashore. Then I saw a beast coming up out of the sea, having ten horns and seven heads, and on his horns were ten diadems, and on his heads were blasphemous names. 2 And the beast which I saw was like a leopard, and his feet were like those of a bear, and his mouth like the mouth of a lion. And the dragon gave him his power and his throne and great authority. 3 I saw one of his heads as if it had been slain, and his fatal wound was healed. And the whole earth was amazed and followed after the beast; 4 they worshiped the dragon because he gave his authority to the beast; and they worshiped the beast, saying, “Who is like the beast, and who is able to wage war with him?” 5 There was given to him a mouth speaking arrogant words and blasphemies, and authority to act for forty-two months was given to him.</a:t>
            </a:r>
          </a:p>
        </p:txBody>
      </p:sp>
      <p:sp>
        <p:nvSpPr>
          <p:cNvPr id="4" name="Slide Number Placeholder 3"/>
          <p:cNvSpPr>
            <a:spLocks noGrp="1"/>
          </p:cNvSpPr>
          <p:nvPr>
            <p:ph type="sldNum" sz="quarter" idx="12"/>
          </p:nvPr>
        </p:nvSpPr>
        <p:spPr/>
        <p:txBody>
          <a:bodyPr/>
          <a:lstStyle/>
          <a:p>
            <a:fld id="{AF06E64F-A8F0-46BE-B167-0E8C2A239E9D}" type="slidenum">
              <a:rPr lang="en-US" smtClean="0"/>
              <a:t>225</a:t>
            </a:fld>
            <a:endParaRPr lang="en-US"/>
          </a:p>
        </p:txBody>
      </p:sp>
    </p:spTree>
    <p:extLst>
      <p:ext uri="{BB962C8B-B14F-4D97-AF65-F5344CB8AC3E}">
        <p14:creationId xmlns:p14="http://schemas.microsoft.com/office/powerpoint/2010/main" val="1230663053"/>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6416" y="1071863"/>
            <a:ext cx="10515600" cy="4351338"/>
          </a:xfrm>
        </p:spPr>
        <p:txBody>
          <a:bodyPr/>
          <a:lstStyle/>
          <a:p>
            <a:pPr marL="0" indent="0">
              <a:buNone/>
            </a:pPr>
            <a:r>
              <a:rPr lang="en-US" dirty="0"/>
              <a:t>6 And he opened his mouth in blasphemies against God, to blaspheme His name and His tabernacle, that is, those who dwell in heaven. 7 It was also given to him to make war with the saints and to overcome them, and authority over every tribe and people and tongue and nation was given to him. 8 All who dwell on the earth will worship him, everyone whose name has not been written from the foundation of the world in the book of life of the Lamb who has been slain. 9 If anyone has an ear, let him hear. 10 If anyone is destined for captivity, to captivity he goes; if anyone kills with the sword, with the sword he must be killed. Here is the perseverance and the faith of the saints.</a:t>
            </a:r>
          </a:p>
        </p:txBody>
      </p:sp>
      <p:sp>
        <p:nvSpPr>
          <p:cNvPr id="4" name="Slide Number Placeholder 3"/>
          <p:cNvSpPr>
            <a:spLocks noGrp="1"/>
          </p:cNvSpPr>
          <p:nvPr>
            <p:ph type="sldNum" sz="quarter" idx="12"/>
          </p:nvPr>
        </p:nvSpPr>
        <p:spPr/>
        <p:txBody>
          <a:bodyPr/>
          <a:lstStyle/>
          <a:p>
            <a:fld id="{AF06E64F-A8F0-46BE-B167-0E8C2A239E9D}" type="slidenum">
              <a:rPr lang="en-US" smtClean="0"/>
              <a:t>226</a:t>
            </a:fld>
            <a:endParaRPr lang="en-US"/>
          </a:p>
        </p:txBody>
      </p:sp>
    </p:spTree>
    <p:extLst>
      <p:ext uri="{BB962C8B-B14F-4D97-AF65-F5344CB8AC3E}">
        <p14:creationId xmlns:p14="http://schemas.microsoft.com/office/powerpoint/2010/main" val="2455879561"/>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Second Beast</a:t>
            </a:r>
          </a:p>
        </p:txBody>
      </p:sp>
      <p:sp>
        <p:nvSpPr>
          <p:cNvPr id="3" name="Content Placeholder 2"/>
          <p:cNvSpPr>
            <a:spLocks noGrp="1"/>
          </p:cNvSpPr>
          <p:nvPr>
            <p:ph idx="1"/>
          </p:nvPr>
        </p:nvSpPr>
        <p:spPr>
          <a:xfrm>
            <a:off x="838200" y="1482811"/>
            <a:ext cx="10515600" cy="5090984"/>
          </a:xfrm>
        </p:spPr>
        <p:txBody>
          <a:bodyPr>
            <a:normAutofit fontScale="85000" lnSpcReduction="20000"/>
          </a:bodyPr>
          <a:lstStyle/>
          <a:p>
            <a:pPr marL="0" indent="0">
              <a:buNone/>
            </a:pPr>
            <a:r>
              <a:rPr lang="en-US" dirty="0">
                <a:solidFill>
                  <a:srgbClr val="00B050"/>
                </a:solidFill>
              </a:rPr>
              <a:t>Revelation 13:11-18</a:t>
            </a:r>
          </a:p>
          <a:p>
            <a:pPr marL="0" indent="0">
              <a:buNone/>
            </a:pPr>
            <a:r>
              <a:rPr lang="en-US" dirty="0"/>
              <a:t>Then I saw another beast coming up out of the earth; and he had two horns like a lamb and he spoke as a dragon. 12 He exercises all the authority of the first beast in his presence. And he makes the earth and those who dwell in it to worship the first beast, whose fatal wound was healed. 13 He performs great signs, so that he even makes fire come down out of heaven to the earth in the presence of men. 14 And he deceives those who dwell on the earth because of the signs which it was given him to perform in the presence of the beast, telling those who dwell on the earth to make an image to the beast who had the wound of the sword and has come to life. 15 And it was given to him to give breath to the image of the beast, so that the image of the beast would even speak and cause as many as do not worship the image of the beast to be killed. 16 And he causes all, the small and the great, and the rich and the poor, and the free men and the slaves, to be given a mark on their right hand or on their forehead, 17 and he provides that no one will be able to buy or to sell, except the one who has the mark, either the name of the beast or the number of his name. 18 Here is wisdom. Let him who has understanding calculate the number of the beast, for the number is that of a man; and his number is six hundred and sixty-six</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227</a:t>
            </a:fld>
            <a:endParaRPr lang="en-US"/>
          </a:p>
        </p:txBody>
      </p:sp>
    </p:spTree>
    <p:extLst>
      <p:ext uri="{BB962C8B-B14F-4D97-AF65-F5344CB8AC3E}">
        <p14:creationId xmlns:p14="http://schemas.microsoft.com/office/powerpoint/2010/main" val="486054133"/>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False Prophet</a:t>
            </a:r>
            <a:endParaRPr lang="en-US" dirty="0">
              <a:solidFill>
                <a:srgbClr val="FF0000"/>
              </a:solidFill>
            </a:endParaRPr>
          </a:p>
        </p:txBody>
      </p:sp>
      <p:sp>
        <p:nvSpPr>
          <p:cNvPr id="3" name="Content Placeholder 2"/>
          <p:cNvSpPr>
            <a:spLocks noGrp="1"/>
          </p:cNvSpPr>
          <p:nvPr>
            <p:ph idx="1"/>
          </p:nvPr>
        </p:nvSpPr>
        <p:spPr>
          <a:xfrm>
            <a:off x="838200" y="1825625"/>
            <a:ext cx="10515600" cy="3500137"/>
          </a:xfrm>
        </p:spPr>
        <p:txBody>
          <a:bodyPr/>
          <a:lstStyle/>
          <a:p>
            <a:pPr marL="514350" indent="-514350">
              <a:buFont typeface="+mj-lt"/>
              <a:buAutoNum type="arabicParenR"/>
            </a:pPr>
            <a:r>
              <a:rPr lang="en-US" dirty="0" smtClean="0"/>
              <a:t>Just </a:t>
            </a:r>
            <a:r>
              <a:rPr lang="en-US" dirty="0"/>
              <a:t>like Jesus is the Lamb of God, this beast is said to resemble a lamb (verse 11)</a:t>
            </a:r>
          </a:p>
          <a:p>
            <a:pPr marL="514350" indent="-514350">
              <a:buFont typeface="+mj-lt"/>
              <a:buAutoNum type="arabicParenR"/>
            </a:pPr>
            <a:r>
              <a:rPr lang="en-US" dirty="0" smtClean="0"/>
              <a:t>He </a:t>
            </a:r>
            <a:r>
              <a:rPr lang="en-US" dirty="0"/>
              <a:t>causes people to worship the antichrist (verse 12)</a:t>
            </a:r>
          </a:p>
          <a:p>
            <a:pPr marL="514350" indent="-514350">
              <a:buFont typeface="+mj-lt"/>
              <a:buAutoNum type="arabicParenR"/>
            </a:pPr>
            <a:r>
              <a:rPr lang="en-US" dirty="0" smtClean="0"/>
              <a:t>He </a:t>
            </a:r>
            <a:r>
              <a:rPr lang="en-US" dirty="0"/>
              <a:t>performs signs (verse 13)</a:t>
            </a:r>
          </a:p>
          <a:p>
            <a:pPr marL="514350" indent="-514350">
              <a:buFont typeface="+mj-lt"/>
              <a:buAutoNum type="arabicParenR"/>
            </a:pPr>
            <a:r>
              <a:rPr lang="en-US" dirty="0" smtClean="0"/>
              <a:t>He </a:t>
            </a:r>
            <a:r>
              <a:rPr lang="en-US" dirty="0"/>
              <a:t>is given what appears to be the breath of life (verse 15)</a:t>
            </a:r>
          </a:p>
          <a:p>
            <a:pPr marL="514350" indent="-514350">
              <a:buFont typeface="+mj-lt"/>
              <a:buAutoNum type="arabicParenR"/>
            </a:pPr>
            <a:r>
              <a:rPr lang="en-US" dirty="0" smtClean="0"/>
              <a:t>He </a:t>
            </a:r>
            <a:r>
              <a:rPr lang="en-US" dirty="0"/>
              <a:t>is called a prophet (Revelation 19:20)</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228</a:t>
            </a:fld>
            <a:endParaRPr lang="en-US"/>
          </a:p>
        </p:txBody>
      </p:sp>
    </p:spTree>
    <p:extLst>
      <p:ext uri="{BB962C8B-B14F-4D97-AF65-F5344CB8AC3E}">
        <p14:creationId xmlns:p14="http://schemas.microsoft.com/office/powerpoint/2010/main" val="3220261098"/>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7417"/>
            <a:ext cx="10515600" cy="1043545"/>
          </a:xfrm>
        </p:spPr>
        <p:txBody>
          <a:bodyPr/>
          <a:lstStyle/>
          <a:p>
            <a:r>
              <a:rPr lang="en-US" dirty="0" smtClean="0">
                <a:solidFill>
                  <a:srgbClr val="FF0000"/>
                </a:solidFill>
              </a:rPr>
              <a:t>How Satan tries to Imitate God</a:t>
            </a:r>
            <a:endParaRPr lang="en-US"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861682434"/>
              </p:ext>
            </p:extLst>
          </p:nvPr>
        </p:nvGraphicFramePr>
        <p:xfrm>
          <a:off x="838200" y="1329422"/>
          <a:ext cx="10665941" cy="5491713"/>
        </p:xfrm>
        <a:graphic>
          <a:graphicData uri="http://schemas.openxmlformats.org/drawingml/2006/table">
            <a:tbl>
              <a:tblPr firstRow="1" firstCol="1" bandRow="1">
                <a:tableStyleId>{5C22544A-7EE6-4342-B048-85BDC9FD1C3A}</a:tableStyleId>
              </a:tblPr>
              <a:tblGrid>
                <a:gridCol w="5476137"/>
                <a:gridCol w="5189804"/>
              </a:tblGrid>
              <a:tr h="203788">
                <a:tc>
                  <a:txBody>
                    <a:bodyPr/>
                    <a:lstStyle/>
                    <a:p>
                      <a:pPr marL="0" marR="0">
                        <a:lnSpc>
                          <a:spcPct val="115000"/>
                        </a:lnSpc>
                        <a:spcBef>
                          <a:spcPts val="0"/>
                        </a:spcBef>
                        <a:spcAft>
                          <a:spcPts val="0"/>
                        </a:spcAft>
                      </a:pPr>
                      <a:r>
                        <a:rPr lang="en-US" sz="1600" dirty="0">
                          <a:effectLst/>
                        </a:rPr>
                        <a:t>God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a:effectLst/>
                        </a:rPr>
                        <a:t>Satan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36747">
                <a:tc>
                  <a:txBody>
                    <a:bodyPr/>
                    <a:lstStyle/>
                    <a:p>
                      <a:pPr marL="0" marR="0">
                        <a:lnSpc>
                          <a:spcPct val="115000"/>
                        </a:lnSpc>
                        <a:spcBef>
                          <a:spcPts val="0"/>
                        </a:spcBef>
                        <a:spcAft>
                          <a:spcPts val="0"/>
                        </a:spcAft>
                      </a:pPr>
                      <a:r>
                        <a:rPr lang="en-US" sz="1600" dirty="0">
                          <a:effectLst/>
                        </a:rPr>
                        <a:t>God is a trinity: the Father, the Son, and the Holy Spirit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a:effectLst/>
                        </a:rPr>
                        <a:t>Satan has set up a trinity: Satan as the father, the antichrist as the son, and the false prophet as the holy spirit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0268">
                <a:tc>
                  <a:txBody>
                    <a:bodyPr/>
                    <a:lstStyle/>
                    <a:p>
                      <a:pPr marL="0" marR="0">
                        <a:lnSpc>
                          <a:spcPct val="115000"/>
                        </a:lnSpc>
                        <a:spcBef>
                          <a:spcPts val="0"/>
                        </a:spcBef>
                        <a:spcAft>
                          <a:spcPts val="0"/>
                        </a:spcAft>
                      </a:pPr>
                      <a:r>
                        <a:rPr lang="en-US" sz="1600" dirty="0">
                          <a:effectLst/>
                        </a:rPr>
                        <a:t>God had temples in the OT and the church in the 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a:effectLst/>
                        </a:rPr>
                        <a:t>Satan has established the “synagogue of Satan” Revelation 2:9 and 3:9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53227">
                <a:tc>
                  <a:txBody>
                    <a:bodyPr/>
                    <a:lstStyle/>
                    <a:p>
                      <a:pPr marL="0" marR="0">
                        <a:lnSpc>
                          <a:spcPct val="115000"/>
                        </a:lnSpc>
                        <a:spcBef>
                          <a:spcPts val="0"/>
                        </a:spcBef>
                        <a:spcAft>
                          <a:spcPts val="0"/>
                        </a:spcAft>
                      </a:pPr>
                      <a:r>
                        <a:rPr lang="en-US" sz="1600" dirty="0">
                          <a:effectLst/>
                        </a:rPr>
                        <a:t>God has holy communion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dirty="0">
                          <a:effectLst/>
                        </a:rPr>
                        <a:t>Satan has established his own unholy table, 1 Corinthians 10:21, “You cannot drink the cup of the Lord and the cup of demons; you cannot partake of the table of the Lord and the table of demons.”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36747">
                <a:tc>
                  <a:txBody>
                    <a:bodyPr/>
                    <a:lstStyle/>
                    <a:p>
                      <a:pPr marL="0" marR="0">
                        <a:lnSpc>
                          <a:spcPct val="115000"/>
                        </a:lnSpc>
                        <a:spcBef>
                          <a:spcPts val="0"/>
                        </a:spcBef>
                        <a:spcAft>
                          <a:spcPts val="0"/>
                        </a:spcAft>
                      </a:pPr>
                      <a:r>
                        <a:rPr lang="en-US" sz="1600" dirty="0">
                          <a:effectLst/>
                        </a:rPr>
                        <a:t>God is light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dirty="0">
                          <a:effectLst/>
                        </a:rPr>
                        <a:t>Satan can appear as an angel of light, 2 Corinthians 11:14, “No wonder, for even Satan disguises himself as an angel of light.”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53227">
                <a:tc>
                  <a:txBody>
                    <a:bodyPr/>
                    <a:lstStyle/>
                    <a:p>
                      <a:pPr marL="0" marR="0">
                        <a:lnSpc>
                          <a:spcPct val="115000"/>
                        </a:lnSpc>
                        <a:spcBef>
                          <a:spcPts val="0"/>
                        </a:spcBef>
                        <a:spcAft>
                          <a:spcPts val="0"/>
                        </a:spcAft>
                      </a:pPr>
                      <a:r>
                        <a:rPr lang="en-US" sz="1600" dirty="0">
                          <a:effectLst/>
                        </a:rPr>
                        <a:t>God gave Peter the keys to the kingdom, Matthew 16:19a, “I will give you the keys of the kingdom of heaven”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a:effectLst/>
                        </a:rPr>
                        <a:t>Satan is given the key to the bottomless pit, Revelation 9:1b, “I saw a star from heaven which had fallen to the earth; and the key of the bottomless pit was given to him.”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3788">
                <a:tc>
                  <a:txBody>
                    <a:bodyPr/>
                    <a:lstStyle/>
                    <a:p>
                      <a:pPr marL="0" marR="0">
                        <a:lnSpc>
                          <a:spcPct val="115000"/>
                        </a:lnSpc>
                        <a:spcBef>
                          <a:spcPts val="0"/>
                        </a:spcBef>
                        <a:spcAft>
                          <a:spcPts val="0"/>
                        </a:spcAft>
                      </a:pPr>
                      <a:r>
                        <a:rPr lang="en-US" sz="1600" dirty="0">
                          <a:effectLst/>
                        </a:rPr>
                        <a:t>God has his army of holy angels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dirty="0">
                          <a:effectLst/>
                        </a:rPr>
                        <a:t>Satan has his army of unholy angels: demons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36747">
                <a:tc>
                  <a:txBody>
                    <a:bodyPr/>
                    <a:lstStyle/>
                    <a:p>
                      <a:pPr marL="0" marR="0">
                        <a:lnSpc>
                          <a:spcPct val="115000"/>
                        </a:lnSpc>
                        <a:spcBef>
                          <a:spcPts val="0"/>
                        </a:spcBef>
                        <a:spcAft>
                          <a:spcPts val="0"/>
                        </a:spcAft>
                      </a:pPr>
                      <a:r>
                        <a:rPr lang="en-US" sz="1600">
                          <a:effectLst/>
                        </a:rPr>
                        <a:t>Jesus suffered death at the crucifixion and then was actually raised from the dead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dirty="0">
                          <a:effectLst/>
                        </a:rPr>
                        <a:t>The antichrist has a seemingly fatal head would and then it is made to appear that he is raised from the dead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3788">
                <a:tc>
                  <a:txBody>
                    <a:bodyPr/>
                    <a:lstStyle/>
                    <a:p>
                      <a:pPr marL="0" marR="0">
                        <a:lnSpc>
                          <a:spcPct val="115000"/>
                        </a:lnSpc>
                        <a:spcBef>
                          <a:spcPts val="0"/>
                        </a:spcBef>
                        <a:spcAft>
                          <a:spcPts val="0"/>
                        </a:spcAft>
                      </a:pPr>
                      <a:r>
                        <a:rPr lang="en-US" sz="1600">
                          <a:effectLst/>
                        </a:rPr>
                        <a:t>Jesus’ church is His bride (Revelation 2:9)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dirty="0">
                          <a:effectLst/>
                        </a:rPr>
                        <a:t>Satan has his “great harlot” (Revelation 17:1)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Slide Number Placeholder 4"/>
          <p:cNvSpPr>
            <a:spLocks noGrp="1"/>
          </p:cNvSpPr>
          <p:nvPr>
            <p:ph type="sldNum" sz="quarter" idx="12"/>
          </p:nvPr>
        </p:nvSpPr>
        <p:spPr/>
        <p:txBody>
          <a:bodyPr/>
          <a:lstStyle/>
          <a:p>
            <a:fld id="{AF06E64F-A8F0-46BE-B167-0E8C2A239E9D}" type="slidenum">
              <a:rPr lang="en-US" smtClean="0"/>
              <a:t>229</a:t>
            </a:fld>
            <a:endParaRPr lang="en-US"/>
          </a:p>
        </p:txBody>
      </p:sp>
    </p:spTree>
    <p:extLst>
      <p:ext uri="{BB962C8B-B14F-4D97-AF65-F5344CB8AC3E}">
        <p14:creationId xmlns:p14="http://schemas.microsoft.com/office/powerpoint/2010/main" val="519915127"/>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Numerology in the Bible</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pPr marL="514350" indent="-514350">
              <a:buAutoNum type="arabicPlain" startAt="3"/>
            </a:pPr>
            <a:r>
              <a:rPr lang="en-US" dirty="0" smtClean="0"/>
              <a:t>Signifies completeness</a:t>
            </a:r>
          </a:p>
          <a:p>
            <a:pPr marL="0" indent="0">
              <a:buNone/>
            </a:pPr>
            <a:r>
              <a:rPr lang="en-US" dirty="0" smtClean="0"/>
              <a:t> </a:t>
            </a:r>
            <a:endParaRPr lang="en-US" dirty="0"/>
          </a:p>
          <a:p>
            <a:pPr lvl="1"/>
            <a:r>
              <a:rPr lang="en-US" sz="2800" dirty="0" smtClean="0"/>
              <a:t>God </a:t>
            </a:r>
            <a:r>
              <a:rPr lang="en-US" sz="2800" dirty="0"/>
              <a:t>is a Trinity</a:t>
            </a:r>
          </a:p>
          <a:p>
            <a:pPr lvl="1"/>
            <a:r>
              <a:rPr lang="en-US" sz="2800" dirty="0" smtClean="0"/>
              <a:t>Jesus </a:t>
            </a:r>
            <a:r>
              <a:rPr lang="en-US" sz="2800" dirty="0"/>
              <a:t>prayed three times in the Garden of Gethsemane – He was the complete sacrifice</a:t>
            </a:r>
          </a:p>
          <a:p>
            <a:pPr lvl="1"/>
            <a:r>
              <a:rPr lang="en-US" sz="2800" dirty="0" smtClean="0"/>
              <a:t>Jesus </a:t>
            </a:r>
            <a:r>
              <a:rPr lang="en-US" sz="2800" dirty="0"/>
              <a:t>rose on the third day – Our sins were completely paid for</a:t>
            </a:r>
          </a:p>
          <a:p>
            <a:pPr lvl="1"/>
            <a:r>
              <a:rPr lang="en-US" sz="2800" dirty="0" smtClean="0"/>
              <a:t>Three </a:t>
            </a:r>
            <a:r>
              <a:rPr lang="en-US" sz="2800" dirty="0"/>
              <a:t>enemies: the world, the flesh, and the devil – complete evil</a:t>
            </a:r>
          </a:p>
          <a:p>
            <a:pPr lvl="1"/>
            <a:r>
              <a:rPr lang="en-US" sz="2800" dirty="0" smtClean="0"/>
              <a:t>Three </a:t>
            </a:r>
            <a:r>
              <a:rPr lang="en-US" sz="2800" dirty="0"/>
              <a:t>times in a row the Seraphim call God holy (“holy, holy, holy”) in Isaiah 6:3 and Revelation 4:8 – God is perfectly holy</a:t>
            </a:r>
          </a:p>
          <a:p>
            <a:pPr lvl="1"/>
            <a:r>
              <a:rPr lang="en-US" sz="2800" dirty="0" smtClean="0"/>
              <a:t>Jesus</a:t>
            </a:r>
            <a:r>
              <a:rPr lang="en-US" sz="2800" dirty="0"/>
              <a:t>’ ministry </a:t>
            </a:r>
            <a:r>
              <a:rPr lang="en-US" dirty="0"/>
              <a:t>lasted three years – it was a perfect ministry</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230</a:t>
            </a:fld>
            <a:endParaRPr lang="en-US"/>
          </a:p>
        </p:txBody>
      </p:sp>
    </p:spTree>
    <p:extLst>
      <p:ext uri="{BB962C8B-B14F-4D97-AF65-F5344CB8AC3E}">
        <p14:creationId xmlns:p14="http://schemas.microsoft.com/office/powerpoint/2010/main" val="1826298887"/>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984" y="506627"/>
            <a:ext cx="11207578" cy="6067168"/>
          </a:xfrm>
        </p:spPr>
        <p:txBody>
          <a:bodyPr>
            <a:noAutofit/>
          </a:bodyPr>
          <a:lstStyle/>
          <a:p>
            <a:pPr marL="0" indent="0">
              <a:buNone/>
            </a:pPr>
            <a:r>
              <a:rPr lang="en-US" dirty="0"/>
              <a:t>6	The number of man and the manifestation of sin</a:t>
            </a:r>
          </a:p>
          <a:p>
            <a:pPr lvl="1"/>
            <a:r>
              <a:rPr lang="en-US" sz="2800" dirty="0" smtClean="0"/>
              <a:t>Man </a:t>
            </a:r>
            <a:r>
              <a:rPr lang="en-US" sz="2800" dirty="0"/>
              <a:t>was created on the sixth day</a:t>
            </a:r>
          </a:p>
          <a:p>
            <a:pPr lvl="1"/>
            <a:r>
              <a:rPr lang="en-US" sz="2800" dirty="0" smtClean="0"/>
              <a:t>Jesus </a:t>
            </a:r>
            <a:r>
              <a:rPr lang="en-US" sz="2800" dirty="0"/>
              <a:t>was accused of being demon possessed six times</a:t>
            </a:r>
          </a:p>
          <a:p>
            <a:pPr lvl="1"/>
            <a:r>
              <a:rPr lang="en-US" sz="2800" dirty="0" smtClean="0"/>
              <a:t>Six </a:t>
            </a:r>
            <a:r>
              <a:rPr lang="en-US" sz="2800" dirty="0"/>
              <a:t>people proclaimed Jesus innocent during the Passion but did nothing to stop His crucifixion (Pilate, Pilate’s wife, Herod, Judas, the thief on the cross (not that he could be </a:t>
            </a:r>
            <a:r>
              <a:rPr lang="en-US" sz="2800" dirty="0" smtClean="0"/>
              <a:t>anything</a:t>
            </a:r>
            <a:r>
              <a:rPr lang="en-US" sz="2800" dirty="0"/>
              <a:t>), and the Roman centurion)</a:t>
            </a:r>
          </a:p>
          <a:p>
            <a:pPr lvl="1"/>
            <a:r>
              <a:rPr lang="en-US" sz="2800" dirty="0" smtClean="0"/>
              <a:t>There </a:t>
            </a:r>
            <a:r>
              <a:rPr lang="en-US" sz="2800" dirty="0"/>
              <a:t>are six New Testament references to people practicing sorcery</a:t>
            </a:r>
          </a:p>
          <a:p>
            <a:pPr lvl="1"/>
            <a:r>
              <a:rPr lang="en-US" sz="2800" dirty="0" smtClean="0"/>
              <a:t>The </a:t>
            </a:r>
            <a:r>
              <a:rPr lang="en-US" sz="2800" dirty="0"/>
              <a:t>sixth clause in the “Our Father/Lord’s prayer” is “lead us not into temptation but deliver us from evil.”</a:t>
            </a:r>
          </a:p>
          <a:p>
            <a:pPr lvl="1"/>
            <a:r>
              <a:rPr lang="en-US" sz="2800" dirty="0" smtClean="0"/>
              <a:t>Jesus </a:t>
            </a:r>
            <a:r>
              <a:rPr lang="en-US" sz="2800" dirty="0"/>
              <a:t>was on the cross for six hours (3 to 9)</a:t>
            </a:r>
          </a:p>
          <a:p>
            <a:pPr lvl="1"/>
            <a:r>
              <a:rPr lang="en-US" sz="2800" dirty="0" smtClean="0"/>
              <a:t>Goliath </a:t>
            </a:r>
            <a:r>
              <a:rPr lang="en-US" sz="2800" dirty="0"/>
              <a:t>was 6 cubits high (1 Samuel 17:4-7)</a:t>
            </a:r>
          </a:p>
          <a:p>
            <a:pPr lvl="1"/>
            <a:r>
              <a:rPr lang="en-US" sz="2800" dirty="0" smtClean="0"/>
              <a:t>Nebuchadnezzar’s </a:t>
            </a:r>
            <a:r>
              <a:rPr lang="en-US" sz="2800" dirty="0"/>
              <a:t>golden image was 60 cubits high and 6 cubits wide (Daniel 3:1</a:t>
            </a:r>
            <a:r>
              <a:rPr lang="en-US" sz="2800" dirty="0" smtClean="0"/>
              <a:t>)</a:t>
            </a:r>
            <a:endParaRPr lang="en-US" sz="2800" dirty="0"/>
          </a:p>
        </p:txBody>
      </p:sp>
      <p:sp>
        <p:nvSpPr>
          <p:cNvPr id="4" name="Slide Number Placeholder 3"/>
          <p:cNvSpPr>
            <a:spLocks noGrp="1"/>
          </p:cNvSpPr>
          <p:nvPr>
            <p:ph type="sldNum" sz="quarter" idx="12"/>
          </p:nvPr>
        </p:nvSpPr>
        <p:spPr/>
        <p:txBody>
          <a:bodyPr/>
          <a:lstStyle/>
          <a:p>
            <a:fld id="{AF06E64F-A8F0-46BE-B167-0E8C2A239E9D}" type="slidenum">
              <a:rPr lang="en-US" smtClean="0"/>
              <a:t>231</a:t>
            </a:fld>
            <a:endParaRPr lang="en-US"/>
          </a:p>
        </p:txBody>
      </p:sp>
    </p:spTree>
    <p:extLst>
      <p:ext uri="{BB962C8B-B14F-4D97-AF65-F5344CB8AC3E}">
        <p14:creationId xmlns:p14="http://schemas.microsoft.com/office/powerpoint/2010/main" val="1181428428"/>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45989"/>
            <a:ext cx="10515600" cy="5830974"/>
          </a:xfrm>
        </p:spPr>
        <p:txBody>
          <a:bodyPr>
            <a:normAutofit lnSpcReduction="10000"/>
          </a:bodyPr>
          <a:lstStyle/>
          <a:p>
            <a:pPr marL="0" indent="0">
              <a:buNone/>
            </a:pPr>
            <a:r>
              <a:rPr lang="en-US" dirty="0"/>
              <a:t>7	Spiritual perfection and fullness</a:t>
            </a:r>
          </a:p>
          <a:p>
            <a:pPr marL="0" indent="0">
              <a:buNone/>
            </a:pPr>
            <a:r>
              <a:rPr lang="en-US" dirty="0" smtClean="0"/>
              <a:t>In </a:t>
            </a:r>
            <a:r>
              <a:rPr lang="en-US" dirty="0"/>
              <a:t>Hebrew the word “seven’s” root word means “to be full</a:t>
            </a:r>
            <a:r>
              <a:rPr lang="en-US" dirty="0" smtClean="0"/>
              <a:t>”</a:t>
            </a:r>
          </a:p>
          <a:p>
            <a:pPr marL="0" indent="0">
              <a:buNone/>
            </a:pPr>
            <a:endParaRPr lang="en-US" dirty="0"/>
          </a:p>
          <a:p>
            <a:pPr lvl="1"/>
            <a:r>
              <a:rPr lang="en-US" dirty="0" smtClean="0"/>
              <a:t>God </a:t>
            </a:r>
            <a:r>
              <a:rPr lang="en-US" dirty="0"/>
              <a:t>rested on the seventh day</a:t>
            </a:r>
          </a:p>
          <a:p>
            <a:pPr lvl="1"/>
            <a:r>
              <a:rPr lang="en-US" dirty="0" smtClean="0"/>
              <a:t>Seven </a:t>
            </a:r>
            <a:r>
              <a:rPr lang="en-US" dirty="0"/>
              <a:t>Sabbatical years followed by the year of Jubilee</a:t>
            </a:r>
          </a:p>
          <a:p>
            <a:pPr lvl="1"/>
            <a:r>
              <a:rPr lang="en-US" dirty="0" smtClean="0"/>
              <a:t>There </a:t>
            </a:r>
            <a:r>
              <a:rPr lang="en-US" dirty="0"/>
              <a:t>are seven gifts of the Holy Spirit</a:t>
            </a:r>
          </a:p>
          <a:p>
            <a:pPr lvl="1"/>
            <a:r>
              <a:rPr lang="en-US" dirty="0" smtClean="0"/>
              <a:t>It </a:t>
            </a:r>
            <a:r>
              <a:rPr lang="en-US" dirty="0"/>
              <a:t>took Solomon seven years to build the Temple in Jerusalem (1 Kings 6:37-38)</a:t>
            </a:r>
          </a:p>
          <a:p>
            <a:pPr lvl="1"/>
            <a:r>
              <a:rPr lang="en-US" dirty="0" smtClean="0"/>
              <a:t>There </a:t>
            </a:r>
            <a:r>
              <a:rPr lang="en-US" dirty="0"/>
              <a:t>are seven holy feasts days observed by Israel</a:t>
            </a:r>
          </a:p>
          <a:p>
            <a:pPr lvl="1"/>
            <a:r>
              <a:rPr lang="en-US" dirty="0" smtClean="0"/>
              <a:t>Seven </a:t>
            </a:r>
            <a:r>
              <a:rPr lang="en-US" dirty="0"/>
              <a:t>covenants of God with man: </a:t>
            </a:r>
            <a:r>
              <a:rPr lang="en-US" dirty="0" err="1"/>
              <a:t>Adamic</a:t>
            </a:r>
            <a:r>
              <a:rPr lang="en-US" dirty="0"/>
              <a:t>, Noah, Abrahamic, Mosaic, </a:t>
            </a:r>
            <a:r>
              <a:rPr lang="en-US" dirty="0" err="1"/>
              <a:t>Levitic</a:t>
            </a:r>
            <a:r>
              <a:rPr lang="en-US" dirty="0"/>
              <a:t>, Davidic, Messianic or new</a:t>
            </a:r>
          </a:p>
          <a:p>
            <a:pPr lvl="1"/>
            <a:r>
              <a:rPr lang="en-US" dirty="0" smtClean="0"/>
              <a:t>Seven </a:t>
            </a:r>
            <a:r>
              <a:rPr lang="en-US" dirty="0"/>
              <a:t>days was the usual time of mourning for the dead</a:t>
            </a:r>
          </a:p>
          <a:p>
            <a:pPr lvl="1"/>
            <a:r>
              <a:rPr lang="en-US" dirty="0" smtClean="0"/>
              <a:t>Seven </a:t>
            </a:r>
            <a:r>
              <a:rPr lang="en-US" dirty="0"/>
              <a:t>of Jesus’ miracles were on the Sabbath</a:t>
            </a:r>
          </a:p>
          <a:p>
            <a:pPr lvl="1"/>
            <a:r>
              <a:rPr lang="en-US" dirty="0" smtClean="0"/>
              <a:t>There </a:t>
            </a:r>
            <a:r>
              <a:rPr lang="en-US" dirty="0"/>
              <a:t>are seven churches in Revelation chapters 1 – 3</a:t>
            </a:r>
          </a:p>
          <a:p>
            <a:pPr lvl="1"/>
            <a:r>
              <a:rPr lang="en-US" dirty="0" smtClean="0"/>
              <a:t>Many </a:t>
            </a:r>
            <a:r>
              <a:rPr lang="en-US" dirty="0"/>
              <a:t>sevens in Revelation: seals, trumpets, bowls, angels, hills, kings, and final visions (chapters 20 – 21)</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232</a:t>
            </a:fld>
            <a:endParaRPr lang="en-US"/>
          </a:p>
        </p:txBody>
      </p:sp>
    </p:spTree>
    <p:extLst>
      <p:ext uri="{BB962C8B-B14F-4D97-AF65-F5344CB8AC3E}">
        <p14:creationId xmlns:p14="http://schemas.microsoft.com/office/powerpoint/2010/main" val="3331986259"/>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29048"/>
            <a:ext cx="10515600" cy="5832389"/>
          </a:xfrm>
        </p:spPr>
        <p:txBody>
          <a:bodyPr>
            <a:normAutofit/>
          </a:bodyPr>
          <a:lstStyle/>
          <a:p>
            <a:pPr marL="514350" indent="-514350">
              <a:buAutoNum type="arabicPlain" startAt="12"/>
            </a:pPr>
            <a:r>
              <a:rPr lang="en-US" dirty="0" smtClean="0"/>
              <a:t>God’s </a:t>
            </a:r>
            <a:r>
              <a:rPr lang="en-US" dirty="0"/>
              <a:t>authority and </a:t>
            </a:r>
            <a:r>
              <a:rPr lang="en-US" dirty="0" smtClean="0"/>
              <a:t>government</a:t>
            </a:r>
          </a:p>
          <a:p>
            <a:pPr marL="0" indent="0">
              <a:buNone/>
            </a:pPr>
            <a:endParaRPr lang="en-US" dirty="0"/>
          </a:p>
          <a:p>
            <a:pPr lvl="1"/>
            <a:r>
              <a:rPr lang="en-US" dirty="0" smtClean="0"/>
              <a:t>Twelve </a:t>
            </a:r>
            <a:r>
              <a:rPr lang="en-US" dirty="0"/>
              <a:t>tribes of Israel</a:t>
            </a:r>
          </a:p>
          <a:p>
            <a:pPr lvl="1"/>
            <a:r>
              <a:rPr lang="en-US" dirty="0" smtClean="0"/>
              <a:t>Twelve </a:t>
            </a:r>
            <a:r>
              <a:rPr lang="en-US" dirty="0"/>
              <a:t>Apostles</a:t>
            </a:r>
          </a:p>
          <a:p>
            <a:pPr lvl="1"/>
            <a:r>
              <a:rPr lang="en-US" dirty="0" smtClean="0"/>
              <a:t>Ishmael </a:t>
            </a:r>
            <a:r>
              <a:rPr lang="en-US" dirty="0"/>
              <a:t>had 12 princes</a:t>
            </a:r>
          </a:p>
          <a:p>
            <a:pPr lvl="1"/>
            <a:r>
              <a:rPr lang="en-US" dirty="0" smtClean="0"/>
              <a:t>Twelve </a:t>
            </a:r>
            <a:r>
              <a:rPr lang="en-US" dirty="0"/>
              <a:t>unleavened cakes of bread be placed every week in the temple</a:t>
            </a:r>
          </a:p>
          <a:p>
            <a:pPr lvl="1"/>
            <a:r>
              <a:rPr lang="en-US" dirty="0" smtClean="0"/>
              <a:t>In </a:t>
            </a:r>
            <a:r>
              <a:rPr lang="en-US" dirty="0"/>
              <a:t>Revelation, 12,000 are called from each of the 12 tribes to be 144,000 witnesses</a:t>
            </a:r>
          </a:p>
          <a:p>
            <a:pPr lvl="1"/>
            <a:r>
              <a:rPr lang="en-US" dirty="0" smtClean="0"/>
              <a:t>The </a:t>
            </a:r>
            <a:r>
              <a:rPr lang="en-US" dirty="0"/>
              <a:t>New Jerusalem will have 12 gates and its walls will be 144 (12 x 12) </a:t>
            </a:r>
            <a:r>
              <a:rPr lang="en-US" dirty="0" smtClean="0"/>
              <a:t>cubits </a:t>
            </a:r>
            <a:r>
              <a:rPr lang="en-US" dirty="0"/>
              <a:t>high and will be 12,000 furlongs square</a:t>
            </a:r>
          </a:p>
          <a:p>
            <a:pPr lvl="1"/>
            <a:r>
              <a:rPr lang="en-US" dirty="0" smtClean="0"/>
              <a:t>Jesus</a:t>
            </a:r>
            <a:r>
              <a:rPr lang="en-US" dirty="0"/>
              <a:t>’ first recorded words were when He was 12 years old</a:t>
            </a:r>
          </a:p>
          <a:p>
            <a:pPr lvl="1"/>
            <a:r>
              <a:rPr lang="en-US" dirty="0" smtClean="0"/>
              <a:t>The </a:t>
            </a:r>
            <a:r>
              <a:rPr lang="en-US" dirty="0"/>
              <a:t>Trees of Life in the new creation will bear twelve kinds of fruit (Revelation 22:2)</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233</a:t>
            </a:fld>
            <a:endParaRPr lang="en-US"/>
          </a:p>
        </p:txBody>
      </p:sp>
    </p:spTree>
    <p:extLst>
      <p:ext uri="{BB962C8B-B14F-4D97-AF65-F5344CB8AC3E}">
        <p14:creationId xmlns:p14="http://schemas.microsoft.com/office/powerpoint/2010/main" val="2573581769"/>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4270"/>
            <a:ext cx="10515600" cy="5682693"/>
          </a:xfrm>
        </p:spPr>
        <p:txBody>
          <a:bodyPr>
            <a:normAutofit/>
          </a:bodyPr>
          <a:lstStyle/>
          <a:p>
            <a:pPr marL="514350" indent="-514350">
              <a:buAutoNum type="arabicPlain" startAt="40"/>
            </a:pPr>
            <a:r>
              <a:rPr lang="en-US" dirty="0" smtClean="0"/>
              <a:t>Testing</a:t>
            </a:r>
            <a:r>
              <a:rPr lang="en-US" dirty="0"/>
              <a:t>, Trials, or </a:t>
            </a:r>
            <a:r>
              <a:rPr lang="en-US" dirty="0" smtClean="0"/>
              <a:t>Probation</a:t>
            </a:r>
          </a:p>
          <a:p>
            <a:pPr marL="0" indent="0">
              <a:buNone/>
            </a:pPr>
            <a:endParaRPr lang="en-US" dirty="0"/>
          </a:p>
          <a:p>
            <a:pPr lvl="1"/>
            <a:r>
              <a:rPr lang="en-US" sz="2800" dirty="0" smtClean="0"/>
              <a:t>Jonah </a:t>
            </a:r>
            <a:r>
              <a:rPr lang="en-US" sz="2800" dirty="0"/>
              <a:t>warned Nineveh for 40 days</a:t>
            </a:r>
          </a:p>
          <a:p>
            <a:pPr lvl="1"/>
            <a:r>
              <a:rPr lang="en-US" sz="2800" dirty="0" smtClean="0"/>
              <a:t>Ezekiel </a:t>
            </a:r>
            <a:r>
              <a:rPr lang="en-US" sz="2800" dirty="0"/>
              <a:t>laid on his side for 40 days</a:t>
            </a:r>
          </a:p>
          <a:p>
            <a:pPr lvl="1"/>
            <a:r>
              <a:rPr lang="en-US" sz="2800" dirty="0" smtClean="0"/>
              <a:t>Elijah </a:t>
            </a:r>
            <a:r>
              <a:rPr lang="en-US" sz="2800" dirty="0"/>
              <a:t>went 40 days without food</a:t>
            </a:r>
          </a:p>
          <a:p>
            <a:pPr lvl="1"/>
            <a:r>
              <a:rPr lang="en-US" sz="2800" dirty="0" smtClean="0"/>
              <a:t>Jesus </a:t>
            </a:r>
            <a:r>
              <a:rPr lang="en-US" sz="2800" dirty="0"/>
              <a:t>fasted in the desert for 40 days</a:t>
            </a:r>
          </a:p>
          <a:p>
            <a:pPr lvl="1"/>
            <a:r>
              <a:rPr lang="en-US" sz="2800" dirty="0" smtClean="0"/>
              <a:t>Jesus </a:t>
            </a:r>
            <a:r>
              <a:rPr lang="en-US" sz="2800" dirty="0"/>
              <a:t>appeared to His disciples for 40 days after His resurrection</a:t>
            </a:r>
          </a:p>
          <a:p>
            <a:pPr lvl="1"/>
            <a:r>
              <a:rPr lang="en-US" sz="2800" dirty="0" smtClean="0"/>
              <a:t>Israel </a:t>
            </a:r>
            <a:r>
              <a:rPr lang="en-US" sz="2800" dirty="0"/>
              <a:t>wandered the desert for 40 years</a:t>
            </a:r>
          </a:p>
          <a:p>
            <a:pPr lvl="1"/>
            <a:r>
              <a:rPr lang="en-US" sz="2800" dirty="0" smtClean="0"/>
              <a:t>It </a:t>
            </a:r>
            <a:r>
              <a:rPr lang="en-US" sz="2800" dirty="0"/>
              <a:t>rained for 40 days and nights for The Flood</a:t>
            </a:r>
          </a:p>
          <a:p>
            <a:pPr lvl="1"/>
            <a:r>
              <a:rPr lang="en-US" sz="2800" dirty="0" smtClean="0"/>
              <a:t>Forty </a:t>
            </a:r>
            <a:r>
              <a:rPr lang="en-US" sz="2800" dirty="0"/>
              <a:t>days Moses was on Mount Sinai when God gave him the Law</a:t>
            </a:r>
          </a:p>
          <a:p>
            <a:pPr lvl="1"/>
            <a:r>
              <a:rPr lang="en-US" sz="2800" dirty="0" smtClean="0"/>
              <a:t>The </a:t>
            </a:r>
            <a:r>
              <a:rPr lang="en-US" sz="2800" dirty="0"/>
              <a:t>spies were in Canaan for 40 days</a:t>
            </a:r>
          </a:p>
          <a:p>
            <a:pPr lvl="1"/>
            <a:r>
              <a:rPr lang="en-US" sz="2800" dirty="0" smtClean="0"/>
              <a:t>Forty </a:t>
            </a:r>
            <a:r>
              <a:rPr lang="en-US" sz="2800" dirty="0"/>
              <a:t>years Israel ate manna</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234</a:t>
            </a:fld>
            <a:endParaRPr lang="en-US"/>
          </a:p>
        </p:txBody>
      </p:sp>
    </p:spTree>
    <p:extLst>
      <p:ext uri="{BB962C8B-B14F-4D97-AF65-F5344CB8AC3E}">
        <p14:creationId xmlns:p14="http://schemas.microsoft.com/office/powerpoint/2010/main" val="1358054086"/>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144,000 persevere</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14:1</a:t>
            </a:r>
          </a:p>
          <a:p>
            <a:pPr marL="0" indent="0">
              <a:buNone/>
            </a:pPr>
            <a:endParaRPr lang="en-US" dirty="0" smtClean="0"/>
          </a:p>
          <a:p>
            <a:pPr marL="0" indent="0">
              <a:buNone/>
            </a:pPr>
            <a:r>
              <a:rPr lang="en-US" dirty="0" smtClean="0"/>
              <a:t>“Then </a:t>
            </a:r>
            <a:r>
              <a:rPr lang="en-US" dirty="0"/>
              <a:t>I looked, and behold, the Lamb was standing on Mount Zion, and with Him one hundred and forty-four thousand, having His name and the name of His Father written on their foreheads</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235</a:t>
            </a:fld>
            <a:endParaRPr lang="en-US"/>
          </a:p>
        </p:txBody>
      </p:sp>
    </p:spTree>
    <p:extLst>
      <p:ext uri="{BB962C8B-B14F-4D97-AF65-F5344CB8AC3E}">
        <p14:creationId xmlns:p14="http://schemas.microsoft.com/office/powerpoint/2010/main" val="2775060312"/>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Judgment </a:t>
            </a:r>
            <a:r>
              <a:rPr lang="en-US" dirty="0">
                <a:solidFill>
                  <a:srgbClr val="FF0000"/>
                </a:solidFill>
              </a:rPr>
              <a:t>is coming swiftly and surely</a:t>
            </a:r>
          </a:p>
        </p:txBody>
      </p:sp>
      <p:sp>
        <p:nvSpPr>
          <p:cNvPr id="3" name="Content Placeholder 2"/>
          <p:cNvSpPr>
            <a:spLocks noGrp="1"/>
          </p:cNvSpPr>
          <p:nvPr>
            <p:ph idx="1"/>
          </p:nvPr>
        </p:nvSpPr>
        <p:spPr>
          <a:xfrm>
            <a:off x="838200" y="1556950"/>
            <a:ext cx="10515600" cy="4843849"/>
          </a:xfrm>
        </p:spPr>
        <p:txBody>
          <a:bodyPr>
            <a:normAutofit fontScale="92500" lnSpcReduction="10000"/>
          </a:bodyPr>
          <a:lstStyle/>
          <a:p>
            <a:pPr marL="0" indent="0">
              <a:buNone/>
            </a:pPr>
            <a:r>
              <a:rPr lang="en-US" dirty="0">
                <a:solidFill>
                  <a:srgbClr val="00B050"/>
                </a:solidFill>
              </a:rPr>
              <a:t>Revelation 14:7</a:t>
            </a:r>
          </a:p>
          <a:p>
            <a:pPr marL="0" indent="0">
              <a:buNone/>
            </a:pPr>
            <a:r>
              <a:rPr lang="en-US" dirty="0"/>
              <a:t>7 and he said with a loud voice, “Fear God, and give Him glory, because the hour of His judgment has come; worship Him who made the heaven and the earth and sea and springs of waters.”</a:t>
            </a:r>
          </a:p>
          <a:p>
            <a:pPr marL="0" indent="0">
              <a:buNone/>
            </a:pPr>
            <a:r>
              <a:rPr lang="en-US" dirty="0">
                <a:solidFill>
                  <a:srgbClr val="00B050"/>
                </a:solidFill>
              </a:rPr>
              <a:t>Revelation 14:9-11</a:t>
            </a:r>
          </a:p>
          <a:p>
            <a:pPr marL="0" indent="0">
              <a:buNone/>
            </a:pPr>
            <a:r>
              <a:rPr lang="en-US" dirty="0"/>
              <a:t>9 Then another angel, a third one, followed them, saying with a loud voice, “If anyone worships the beast and his image, and receives a mark on his forehead or on his hand, 10 he also will drink of the wine of the wrath of God, which is mixed in full strength in the cup of His anger; and he will be tormented with fire and brimstone in the presence of the holy angels and in the presence of the Lamb. 11 And the smoke of their torment goes up forever and ever; they have no rest day and night, those who worship the beast and his image, and whoever receives the mark of his name</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236</a:t>
            </a:fld>
            <a:endParaRPr lang="en-US"/>
          </a:p>
        </p:txBody>
      </p:sp>
    </p:spTree>
    <p:extLst>
      <p:ext uri="{BB962C8B-B14F-4D97-AF65-F5344CB8AC3E}">
        <p14:creationId xmlns:p14="http://schemas.microsoft.com/office/powerpoint/2010/main" val="799666717"/>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Psalm 73 – The Wicked</a:t>
            </a:r>
            <a:endParaRPr lang="en-US"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marL="0" indent="0">
              <a:buNone/>
            </a:pPr>
            <a:r>
              <a:rPr lang="en-US" dirty="0"/>
              <a:t>3 For I was envious of the arrogant As I saw the </a:t>
            </a:r>
            <a:r>
              <a:rPr lang="en-US" dirty="0">
                <a:solidFill>
                  <a:srgbClr val="00B0F0"/>
                </a:solidFill>
              </a:rPr>
              <a:t>prosperity</a:t>
            </a:r>
            <a:r>
              <a:rPr lang="en-US" dirty="0"/>
              <a:t> of the wicked.</a:t>
            </a:r>
          </a:p>
          <a:p>
            <a:pPr marL="0" indent="0">
              <a:buNone/>
            </a:pPr>
            <a:r>
              <a:rPr lang="en-US" dirty="0"/>
              <a:t>4 For there are </a:t>
            </a:r>
            <a:r>
              <a:rPr lang="en-US" dirty="0">
                <a:solidFill>
                  <a:srgbClr val="00B0F0"/>
                </a:solidFill>
              </a:rPr>
              <a:t>no pains </a:t>
            </a:r>
            <a:r>
              <a:rPr lang="en-US" dirty="0"/>
              <a:t>in their death, And their body is </a:t>
            </a:r>
            <a:r>
              <a:rPr lang="en-US" dirty="0">
                <a:solidFill>
                  <a:srgbClr val="00B0F0"/>
                </a:solidFill>
              </a:rPr>
              <a:t>fat</a:t>
            </a:r>
            <a:r>
              <a:rPr lang="en-US" dirty="0"/>
              <a:t>.</a:t>
            </a:r>
          </a:p>
          <a:p>
            <a:pPr marL="0" indent="0">
              <a:buNone/>
            </a:pPr>
            <a:r>
              <a:rPr lang="en-US" dirty="0"/>
              <a:t>5 They are </a:t>
            </a:r>
            <a:r>
              <a:rPr lang="en-US" dirty="0">
                <a:solidFill>
                  <a:srgbClr val="00B0F0"/>
                </a:solidFill>
              </a:rPr>
              <a:t>not in trouble </a:t>
            </a:r>
            <a:r>
              <a:rPr lang="en-US" dirty="0"/>
              <a:t>as other men, </a:t>
            </a:r>
            <a:r>
              <a:rPr lang="en-US" dirty="0">
                <a:solidFill>
                  <a:srgbClr val="00B0F0"/>
                </a:solidFill>
              </a:rPr>
              <a:t>Nor are they plagued </a:t>
            </a:r>
            <a:r>
              <a:rPr lang="en-US" dirty="0"/>
              <a:t>like mankind.</a:t>
            </a:r>
          </a:p>
          <a:p>
            <a:pPr marL="0" indent="0">
              <a:buNone/>
            </a:pPr>
            <a:r>
              <a:rPr lang="en-US" dirty="0"/>
              <a:t>6 Therefore </a:t>
            </a:r>
            <a:r>
              <a:rPr lang="en-US" dirty="0">
                <a:solidFill>
                  <a:srgbClr val="00B0F0"/>
                </a:solidFill>
              </a:rPr>
              <a:t>pride</a:t>
            </a:r>
            <a:r>
              <a:rPr lang="en-US" dirty="0"/>
              <a:t> is their necklace; The garment of </a:t>
            </a:r>
            <a:r>
              <a:rPr lang="en-US" dirty="0">
                <a:solidFill>
                  <a:srgbClr val="00B0F0"/>
                </a:solidFill>
              </a:rPr>
              <a:t>violence</a:t>
            </a:r>
            <a:r>
              <a:rPr lang="en-US" dirty="0"/>
              <a:t> covers them.</a:t>
            </a:r>
          </a:p>
          <a:p>
            <a:pPr marL="0" indent="0">
              <a:buNone/>
            </a:pPr>
            <a:r>
              <a:rPr lang="en-US" dirty="0"/>
              <a:t>7 Their eye bulges from </a:t>
            </a:r>
            <a:r>
              <a:rPr lang="en-US" dirty="0">
                <a:solidFill>
                  <a:srgbClr val="00B0F0"/>
                </a:solidFill>
              </a:rPr>
              <a:t>fatness</a:t>
            </a:r>
            <a:r>
              <a:rPr lang="en-US" dirty="0"/>
              <a:t>; The imaginations of their heart </a:t>
            </a:r>
            <a:r>
              <a:rPr lang="en-US" dirty="0">
                <a:solidFill>
                  <a:srgbClr val="00B0F0"/>
                </a:solidFill>
              </a:rPr>
              <a:t>run riot</a:t>
            </a:r>
            <a:r>
              <a:rPr lang="en-US" dirty="0"/>
              <a:t>.</a:t>
            </a:r>
          </a:p>
          <a:p>
            <a:pPr marL="0" indent="0">
              <a:buNone/>
            </a:pPr>
            <a:r>
              <a:rPr lang="en-US" dirty="0"/>
              <a:t>8 They </a:t>
            </a:r>
            <a:r>
              <a:rPr lang="en-US" dirty="0">
                <a:solidFill>
                  <a:srgbClr val="00B0F0"/>
                </a:solidFill>
              </a:rPr>
              <a:t>mock</a:t>
            </a:r>
            <a:r>
              <a:rPr lang="en-US" dirty="0"/>
              <a:t> and </a:t>
            </a:r>
            <a:r>
              <a:rPr lang="en-US" dirty="0">
                <a:solidFill>
                  <a:srgbClr val="00B0F0"/>
                </a:solidFill>
              </a:rPr>
              <a:t>wickedly</a:t>
            </a:r>
            <a:r>
              <a:rPr lang="en-US" dirty="0"/>
              <a:t> speak of oppression; They speak from </a:t>
            </a:r>
            <a:r>
              <a:rPr lang="en-US" dirty="0">
                <a:solidFill>
                  <a:srgbClr val="00B0F0"/>
                </a:solidFill>
              </a:rPr>
              <a:t>on high</a:t>
            </a:r>
            <a:r>
              <a:rPr lang="en-US" dirty="0"/>
              <a:t>.</a:t>
            </a:r>
          </a:p>
          <a:p>
            <a:pPr marL="0" indent="0">
              <a:buNone/>
            </a:pPr>
            <a:r>
              <a:rPr lang="en-US" dirty="0"/>
              <a:t>9 They have set their mouth </a:t>
            </a:r>
            <a:r>
              <a:rPr lang="en-US" dirty="0">
                <a:solidFill>
                  <a:srgbClr val="00B0F0"/>
                </a:solidFill>
              </a:rPr>
              <a:t>against</a:t>
            </a:r>
            <a:r>
              <a:rPr lang="en-US" dirty="0"/>
              <a:t> the heavens, And their </a:t>
            </a:r>
            <a:r>
              <a:rPr lang="en-US" dirty="0">
                <a:solidFill>
                  <a:srgbClr val="00B0F0"/>
                </a:solidFill>
              </a:rPr>
              <a:t>tongue parades </a:t>
            </a:r>
            <a:r>
              <a:rPr lang="en-US" dirty="0"/>
              <a:t>through the earth.</a:t>
            </a:r>
          </a:p>
          <a:p>
            <a:pPr marL="0" indent="0">
              <a:buNone/>
            </a:pPr>
            <a:r>
              <a:rPr lang="en-US" dirty="0"/>
              <a:t>10 Therefore his people return to this place, And waters of </a:t>
            </a:r>
            <a:r>
              <a:rPr lang="en-US" dirty="0">
                <a:solidFill>
                  <a:srgbClr val="00B0F0"/>
                </a:solidFill>
              </a:rPr>
              <a:t>abundance</a:t>
            </a:r>
            <a:r>
              <a:rPr lang="en-US" dirty="0"/>
              <a:t> are drunk by them.</a:t>
            </a:r>
          </a:p>
          <a:p>
            <a:pPr marL="0" indent="0">
              <a:buNone/>
            </a:pPr>
            <a:r>
              <a:rPr lang="en-US" dirty="0"/>
              <a:t>11 They say, “</a:t>
            </a:r>
            <a:r>
              <a:rPr lang="en-US" dirty="0">
                <a:solidFill>
                  <a:srgbClr val="00B0F0"/>
                </a:solidFill>
              </a:rPr>
              <a:t>How does God know? </a:t>
            </a:r>
            <a:r>
              <a:rPr lang="en-US" dirty="0"/>
              <a:t>And is there knowledge with the Most High?”</a:t>
            </a:r>
          </a:p>
          <a:p>
            <a:pPr marL="0" indent="0">
              <a:buNone/>
            </a:pPr>
            <a:r>
              <a:rPr lang="en-US" dirty="0"/>
              <a:t>12 Behold, these are the wicked; And </a:t>
            </a:r>
            <a:r>
              <a:rPr lang="en-US" dirty="0">
                <a:solidFill>
                  <a:srgbClr val="00B0F0"/>
                </a:solidFill>
              </a:rPr>
              <a:t>always at ease</a:t>
            </a:r>
            <a:r>
              <a:rPr lang="en-US" dirty="0"/>
              <a:t>, they have </a:t>
            </a:r>
            <a:r>
              <a:rPr lang="en-US" dirty="0">
                <a:solidFill>
                  <a:srgbClr val="00B0F0"/>
                </a:solidFill>
              </a:rPr>
              <a:t>increased in wealth</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237</a:t>
            </a:fld>
            <a:endParaRPr lang="en-US"/>
          </a:p>
        </p:txBody>
      </p:sp>
    </p:spTree>
    <p:extLst>
      <p:ext uri="{BB962C8B-B14F-4D97-AF65-F5344CB8AC3E}">
        <p14:creationId xmlns:p14="http://schemas.microsoft.com/office/powerpoint/2010/main" val="3287320496"/>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843" y="1417852"/>
            <a:ext cx="10515600" cy="4351338"/>
          </a:xfrm>
        </p:spPr>
        <p:txBody>
          <a:bodyPr/>
          <a:lstStyle/>
          <a:p>
            <a:pPr marL="0" indent="0">
              <a:buNone/>
            </a:pPr>
            <a:r>
              <a:rPr lang="en-US" dirty="0"/>
              <a:t>14 For I have been stricken all day long And chastened every morning</a:t>
            </a:r>
            <a:r>
              <a:rPr lang="en-US" dirty="0" smtClean="0"/>
              <a:t>.</a:t>
            </a:r>
          </a:p>
          <a:p>
            <a:pPr marL="0" indent="0">
              <a:buNone/>
            </a:pPr>
            <a:endParaRPr lang="en-US" dirty="0"/>
          </a:p>
          <a:p>
            <a:pPr marL="0" indent="0">
              <a:buNone/>
            </a:pPr>
            <a:r>
              <a:rPr lang="en-US" dirty="0"/>
              <a:t>13 Surely in vain I have kept my heart pure And washed my hands in innocence;</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238</a:t>
            </a:fld>
            <a:endParaRPr lang="en-US"/>
          </a:p>
        </p:txBody>
      </p:sp>
    </p:spTree>
    <p:extLst>
      <p:ext uri="{BB962C8B-B14F-4D97-AF65-F5344CB8AC3E}">
        <p14:creationId xmlns:p14="http://schemas.microsoft.com/office/powerpoint/2010/main" val="996109672"/>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Psalm 73 – The Righteous</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t>17 Until I came into the </a:t>
            </a:r>
            <a:r>
              <a:rPr lang="en-US" dirty="0">
                <a:solidFill>
                  <a:srgbClr val="00B0F0"/>
                </a:solidFill>
              </a:rPr>
              <a:t>sanctuary of God</a:t>
            </a:r>
            <a:r>
              <a:rPr lang="en-US" dirty="0"/>
              <a:t>; Then I perceived their end.</a:t>
            </a:r>
          </a:p>
          <a:p>
            <a:pPr marL="0" indent="0">
              <a:buNone/>
            </a:pPr>
            <a:r>
              <a:rPr lang="en-US" dirty="0"/>
              <a:t>18 Surely You set them in </a:t>
            </a:r>
            <a:r>
              <a:rPr lang="en-US" dirty="0">
                <a:solidFill>
                  <a:srgbClr val="00B0F0"/>
                </a:solidFill>
              </a:rPr>
              <a:t>slippery places</a:t>
            </a:r>
            <a:r>
              <a:rPr lang="en-US" dirty="0"/>
              <a:t>; You </a:t>
            </a:r>
            <a:r>
              <a:rPr lang="en-US" dirty="0">
                <a:solidFill>
                  <a:srgbClr val="00B0F0"/>
                </a:solidFill>
              </a:rPr>
              <a:t>cast them down </a:t>
            </a:r>
            <a:r>
              <a:rPr lang="en-US" dirty="0"/>
              <a:t>to </a:t>
            </a:r>
            <a:r>
              <a:rPr lang="en-US" dirty="0">
                <a:solidFill>
                  <a:srgbClr val="00B0F0"/>
                </a:solidFill>
              </a:rPr>
              <a:t>destruction</a:t>
            </a:r>
            <a:r>
              <a:rPr lang="en-US" dirty="0"/>
              <a:t>.</a:t>
            </a:r>
          </a:p>
          <a:p>
            <a:pPr marL="0" indent="0">
              <a:buNone/>
            </a:pPr>
            <a:r>
              <a:rPr lang="en-US" dirty="0"/>
              <a:t>19 How they are </a:t>
            </a:r>
            <a:r>
              <a:rPr lang="en-US" dirty="0">
                <a:solidFill>
                  <a:srgbClr val="00B0F0"/>
                </a:solidFill>
              </a:rPr>
              <a:t>destroyed</a:t>
            </a:r>
            <a:r>
              <a:rPr lang="en-US" dirty="0"/>
              <a:t> in a moment! They are utterly </a:t>
            </a:r>
            <a:r>
              <a:rPr lang="en-US" dirty="0">
                <a:solidFill>
                  <a:srgbClr val="00B0F0"/>
                </a:solidFill>
              </a:rPr>
              <a:t>swept away </a:t>
            </a:r>
            <a:r>
              <a:rPr lang="en-US" dirty="0"/>
              <a:t>by </a:t>
            </a:r>
            <a:r>
              <a:rPr lang="en-US" dirty="0">
                <a:solidFill>
                  <a:srgbClr val="00B0F0"/>
                </a:solidFill>
              </a:rPr>
              <a:t>sudden terrors</a:t>
            </a:r>
            <a:r>
              <a:rPr lang="en-US" dirty="0"/>
              <a:t>!</a:t>
            </a:r>
          </a:p>
          <a:p>
            <a:pPr marL="0" indent="0">
              <a:buNone/>
            </a:pPr>
            <a:r>
              <a:rPr lang="en-US" dirty="0"/>
              <a:t>20 Like a dream when one awakes, O Lord, when aroused, You will </a:t>
            </a:r>
            <a:r>
              <a:rPr lang="en-US" dirty="0">
                <a:solidFill>
                  <a:srgbClr val="00B0F0"/>
                </a:solidFill>
              </a:rPr>
              <a:t>despise</a:t>
            </a:r>
            <a:r>
              <a:rPr lang="en-US" dirty="0"/>
              <a:t> their form</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239</a:t>
            </a:fld>
            <a:endParaRPr lang="en-US"/>
          </a:p>
        </p:txBody>
      </p:sp>
    </p:spTree>
    <p:extLst>
      <p:ext uri="{BB962C8B-B14F-4D97-AF65-F5344CB8AC3E}">
        <p14:creationId xmlns:p14="http://schemas.microsoft.com/office/powerpoint/2010/main" val="236407027"/>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3487" y="1133646"/>
            <a:ext cx="10515600" cy="4351338"/>
          </a:xfrm>
        </p:spPr>
        <p:txBody>
          <a:bodyPr>
            <a:normAutofit fontScale="92500" lnSpcReduction="10000"/>
          </a:bodyPr>
          <a:lstStyle/>
          <a:p>
            <a:pPr marL="0" indent="0">
              <a:buNone/>
            </a:pPr>
            <a:r>
              <a:rPr lang="en-US" dirty="0"/>
              <a:t>23 Nevertheless I am </a:t>
            </a:r>
            <a:r>
              <a:rPr lang="en-US" dirty="0">
                <a:solidFill>
                  <a:srgbClr val="00B0F0"/>
                </a:solidFill>
              </a:rPr>
              <a:t>continually with You</a:t>
            </a:r>
            <a:r>
              <a:rPr lang="en-US" dirty="0"/>
              <a:t>; You have </a:t>
            </a:r>
            <a:r>
              <a:rPr lang="en-US" dirty="0">
                <a:solidFill>
                  <a:srgbClr val="00B0F0"/>
                </a:solidFill>
              </a:rPr>
              <a:t>taken hold </a:t>
            </a:r>
            <a:r>
              <a:rPr lang="en-US" dirty="0"/>
              <a:t>of my right hand.</a:t>
            </a:r>
          </a:p>
          <a:p>
            <a:pPr marL="0" indent="0">
              <a:buNone/>
            </a:pPr>
            <a:r>
              <a:rPr lang="en-US" dirty="0"/>
              <a:t>24 With Your counsel You will </a:t>
            </a:r>
            <a:r>
              <a:rPr lang="en-US" dirty="0">
                <a:solidFill>
                  <a:srgbClr val="00B0F0"/>
                </a:solidFill>
              </a:rPr>
              <a:t>guide</a:t>
            </a:r>
            <a:r>
              <a:rPr lang="en-US" dirty="0"/>
              <a:t> me, And afterward </a:t>
            </a:r>
            <a:r>
              <a:rPr lang="en-US" dirty="0">
                <a:solidFill>
                  <a:srgbClr val="00B0F0"/>
                </a:solidFill>
              </a:rPr>
              <a:t>receive</a:t>
            </a:r>
            <a:r>
              <a:rPr lang="en-US" dirty="0"/>
              <a:t> me to glory.</a:t>
            </a:r>
          </a:p>
          <a:p>
            <a:pPr marL="0" indent="0">
              <a:buNone/>
            </a:pPr>
            <a:r>
              <a:rPr lang="en-US" dirty="0"/>
              <a:t>25 Whom have I in heaven but You? And besides You, I desire nothing on earth.</a:t>
            </a:r>
          </a:p>
          <a:p>
            <a:pPr marL="0" indent="0">
              <a:buNone/>
            </a:pPr>
            <a:r>
              <a:rPr lang="en-US" dirty="0"/>
              <a:t>26 My flesh and my heart may fail, But </a:t>
            </a:r>
            <a:r>
              <a:rPr lang="en-US" dirty="0">
                <a:solidFill>
                  <a:srgbClr val="00B0F0"/>
                </a:solidFill>
              </a:rPr>
              <a:t>God is the strength </a:t>
            </a:r>
            <a:r>
              <a:rPr lang="en-US" dirty="0"/>
              <a:t>of my heart and </a:t>
            </a:r>
            <a:r>
              <a:rPr lang="en-US" dirty="0">
                <a:solidFill>
                  <a:srgbClr val="00B0F0"/>
                </a:solidFill>
              </a:rPr>
              <a:t>my portion forever</a:t>
            </a:r>
            <a:r>
              <a:rPr lang="en-US" dirty="0"/>
              <a:t>.</a:t>
            </a:r>
          </a:p>
          <a:p>
            <a:pPr marL="0" indent="0">
              <a:buNone/>
            </a:pPr>
            <a:r>
              <a:rPr lang="en-US" dirty="0"/>
              <a:t>27 For, behold, those who are far from You will perish; You have destroyed all those who are unfaithful to You.</a:t>
            </a:r>
          </a:p>
          <a:p>
            <a:pPr marL="0" indent="0">
              <a:buNone/>
            </a:pPr>
            <a:r>
              <a:rPr lang="en-US" dirty="0"/>
              <a:t>28 But as for me, </a:t>
            </a:r>
            <a:r>
              <a:rPr lang="en-US" dirty="0">
                <a:solidFill>
                  <a:srgbClr val="00B0F0"/>
                </a:solidFill>
              </a:rPr>
              <a:t>the nearness of God </a:t>
            </a:r>
            <a:r>
              <a:rPr lang="en-US" dirty="0"/>
              <a:t>is my good; I have made the Lord God my </a:t>
            </a:r>
            <a:r>
              <a:rPr lang="en-US" dirty="0">
                <a:solidFill>
                  <a:srgbClr val="00B0F0"/>
                </a:solidFill>
              </a:rPr>
              <a:t>refuge</a:t>
            </a:r>
            <a:r>
              <a:rPr lang="en-US" dirty="0"/>
              <a:t>, That I may tell of all Your works</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240</a:t>
            </a:fld>
            <a:endParaRPr lang="en-US"/>
          </a:p>
        </p:txBody>
      </p:sp>
    </p:spTree>
    <p:extLst>
      <p:ext uri="{BB962C8B-B14F-4D97-AF65-F5344CB8AC3E}">
        <p14:creationId xmlns:p14="http://schemas.microsoft.com/office/powerpoint/2010/main" val="3140908479"/>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God is with us</a:t>
            </a:r>
            <a:endParaRPr lang="en-US" dirty="0">
              <a:solidFill>
                <a:srgbClr val="FF0000"/>
              </a:solidFill>
            </a:endParaRPr>
          </a:p>
        </p:txBody>
      </p:sp>
      <p:sp>
        <p:nvSpPr>
          <p:cNvPr id="3" name="Content Placeholder 2"/>
          <p:cNvSpPr>
            <a:spLocks noGrp="1"/>
          </p:cNvSpPr>
          <p:nvPr>
            <p:ph idx="1"/>
          </p:nvPr>
        </p:nvSpPr>
        <p:spPr/>
        <p:txBody>
          <a:bodyPr/>
          <a:lstStyle/>
          <a:p>
            <a:pPr marL="514350" lvl="0" indent="-514350">
              <a:buFont typeface="+mj-lt"/>
              <a:buAutoNum type="arabicParenR"/>
            </a:pPr>
            <a:r>
              <a:rPr lang="en-US" dirty="0"/>
              <a:t>He is continually with us</a:t>
            </a:r>
          </a:p>
          <a:p>
            <a:pPr marL="514350" lvl="0" indent="-514350">
              <a:buFont typeface="+mj-lt"/>
              <a:buAutoNum type="arabicParenR"/>
            </a:pPr>
            <a:r>
              <a:rPr lang="en-US" dirty="0"/>
              <a:t>He has hold of our hand</a:t>
            </a:r>
          </a:p>
          <a:p>
            <a:pPr marL="514350" lvl="0" indent="-514350">
              <a:buFont typeface="+mj-lt"/>
              <a:buAutoNum type="arabicParenR"/>
            </a:pPr>
            <a:r>
              <a:rPr lang="en-US" dirty="0"/>
              <a:t>He counsels us</a:t>
            </a:r>
          </a:p>
          <a:p>
            <a:pPr marL="514350" lvl="0" indent="-514350">
              <a:buFont typeface="+mj-lt"/>
              <a:buAutoNum type="arabicParenR"/>
            </a:pPr>
            <a:r>
              <a:rPr lang="en-US" dirty="0"/>
              <a:t>He will receive us into glory</a:t>
            </a:r>
          </a:p>
          <a:p>
            <a:pPr marL="514350" lvl="0" indent="-514350">
              <a:buFont typeface="+mj-lt"/>
              <a:buAutoNum type="arabicParenR"/>
            </a:pPr>
            <a:r>
              <a:rPr lang="en-US" dirty="0"/>
              <a:t>He is the strength of our heart</a:t>
            </a:r>
          </a:p>
          <a:p>
            <a:pPr marL="514350" lvl="0" indent="-514350">
              <a:buFont typeface="+mj-lt"/>
              <a:buAutoNum type="arabicParenR"/>
            </a:pPr>
            <a:r>
              <a:rPr lang="en-US" dirty="0"/>
              <a:t>He is our portion forever</a:t>
            </a:r>
          </a:p>
          <a:p>
            <a:pPr marL="514350" lvl="0" indent="-514350">
              <a:buFont typeface="+mj-lt"/>
              <a:buAutoNum type="arabicParenR"/>
            </a:pPr>
            <a:r>
              <a:rPr lang="en-US" dirty="0"/>
              <a:t>He is near to us</a:t>
            </a:r>
          </a:p>
          <a:p>
            <a:pPr marL="514350" lvl="0" indent="-514350">
              <a:buFont typeface="+mj-lt"/>
              <a:buAutoNum type="arabicParenR"/>
            </a:pPr>
            <a:r>
              <a:rPr lang="en-US" dirty="0"/>
              <a:t>He is our </a:t>
            </a:r>
            <a:r>
              <a:rPr lang="en-US" dirty="0" smtClean="0"/>
              <a:t>refuge</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241</a:t>
            </a:fld>
            <a:endParaRPr lang="en-US"/>
          </a:p>
        </p:txBody>
      </p:sp>
    </p:spTree>
    <p:extLst>
      <p:ext uri="{BB962C8B-B14F-4D97-AF65-F5344CB8AC3E}">
        <p14:creationId xmlns:p14="http://schemas.microsoft.com/office/powerpoint/2010/main" val="3152494473"/>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492" y="293388"/>
            <a:ext cx="10515600" cy="3104721"/>
          </a:xfrm>
        </p:spPr>
        <p:txBody>
          <a:bodyPr/>
          <a:lstStyle/>
          <a:p>
            <a:pPr marL="0" indent="0">
              <a:buNone/>
            </a:pPr>
            <a:r>
              <a:rPr lang="en-US" dirty="0">
                <a:solidFill>
                  <a:srgbClr val="00B050"/>
                </a:solidFill>
              </a:rPr>
              <a:t>Revelation 15:1-2</a:t>
            </a:r>
          </a:p>
          <a:p>
            <a:pPr marL="0" indent="0">
              <a:buNone/>
            </a:pPr>
            <a:r>
              <a:rPr lang="en-US" dirty="0"/>
              <a:t>Then I saw another sign in heaven, great and marvelous, seven angels who had seven plagues, which are the last, because in them the wrath of God is finished. 2 And I saw something like a sea of glass mixed with fire, and those who had been victorious over the beast and his image and the number of his name, standing on the sea of glass, holding harps of God</a:t>
            </a:r>
            <a:r>
              <a:rPr lang="en-US" dirty="0" smtClean="0"/>
              <a:t>.</a:t>
            </a:r>
            <a:endParaRPr lang="en-US" dirty="0"/>
          </a:p>
        </p:txBody>
      </p:sp>
      <p:sp>
        <p:nvSpPr>
          <p:cNvPr id="4" name="TextBox 3"/>
          <p:cNvSpPr txBox="1"/>
          <p:nvPr/>
        </p:nvSpPr>
        <p:spPr>
          <a:xfrm>
            <a:off x="640492" y="3620530"/>
            <a:ext cx="10639167" cy="1384995"/>
          </a:xfrm>
          <a:prstGeom prst="rect">
            <a:avLst/>
          </a:prstGeom>
          <a:noFill/>
        </p:spPr>
        <p:txBody>
          <a:bodyPr wrap="square" rtlCol="0">
            <a:spAutoFit/>
          </a:bodyPr>
          <a:lstStyle/>
          <a:p>
            <a:r>
              <a:rPr lang="en-US" sz="2800" dirty="0">
                <a:solidFill>
                  <a:srgbClr val="00B050"/>
                </a:solidFill>
              </a:rPr>
              <a:t>Revelation </a:t>
            </a:r>
            <a:r>
              <a:rPr lang="en-US" sz="2800" dirty="0" smtClean="0">
                <a:solidFill>
                  <a:srgbClr val="00B050"/>
                </a:solidFill>
              </a:rPr>
              <a:t>4:6</a:t>
            </a:r>
          </a:p>
          <a:p>
            <a:r>
              <a:rPr lang="en-US" sz="2800" dirty="0" smtClean="0"/>
              <a:t>“and </a:t>
            </a:r>
            <a:r>
              <a:rPr lang="en-US" sz="2800" dirty="0"/>
              <a:t>before the throne there was something like a sea of glass, like crystal.” </a:t>
            </a:r>
          </a:p>
        </p:txBody>
      </p:sp>
      <p:sp>
        <p:nvSpPr>
          <p:cNvPr id="5" name="TextBox 4"/>
          <p:cNvSpPr txBox="1"/>
          <p:nvPr/>
        </p:nvSpPr>
        <p:spPr>
          <a:xfrm>
            <a:off x="640492" y="5362832"/>
            <a:ext cx="10690654" cy="954107"/>
          </a:xfrm>
          <a:prstGeom prst="rect">
            <a:avLst/>
          </a:prstGeom>
          <a:noFill/>
        </p:spPr>
        <p:txBody>
          <a:bodyPr wrap="square" rtlCol="0">
            <a:spAutoFit/>
          </a:bodyPr>
          <a:lstStyle/>
          <a:p>
            <a:r>
              <a:rPr lang="en-US" sz="2800" dirty="0">
                <a:solidFill>
                  <a:srgbClr val="00B050"/>
                </a:solidFill>
              </a:rPr>
              <a:t>Revelation </a:t>
            </a:r>
            <a:r>
              <a:rPr lang="en-US" sz="2800" dirty="0" smtClean="0">
                <a:solidFill>
                  <a:srgbClr val="00B050"/>
                </a:solidFill>
              </a:rPr>
              <a:t>15:2</a:t>
            </a:r>
          </a:p>
          <a:p>
            <a:r>
              <a:rPr lang="en-US" sz="2800" dirty="0" smtClean="0"/>
              <a:t>“And </a:t>
            </a:r>
            <a:r>
              <a:rPr lang="en-US" sz="2800" dirty="0"/>
              <a:t>I saw something like a sea of glass mixed with fire.” </a:t>
            </a:r>
          </a:p>
        </p:txBody>
      </p:sp>
      <p:sp>
        <p:nvSpPr>
          <p:cNvPr id="6" name="Slide Number Placeholder 5"/>
          <p:cNvSpPr>
            <a:spLocks noGrp="1"/>
          </p:cNvSpPr>
          <p:nvPr>
            <p:ph type="sldNum" sz="quarter" idx="12"/>
          </p:nvPr>
        </p:nvSpPr>
        <p:spPr/>
        <p:txBody>
          <a:bodyPr/>
          <a:lstStyle/>
          <a:p>
            <a:fld id="{AF06E64F-A8F0-46BE-B167-0E8C2A239E9D}" type="slidenum">
              <a:rPr lang="en-US" smtClean="0"/>
              <a:t>242</a:t>
            </a:fld>
            <a:endParaRPr lang="en-US"/>
          </a:p>
        </p:txBody>
      </p:sp>
    </p:spTree>
    <p:extLst>
      <p:ext uri="{BB962C8B-B14F-4D97-AF65-F5344CB8AC3E}">
        <p14:creationId xmlns:p14="http://schemas.microsoft.com/office/powerpoint/2010/main" val="312734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702" y="1220144"/>
            <a:ext cx="10515600" cy="4351338"/>
          </a:xfrm>
        </p:spPr>
        <p:txBody>
          <a:bodyPr/>
          <a:lstStyle/>
          <a:p>
            <a:pPr marL="0" indent="0">
              <a:buNone/>
            </a:pPr>
            <a:r>
              <a:rPr lang="en-US" dirty="0">
                <a:solidFill>
                  <a:srgbClr val="00B050"/>
                </a:solidFill>
              </a:rPr>
              <a:t>Revelation 15:5-7</a:t>
            </a:r>
          </a:p>
          <a:p>
            <a:pPr marL="0" indent="0">
              <a:buNone/>
            </a:pPr>
            <a:r>
              <a:rPr lang="en-US" dirty="0"/>
              <a:t>5 After these things I looked, and the temple of the tabernacle of testimony in heaven was opened, 6 and the seven angels who had the seven plagues came out of the temple, clothed in linen, clean and bright, and girded around their chests with golden sashes. 7 Then one of the four living creatures gave to the seven angels seven golden bowls full of the wrath of God, who lives forever and ever</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243</a:t>
            </a:fld>
            <a:endParaRPr lang="en-US"/>
          </a:p>
        </p:txBody>
      </p:sp>
    </p:spTree>
    <p:extLst>
      <p:ext uri="{BB962C8B-B14F-4D97-AF65-F5344CB8AC3E}">
        <p14:creationId xmlns:p14="http://schemas.microsoft.com/office/powerpoint/2010/main" val="2949886077"/>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Similarity of the Trumpets and the Bowls</a:t>
            </a:r>
            <a:endParaRPr lang="en-US"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338953111"/>
              </p:ext>
            </p:extLst>
          </p:nvPr>
        </p:nvGraphicFramePr>
        <p:xfrm>
          <a:off x="935199" y="2266323"/>
          <a:ext cx="10148811" cy="3925824"/>
        </p:xfrm>
        <a:graphic>
          <a:graphicData uri="http://schemas.openxmlformats.org/drawingml/2006/table">
            <a:tbl>
              <a:tblPr firstRow="1" firstCol="1" bandRow="1">
                <a:tableStyleId>{5C22544A-7EE6-4342-B048-85BDC9FD1C3A}</a:tableStyleId>
              </a:tblPr>
              <a:tblGrid>
                <a:gridCol w="1738982"/>
                <a:gridCol w="1282855"/>
                <a:gridCol w="7126974"/>
              </a:tblGrid>
              <a:tr h="490552">
                <a:tc>
                  <a:txBody>
                    <a:bodyPr/>
                    <a:lstStyle/>
                    <a:p>
                      <a:pPr marL="0" marR="0">
                        <a:lnSpc>
                          <a:spcPct val="115000"/>
                        </a:lnSpc>
                        <a:spcBef>
                          <a:spcPts val="0"/>
                        </a:spcBef>
                        <a:spcAft>
                          <a:spcPts val="0"/>
                        </a:spcAft>
                      </a:pPr>
                      <a:r>
                        <a:rPr lang="en-US" sz="2800" dirty="0">
                          <a:effectLst/>
                        </a:rPr>
                        <a:t>Trumpet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a:effectLst/>
                        </a:rPr>
                        <a:t>Bowl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a:effectLst/>
                        </a:rPr>
                        <a:t>Focus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90552">
                <a:tc>
                  <a:txBody>
                    <a:bodyPr/>
                    <a:lstStyle/>
                    <a:p>
                      <a:pPr marL="0" marR="0">
                        <a:lnSpc>
                          <a:spcPct val="115000"/>
                        </a:lnSpc>
                        <a:spcBef>
                          <a:spcPts val="0"/>
                        </a:spcBef>
                        <a:spcAft>
                          <a:spcPts val="0"/>
                        </a:spcAft>
                      </a:pPr>
                      <a:r>
                        <a:rPr lang="en-US" sz="2800" dirty="0">
                          <a:effectLst/>
                        </a:rPr>
                        <a:t>1</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a:effectLst/>
                        </a:rPr>
                        <a:t>1</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a:effectLst/>
                        </a:rPr>
                        <a:t>earth</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90552">
                <a:tc>
                  <a:txBody>
                    <a:bodyPr/>
                    <a:lstStyle/>
                    <a:p>
                      <a:pPr marL="0" marR="0">
                        <a:lnSpc>
                          <a:spcPct val="115000"/>
                        </a:lnSpc>
                        <a:spcBef>
                          <a:spcPts val="0"/>
                        </a:spcBef>
                        <a:spcAft>
                          <a:spcPts val="0"/>
                        </a:spcAft>
                      </a:pPr>
                      <a:r>
                        <a:rPr lang="en-US" sz="2800" dirty="0">
                          <a:effectLst/>
                        </a:rPr>
                        <a:t>2</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dirty="0">
                          <a:effectLst/>
                        </a:rPr>
                        <a:t>2</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a:effectLst/>
                        </a:rPr>
                        <a:t>Sea</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90552">
                <a:tc>
                  <a:txBody>
                    <a:bodyPr/>
                    <a:lstStyle/>
                    <a:p>
                      <a:pPr marL="0" marR="0">
                        <a:lnSpc>
                          <a:spcPct val="115000"/>
                        </a:lnSpc>
                        <a:spcBef>
                          <a:spcPts val="0"/>
                        </a:spcBef>
                        <a:spcAft>
                          <a:spcPts val="0"/>
                        </a:spcAft>
                      </a:pPr>
                      <a:r>
                        <a:rPr lang="en-US" sz="2800">
                          <a:effectLst/>
                        </a:rPr>
                        <a:t>3</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dirty="0">
                          <a:effectLst/>
                        </a:rPr>
                        <a:t>3</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a:effectLst/>
                        </a:rPr>
                        <a:t>Rivers and fountains of water</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90552">
                <a:tc>
                  <a:txBody>
                    <a:bodyPr/>
                    <a:lstStyle/>
                    <a:p>
                      <a:pPr marL="0" marR="0">
                        <a:lnSpc>
                          <a:spcPct val="115000"/>
                        </a:lnSpc>
                        <a:spcBef>
                          <a:spcPts val="0"/>
                        </a:spcBef>
                        <a:spcAft>
                          <a:spcPts val="0"/>
                        </a:spcAft>
                      </a:pPr>
                      <a:r>
                        <a:rPr lang="en-US" sz="2800">
                          <a:effectLst/>
                        </a:rPr>
                        <a:t>4</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dirty="0">
                          <a:effectLst/>
                        </a:rPr>
                        <a:t>4</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dirty="0">
                          <a:effectLst/>
                        </a:rPr>
                        <a:t>Sun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90552">
                <a:tc>
                  <a:txBody>
                    <a:bodyPr/>
                    <a:lstStyle/>
                    <a:p>
                      <a:pPr marL="0" marR="0">
                        <a:lnSpc>
                          <a:spcPct val="115000"/>
                        </a:lnSpc>
                        <a:spcBef>
                          <a:spcPts val="0"/>
                        </a:spcBef>
                        <a:spcAft>
                          <a:spcPts val="0"/>
                        </a:spcAft>
                      </a:pPr>
                      <a:r>
                        <a:rPr lang="en-US" sz="2800">
                          <a:effectLst/>
                        </a:rPr>
                        <a:t>5</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a:effectLst/>
                        </a:rPr>
                        <a:t>5</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dirty="0">
                          <a:effectLst/>
                        </a:rPr>
                        <a:t>Darkness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90552">
                <a:tc>
                  <a:txBody>
                    <a:bodyPr/>
                    <a:lstStyle/>
                    <a:p>
                      <a:pPr marL="0" marR="0">
                        <a:lnSpc>
                          <a:spcPct val="115000"/>
                        </a:lnSpc>
                        <a:spcBef>
                          <a:spcPts val="0"/>
                        </a:spcBef>
                        <a:spcAft>
                          <a:spcPts val="0"/>
                        </a:spcAft>
                      </a:pPr>
                      <a:r>
                        <a:rPr lang="en-US" sz="2800">
                          <a:effectLst/>
                        </a:rPr>
                        <a:t>6</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a:effectLst/>
                        </a:rPr>
                        <a:t>6</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dirty="0">
                          <a:effectLst/>
                        </a:rPr>
                        <a:t>Euphrates River</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90552">
                <a:tc>
                  <a:txBody>
                    <a:bodyPr/>
                    <a:lstStyle/>
                    <a:p>
                      <a:pPr marL="0" marR="0">
                        <a:lnSpc>
                          <a:spcPct val="115000"/>
                        </a:lnSpc>
                        <a:spcBef>
                          <a:spcPts val="0"/>
                        </a:spcBef>
                        <a:spcAft>
                          <a:spcPts val="0"/>
                        </a:spcAft>
                      </a:pPr>
                      <a:r>
                        <a:rPr lang="en-US" sz="2800">
                          <a:effectLst/>
                        </a:rPr>
                        <a:t>7</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a:effectLst/>
                        </a:rPr>
                        <a:t>7</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dirty="0">
                          <a:effectLst/>
                        </a:rPr>
                        <a:t>Lightning, thunder, and a great earthquake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Slide Number Placeholder 4"/>
          <p:cNvSpPr>
            <a:spLocks noGrp="1"/>
          </p:cNvSpPr>
          <p:nvPr>
            <p:ph type="sldNum" sz="quarter" idx="12"/>
          </p:nvPr>
        </p:nvSpPr>
        <p:spPr/>
        <p:txBody>
          <a:bodyPr/>
          <a:lstStyle/>
          <a:p>
            <a:fld id="{AF06E64F-A8F0-46BE-B167-0E8C2A239E9D}" type="slidenum">
              <a:rPr lang="en-US" smtClean="0"/>
              <a:t>244</a:t>
            </a:fld>
            <a:endParaRPr lang="en-US"/>
          </a:p>
        </p:txBody>
      </p:sp>
    </p:spTree>
    <p:extLst>
      <p:ext uri="{BB962C8B-B14F-4D97-AF65-F5344CB8AC3E}">
        <p14:creationId xmlns:p14="http://schemas.microsoft.com/office/powerpoint/2010/main" val="234795266"/>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First Bowl – Sores</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16:2</a:t>
            </a:r>
          </a:p>
          <a:p>
            <a:pPr marL="0" indent="0">
              <a:buNone/>
            </a:pPr>
            <a:r>
              <a:rPr lang="en-US" dirty="0"/>
              <a:t>So the first angel went and poured out his bowl on the earth; and it became a loathsome and malignant sore on the people who had the mark of the beast and who worshiped his image.</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245</a:t>
            </a:fld>
            <a:endParaRPr lang="en-US"/>
          </a:p>
        </p:txBody>
      </p:sp>
    </p:spTree>
    <p:extLst>
      <p:ext uri="{BB962C8B-B14F-4D97-AF65-F5344CB8AC3E}">
        <p14:creationId xmlns:p14="http://schemas.microsoft.com/office/powerpoint/2010/main" val="1090173317"/>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246</a:t>
            </a:fld>
            <a:endParaRPr lang="en-US"/>
          </a:p>
        </p:txBody>
      </p:sp>
      <p:pic>
        <p:nvPicPr>
          <p:cNvPr id="5" name="Picture 4"/>
          <p:cNvPicPr>
            <a:picLocks noChangeAspect="1"/>
          </p:cNvPicPr>
          <p:nvPr/>
        </p:nvPicPr>
        <p:blipFill>
          <a:blip r:embed="rId2"/>
          <a:stretch>
            <a:fillRect/>
          </a:stretch>
        </p:blipFill>
        <p:spPr>
          <a:xfrm>
            <a:off x="975360" y="266093"/>
            <a:ext cx="9517380" cy="6272819"/>
          </a:xfrm>
          <a:prstGeom prst="rect">
            <a:avLst/>
          </a:prstGeom>
        </p:spPr>
      </p:pic>
    </p:spTree>
    <p:extLst>
      <p:ext uri="{BB962C8B-B14F-4D97-AF65-F5344CB8AC3E}">
        <p14:creationId xmlns:p14="http://schemas.microsoft.com/office/powerpoint/2010/main" val="3333105383"/>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247</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
        <p:nvSpPr>
          <p:cNvPr id="41" name="TextBox 40"/>
          <p:cNvSpPr txBox="1"/>
          <p:nvPr/>
        </p:nvSpPr>
        <p:spPr>
          <a:xfrm>
            <a:off x="5978979" y="3819648"/>
            <a:ext cx="2453377" cy="369332"/>
          </a:xfrm>
          <a:prstGeom prst="rect">
            <a:avLst/>
          </a:prstGeom>
          <a:noFill/>
        </p:spPr>
        <p:txBody>
          <a:bodyPr wrap="square" rtlCol="0">
            <a:spAutoFit/>
          </a:bodyPr>
          <a:lstStyle/>
          <a:p>
            <a:r>
              <a:rPr lang="en-US" dirty="0" smtClean="0"/>
              <a:t>Demonic Torment</a:t>
            </a:r>
          </a:p>
        </p:txBody>
      </p:sp>
      <p:sp>
        <p:nvSpPr>
          <p:cNvPr id="42" name="TextBox 41"/>
          <p:cNvSpPr txBox="1"/>
          <p:nvPr/>
        </p:nvSpPr>
        <p:spPr>
          <a:xfrm>
            <a:off x="6373719" y="4120862"/>
            <a:ext cx="2453377" cy="369332"/>
          </a:xfrm>
          <a:prstGeom prst="rect">
            <a:avLst/>
          </a:prstGeom>
          <a:noFill/>
        </p:spPr>
        <p:txBody>
          <a:bodyPr wrap="square" rtlCol="0">
            <a:spAutoFit/>
          </a:bodyPr>
          <a:lstStyle/>
          <a:p>
            <a:r>
              <a:rPr lang="en-US" dirty="0" smtClean="0"/>
              <a:t>200 Million Man Army</a:t>
            </a:r>
          </a:p>
        </p:txBody>
      </p:sp>
      <p:sp>
        <p:nvSpPr>
          <p:cNvPr id="43" name="TextBox 42"/>
          <p:cNvSpPr txBox="1"/>
          <p:nvPr/>
        </p:nvSpPr>
        <p:spPr>
          <a:xfrm>
            <a:off x="7446059" y="4450171"/>
            <a:ext cx="3212842" cy="369332"/>
          </a:xfrm>
          <a:prstGeom prst="rect">
            <a:avLst/>
          </a:prstGeom>
          <a:noFill/>
        </p:spPr>
        <p:txBody>
          <a:bodyPr wrap="square" rtlCol="0">
            <a:spAutoFit/>
          </a:bodyPr>
          <a:lstStyle/>
          <a:p>
            <a:r>
              <a:rPr lang="en-US" dirty="0" smtClean="0"/>
              <a:t>Glory to God -&gt; Bowls -&gt; Sores</a:t>
            </a:r>
          </a:p>
        </p:txBody>
      </p:sp>
    </p:spTree>
    <p:extLst>
      <p:ext uri="{BB962C8B-B14F-4D97-AF65-F5344CB8AC3E}">
        <p14:creationId xmlns:p14="http://schemas.microsoft.com/office/powerpoint/2010/main" val="240479551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Second Bowl – Life in the sea dies</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16:3</a:t>
            </a:r>
          </a:p>
          <a:p>
            <a:pPr marL="0" indent="0">
              <a:buNone/>
            </a:pPr>
            <a:r>
              <a:rPr lang="en-US" dirty="0"/>
              <a:t>3 The second angel poured out his bowl into the sea, and it became blood like that of a dead man; and every living thing in the sea died.</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248</a:t>
            </a:fld>
            <a:endParaRPr lang="en-US"/>
          </a:p>
        </p:txBody>
      </p:sp>
    </p:spTree>
    <p:extLst>
      <p:ext uri="{BB962C8B-B14F-4D97-AF65-F5344CB8AC3E}">
        <p14:creationId xmlns:p14="http://schemas.microsoft.com/office/powerpoint/2010/main" val="3707810924"/>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249</a:t>
            </a:fld>
            <a:endParaRPr lang="en-US"/>
          </a:p>
        </p:txBody>
      </p:sp>
      <p:pic>
        <p:nvPicPr>
          <p:cNvPr id="3" name="Picture 2"/>
          <p:cNvPicPr>
            <a:picLocks noChangeAspect="1"/>
          </p:cNvPicPr>
          <p:nvPr/>
        </p:nvPicPr>
        <p:blipFill>
          <a:blip r:embed="rId2"/>
          <a:stretch>
            <a:fillRect/>
          </a:stretch>
        </p:blipFill>
        <p:spPr>
          <a:xfrm>
            <a:off x="1931671" y="557049"/>
            <a:ext cx="7932420" cy="5470634"/>
          </a:xfrm>
          <a:prstGeom prst="rect">
            <a:avLst/>
          </a:prstGeom>
        </p:spPr>
      </p:pic>
    </p:spTree>
    <p:extLst>
      <p:ext uri="{BB962C8B-B14F-4D97-AF65-F5344CB8AC3E}">
        <p14:creationId xmlns:p14="http://schemas.microsoft.com/office/powerpoint/2010/main" val="3772092696"/>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250</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
        <p:nvSpPr>
          <p:cNvPr id="41" name="TextBox 40"/>
          <p:cNvSpPr txBox="1"/>
          <p:nvPr/>
        </p:nvSpPr>
        <p:spPr>
          <a:xfrm>
            <a:off x="5978979" y="3819648"/>
            <a:ext cx="2453377" cy="369332"/>
          </a:xfrm>
          <a:prstGeom prst="rect">
            <a:avLst/>
          </a:prstGeom>
          <a:noFill/>
        </p:spPr>
        <p:txBody>
          <a:bodyPr wrap="square" rtlCol="0">
            <a:spAutoFit/>
          </a:bodyPr>
          <a:lstStyle/>
          <a:p>
            <a:r>
              <a:rPr lang="en-US" dirty="0" smtClean="0"/>
              <a:t>Demonic Torment</a:t>
            </a:r>
          </a:p>
        </p:txBody>
      </p:sp>
      <p:sp>
        <p:nvSpPr>
          <p:cNvPr id="42" name="TextBox 41"/>
          <p:cNvSpPr txBox="1"/>
          <p:nvPr/>
        </p:nvSpPr>
        <p:spPr>
          <a:xfrm>
            <a:off x="6373719" y="4120862"/>
            <a:ext cx="2453377" cy="369332"/>
          </a:xfrm>
          <a:prstGeom prst="rect">
            <a:avLst/>
          </a:prstGeom>
          <a:noFill/>
        </p:spPr>
        <p:txBody>
          <a:bodyPr wrap="square" rtlCol="0">
            <a:spAutoFit/>
          </a:bodyPr>
          <a:lstStyle/>
          <a:p>
            <a:r>
              <a:rPr lang="en-US" dirty="0" smtClean="0"/>
              <a:t>200 Million Man Army</a:t>
            </a:r>
          </a:p>
        </p:txBody>
      </p:sp>
      <p:sp>
        <p:nvSpPr>
          <p:cNvPr id="43" name="TextBox 42"/>
          <p:cNvSpPr txBox="1"/>
          <p:nvPr/>
        </p:nvSpPr>
        <p:spPr>
          <a:xfrm>
            <a:off x="7446059" y="4450171"/>
            <a:ext cx="3212842" cy="369332"/>
          </a:xfrm>
          <a:prstGeom prst="rect">
            <a:avLst/>
          </a:prstGeom>
          <a:noFill/>
        </p:spPr>
        <p:txBody>
          <a:bodyPr wrap="square" rtlCol="0">
            <a:spAutoFit/>
          </a:bodyPr>
          <a:lstStyle/>
          <a:p>
            <a:r>
              <a:rPr lang="en-US" dirty="0" smtClean="0"/>
              <a:t>Glory to God -&gt; Bowls -&gt; Sores</a:t>
            </a:r>
          </a:p>
        </p:txBody>
      </p:sp>
      <p:sp>
        <p:nvSpPr>
          <p:cNvPr id="44" name="TextBox 43"/>
          <p:cNvSpPr txBox="1"/>
          <p:nvPr/>
        </p:nvSpPr>
        <p:spPr>
          <a:xfrm>
            <a:off x="7919080" y="4780058"/>
            <a:ext cx="3212842" cy="369332"/>
          </a:xfrm>
          <a:prstGeom prst="rect">
            <a:avLst/>
          </a:prstGeom>
          <a:noFill/>
        </p:spPr>
        <p:txBody>
          <a:bodyPr wrap="square" rtlCol="0">
            <a:spAutoFit/>
          </a:bodyPr>
          <a:lstStyle/>
          <a:p>
            <a:r>
              <a:rPr lang="en-US" dirty="0" smtClean="0"/>
              <a:t>Life in the Sea Dies</a:t>
            </a:r>
          </a:p>
        </p:txBody>
      </p:sp>
    </p:spTree>
    <p:extLst>
      <p:ext uri="{BB962C8B-B14F-4D97-AF65-F5344CB8AC3E}">
        <p14:creationId xmlns:p14="http://schemas.microsoft.com/office/powerpoint/2010/main" val="2458027733"/>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Third Bowl – Life in rivers die</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16:4-7</a:t>
            </a:r>
          </a:p>
          <a:p>
            <a:pPr marL="0" indent="0">
              <a:buNone/>
            </a:pPr>
            <a:r>
              <a:rPr lang="en-US" dirty="0"/>
              <a:t>4 Then the third angel poured out his bowl into the rivers and the springs of waters; and they became blood. 5 And I heard the angel of the waters saying, “Righteous are You, who are and who were, O Holy One, because You judged these things; 6 for they poured out the blood of saints and prophets, and You have given them blood to drink. They deserve it.” 7 And I heard the altar saying, “Yes, O Lord God, the Almighty, true and righteous are Your judgments.”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251</a:t>
            </a:fld>
            <a:endParaRPr lang="en-US"/>
          </a:p>
        </p:txBody>
      </p:sp>
    </p:spTree>
    <p:extLst>
      <p:ext uri="{BB962C8B-B14F-4D97-AF65-F5344CB8AC3E}">
        <p14:creationId xmlns:p14="http://schemas.microsoft.com/office/powerpoint/2010/main" val="1399319838"/>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252</a:t>
            </a:fld>
            <a:endParaRPr lang="en-US"/>
          </a:p>
        </p:txBody>
      </p:sp>
      <p:pic>
        <p:nvPicPr>
          <p:cNvPr id="2" name="Picture 1"/>
          <p:cNvPicPr>
            <a:picLocks noChangeAspect="1"/>
          </p:cNvPicPr>
          <p:nvPr/>
        </p:nvPicPr>
        <p:blipFill>
          <a:blip r:embed="rId2"/>
          <a:stretch>
            <a:fillRect/>
          </a:stretch>
        </p:blipFill>
        <p:spPr>
          <a:xfrm>
            <a:off x="2193607" y="529590"/>
            <a:ext cx="7373303" cy="5629410"/>
          </a:xfrm>
          <a:prstGeom prst="rect">
            <a:avLst/>
          </a:prstGeom>
        </p:spPr>
      </p:pic>
    </p:spTree>
    <p:extLst>
      <p:ext uri="{BB962C8B-B14F-4D97-AF65-F5344CB8AC3E}">
        <p14:creationId xmlns:p14="http://schemas.microsoft.com/office/powerpoint/2010/main" val="348617080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253</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
        <p:nvSpPr>
          <p:cNvPr id="41" name="TextBox 40"/>
          <p:cNvSpPr txBox="1"/>
          <p:nvPr/>
        </p:nvSpPr>
        <p:spPr>
          <a:xfrm>
            <a:off x="5978979" y="3819648"/>
            <a:ext cx="2453377" cy="369332"/>
          </a:xfrm>
          <a:prstGeom prst="rect">
            <a:avLst/>
          </a:prstGeom>
          <a:noFill/>
        </p:spPr>
        <p:txBody>
          <a:bodyPr wrap="square" rtlCol="0">
            <a:spAutoFit/>
          </a:bodyPr>
          <a:lstStyle/>
          <a:p>
            <a:r>
              <a:rPr lang="en-US" dirty="0" smtClean="0"/>
              <a:t>Demonic Torment</a:t>
            </a:r>
          </a:p>
        </p:txBody>
      </p:sp>
      <p:sp>
        <p:nvSpPr>
          <p:cNvPr id="42" name="TextBox 41"/>
          <p:cNvSpPr txBox="1"/>
          <p:nvPr/>
        </p:nvSpPr>
        <p:spPr>
          <a:xfrm>
            <a:off x="6373719" y="4120862"/>
            <a:ext cx="2453377" cy="369332"/>
          </a:xfrm>
          <a:prstGeom prst="rect">
            <a:avLst/>
          </a:prstGeom>
          <a:noFill/>
        </p:spPr>
        <p:txBody>
          <a:bodyPr wrap="square" rtlCol="0">
            <a:spAutoFit/>
          </a:bodyPr>
          <a:lstStyle/>
          <a:p>
            <a:r>
              <a:rPr lang="en-US" dirty="0" smtClean="0"/>
              <a:t>200 Million Man Army</a:t>
            </a:r>
          </a:p>
        </p:txBody>
      </p:sp>
      <p:sp>
        <p:nvSpPr>
          <p:cNvPr id="43" name="TextBox 42"/>
          <p:cNvSpPr txBox="1"/>
          <p:nvPr/>
        </p:nvSpPr>
        <p:spPr>
          <a:xfrm>
            <a:off x="7446059" y="4450171"/>
            <a:ext cx="3212842" cy="369332"/>
          </a:xfrm>
          <a:prstGeom prst="rect">
            <a:avLst/>
          </a:prstGeom>
          <a:noFill/>
        </p:spPr>
        <p:txBody>
          <a:bodyPr wrap="square" rtlCol="0">
            <a:spAutoFit/>
          </a:bodyPr>
          <a:lstStyle/>
          <a:p>
            <a:r>
              <a:rPr lang="en-US" dirty="0" smtClean="0"/>
              <a:t>Glory to God -&gt; Bowls -&gt; Sores</a:t>
            </a:r>
          </a:p>
        </p:txBody>
      </p:sp>
      <p:sp>
        <p:nvSpPr>
          <p:cNvPr id="44" name="TextBox 43"/>
          <p:cNvSpPr txBox="1"/>
          <p:nvPr/>
        </p:nvSpPr>
        <p:spPr>
          <a:xfrm>
            <a:off x="7919080" y="4780058"/>
            <a:ext cx="3212842" cy="369332"/>
          </a:xfrm>
          <a:prstGeom prst="rect">
            <a:avLst/>
          </a:prstGeom>
          <a:noFill/>
        </p:spPr>
        <p:txBody>
          <a:bodyPr wrap="square" rtlCol="0">
            <a:spAutoFit/>
          </a:bodyPr>
          <a:lstStyle/>
          <a:p>
            <a:r>
              <a:rPr lang="en-US" dirty="0" smtClean="0"/>
              <a:t>Life in the Sea Dies</a:t>
            </a:r>
          </a:p>
        </p:txBody>
      </p:sp>
      <p:sp>
        <p:nvSpPr>
          <p:cNvPr id="45" name="TextBox 44"/>
          <p:cNvSpPr txBox="1"/>
          <p:nvPr/>
        </p:nvSpPr>
        <p:spPr>
          <a:xfrm>
            <a:off x="8473172" y="5041758"/>
            <a:ext cx="3212842" cy="369332"/>
          </a:xfrm>
          <a:prstGeom prst="rect">
            <a:avLst/>
          </a:prstGeom>
          <a:noFill/>
        </p:spPr>
        <p:txBody>
          <a:bodyPr wrap="square" rtlCol="0">
            <a:spAutoFit/>
          </a:bodyPr>
          <a:lstStyle/>
          <a:p>
            <a:r>
              <a:rPr lang="en-US" dirty="0" smtClean="0"/>
              <a:t>Life in the Rivers Die</a:t>
            </a:r>
          </a:p>
        </p:txBody>
      </p:sp>
    </p:spTree>
    <p:extLst>
      <p:ext uri="{BB962C8B-B14F-4D97-AF65-F5344CB8AC3E}">
        <p14:creationId xmlns:p14="http://schemas.microsoft.com/office/powerpoint/2010/main" val="1314896982"/>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Fourth Bowl – Scorching sun</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16:8-9</a:t>
            </a:r>
          </a:p>
          <a:p>
            <a:pPr marL="0" indent="0">
              <a:buNone/>
            </a:pPr>
            <a:r>
              <a:rPr lang="en-US" dirty="0"/>
              <a:t>The fourth angel poured out his bowl upon the sun, and it was given to it to scorch men with fire. 9 Men were scorched with fierce heat; and they blasphemed the name of God who has the power over these plagues, and they did not repent so as to give Him glory.</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254</a:t>
            </a:fld>
            <a:endParaRPr lang="en-US"/>
          </a:p>
        </p:txBody>
      </p:sp>
    </p:spTree>
    <p:extLst>
      <p:ext uri="{BB962C8B-B14F-4D97-AF65-F5344CB8AC3E}">
        <p14:creationId xmlns:p14="http://schemas.microsoft.com/office/powerpoint/2010/main" val="1768880265"/>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255</a:t>
            </a:fld>
            <a:endParaRPr lang="en-US"/>
          </a:p>
        </p:txBody>
      </p:sp>
      <p:pic>
        <p:nvPicPr>
          <p:cNvPr id="2" name="Picture 1"/>
          <p:cNvPicPr>
            <a:picLocks noChangeAspect="1"/>
          </p:cNvPicPr>
          <p:nvPr/>
        </p:nvPicPr>
        <p:blipFill>
          <a:blip r:embed="rId2"/>
          <a:stretch>
            <a:fillRect/>
          </a:stretch>
        </p:blipFill>
        <p:spPr>
          <a:xfrm>
            <a:off x="1295399" y="818197"/>
            <a:ext cx="9675355" cy="3902393"/>
          </a:xfrm>
          <a:prstGeom prst="rect">
            <a:avLst/>
          </a:prstGeom>
        </p:spPr>
      </p:pic>
    </p:spTree>
    <p:extLst>
      <p:ext uri="{BB962C8B-B14F-4D97-AF65-F5344CB8AC3E}">
        <p14:creationId xmlns:p14="http://schemas.microsoft.com/office/powerpoint/2010/main" val="698908519"/>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256</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
        <p:nvSpPr>
          <p:cNvPr id="41" name="TextBox 40"/>
          <p:cNvSpPr txBox="1"/>
          <p:nvPr/>
        </p:nvSpPr>
        <p:spPr>
          <a:xfrm>
            <a:off x="5978979" y="3819648"/>
            <a:ext cx="2453377" cy="369332"/>
          </a:xfrm>
          <a:prstGeom prst="rect">
            <a:avLst/>
          </a:prstGeom>
          <a:noFill/>
        </p:spPr>
        <p:txBody>
          <a:bodyPr wrap="square" rtlCol="0">
            <a:spAutoFit/>
          </a:bodyPr>
          <a:lstStyle/>
          <a:p>
            <a:r>
              <a:rPr lang="en-US" dirty="0" smtClean="0"/>
              <a:t>Demonic Torment</a:t>
            </a:r>
          </a:p>
        </p:txBody>
      </p:sp>
      <p:sp>
        <p:nvSpPr>
          <p:cNvPr id="42" name="TextBox 41"/>
          <p:cNvSpPr txBox="1"/>
          <p:nvPr/>
        </p:nvSpPr>
        <p:spPr>
          <a:xfrm>
            <a:off x="6373719" y="4120862"/>
            <a:ext cx="2453377" cy="369332"/>
          </a:xfrm>
          <a:prstGeom prst="rect">
            <a:avLst/>
          </a:prstGeom>
          <a:noFill/>
        </p:spPr>
        <p:txBody>
          <a:bodyPr wrap="square" rtlCol="0">
            <a:spAutoFit/>
          </a:bodyPr>
          <a:lstStyle/>
          <a:p>
            <a:r>
              <a:rPr lang="en-US" dirty="0" smtClean="0"/>
              <a:t>200 Million Man Army</a:t>
            </a:r>
          </a:p>
        </p:txBody>
      </p:sp>
      <p:sp>
        <p:nvSpPr>
          <p:cNvPr id="43" name="TextBox 42"/>
          <p:cNvSpPr txBox="1"/>
          <p:nvPr/>
        </p:nvSpPr>
        <p:spPr>
          <a:xfrm>
            <a:off x="7446059" y="4450171"/>
            <a:ext cx="3212842" cy="369332"/>
          </a:xfrm>
          <a:prstGeom prst="rect">
            <a:avLst/>
          </a:prstGeom>
          <a:noFill/>
        </p:spPr>
        <p:txBody>
          <a:bodyPr wrap="square" rtlCol="0">
            <a:spAutoFit/>
          </a:bodyPr>
          <a:lstStyle/>
          <a:p>
            <a:r>
              <a:rPr lang="en-US" dirty="0" smtClean="0"/>
              <a:t>Glory to God -&gt; Bowls -&gt; Sores</a:t>
            </a:r>
          </a:p>
        </p:txBody>
      </p:sp>
      <p:sp>
        <p:nvSpPr>
          <p:cNvPr id="44" name="TextBox 43"/>
          <p:cNvSpPr txBox="1"/>
          <p:nvPr/>
        </p:nvSpPr>
        <p:spPr>
          <a:xfrm>
            <a:off x="7919080" y="4780058"/>
            <a:ext cx="3212842" cy="369332"/>
          </a:xfrm>
          <a:prstGeom prst="rect">
            <a:avLst/>
          </a:prstGeom>
          <a:noFill/>
        </p:spPr>
        <p:txBody>
          <a:bodyPr wrap="square" rtlCol="0">
            <a:spAutoFit/>
          </a:bodyPr>
          <a:lstStyle/>
          <a:p>
            <a:r>
              <a:rPr lang="en-US" dirty="0" smtClean="0"/>
              <a:t>Life in the Sea Dies</a:t>
            </a:r>
          </a:p>
        </p:txBody>
      </p:sp>
      <p:sp>
        <p:nvSpPr>
          <p:cNvPr id="45" name="TextBox 44"/>
          <p:cNvSpPr txBox="1"/>
          <p:nvPr/>
        </p:nvSpPr>
        <p:spPr>
          <a:xfrm>
            <a:off x="8473172" y="5033199"/>
            <a:ext cx="3212842" cy="369332"/>
          </a:xfrm>
          <a:prstGeom prst="rect">
            <a:avLst/>
          </a:prstGeom>
          <a:noFill/>
        </p:spPr>
        <p:txBody>
          <a:bodyPr wrap="square" rtlCol="0">
            <a:spAutoFit/>
          </a:bodyPr>
          <a:lstStyle/>
          <a:p>
            <a:r>
              <a:rPr lang="en-US" dirty="0" smtClean="0"/>
              <a:t>Life in the Rivers Die</a:t>
            </a:r>
          </a:p>
        </p:txBody>
      </p:sp>
      <p:sp>
        <p:nvSpPr>
          <p:cNvPr id="46" name="TextBox 45"/>
          <p:cNvSpPr txBox="1"/>
          <p:nvPr/>
        </p:nvSpPr>
        <p:spPr>
          <a:xfrm>
            <a:off x="9121637" y="5333451"/>
            <a:ext cx="3212842" cy="369332"/>
          </a:xfrm>
          <a:prstGeom prst="rect">
            <a:avLst/>
          </a:prstGeom>
          <a:noFill/>
        </p:spPr>
        <p:txBody>
          <a:bodyPr wrap="square" rtlCol="0">
            <a:spAutoFit/>
          </a:bodyPr>
          <a:lstStyle/>
          <a:p>
            <a:r>
              <a:rPr lang="en-US" dirty="0" smtClean="0"/>
              <a:t>Scorching Sun</a:t>
            </a:r>
          </a:p>
        </p:txBody>
      </p:sp>
    </p:spTree>
    <p:extLst>
      <p:ext uri="{BB962C8B-B14F-4D97-AF65-F5344CB8AC3E}">
        <p14:creationId xmlns:p14="http://schemas.microsoft.com/office/powerpoint/2010/main" val="224840073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Fifth Bowl – Darkness</a:t>
            </a: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16:10-11</a:t>
            </a:r>
          </a:p>
          <a:p>
            <a:pPr marL="0" indent="0">
              <a:buNone/>
            </a:pPr>
            <a:r>
              <a:rPr lang="en-US" dirty="0"/>
              <a:t>10 Then the fifth angel poured out his bowl on the throne of the beast, and his kingdom became darkened; and they gnawed their tongues because of pain, 11 and they blasphemed the God of heaven because of their pains and their sores; and they did not repent of their deeds.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257</a:t>
            </a:fld>
            <a:endParaRPr lang="en-US"/>
          </a:p>
        </p:txBody>
      </p:sp>
    </p:spTree>
    <p:extLst>
      <p:ext uri="{BB962C8B-B14F-4D97-AF65-F5344CB8AC3E}">
        <p14:creationId xmlns:p14="http://schemas.microsoft.com/office/powerpoint/2010/main" val="2086022766"/>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258</a:t>
            </a:fld>
            <a:endParaRPr lang="en-US"/>
          </a:p>
        </p:txBody>
      </p:sp>
      <p:pic>
        <p:nvPicPr>
          <p:cNvPr id="2" name="Picture 1"/>
          <p:cNvPicPr>
            <a:picLocks noChangeAspect="1"/>
          </p:cNvPicPr>
          <p:nvPr/>
        </p:nvPicPr>
        <p:blipFill>
          <a:blip r:embed="rId2"/>
          <a:stretch>
            <a:fillRect/>
          </a:stretch>
        </p:blipFill>
        <p:spPr>
          <a:xfrm>
            <a:off x="610552" y="459104"/>
            <a:ext cx="9059228" cy="5682911"/>
          </a:xfrm>
          <a:prstGeom prst="rect">
            <a:avLst/>
          </a:prstGeom>
        </p:spPr>
      </p:pic>
    </p:spTree>
    <p:extLst>
      <p:ext uri="{BB962C8B-B14F-4D97-AF65-F5344CB8AC3E}">
        <p14:creationId xmlns:p14="http://schemas.microsoft.com/office/powerpoint/2010/main" val="2063543890"/>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259</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
        <p:nvSpPr>
          <p:cNvPr id="41" name="TextBox 40"/>
          <p:cNvSpPr txBox="1"/>
          <p:nvPr/>
        </p:nvSpPr>
        <p:spPr>
          <a:xfrm>
            <a:off x="5978979" y="3819648"/>
            <a:ext cx="2453377" cy="369332"/>
          </a:xfrm>
          <a:prstGeom prst="rect">
            <a:avLst/>
          </a:prstGeom>
          <a:noFill/>
        </p:spPr>
        <p:txBody>
          <a:bodyPr wrap="square" rtlCol="0">
            <a:spAutoFit/>
          </a:bodyPr>
          <a:lstStyle/>
          <a:p>
            <a:r>
              <a:rPr lang="en-US" dirty="0" smtClean="0"/>
              <a:t>Demonic Torment</a:t>
            </a:r>
          </a:p>
        </p:txBody>
      </p:sp>
      <p:sp>
        <p:nvSpPr>
          <p:cNvPr id="42" name="TextBox 41"/>
          <p:cNvSpPr txBox="1"/>
          <p:nvPr/>
        </p:nvSpPr>
        <p:spPr>
          <a:xfrm>
            <a:off x="6373719" y="4120862"/>
            <a:ext cx="2453377" cy="369332"/>
          </a:xfrm>
          <a:prstGeom prst="rect">
            <a:avLst/>
          </a:prstGeom>
          <a:noFill/>
        </p:spPr>
        <p:txBody>
          <a:bodyPr wrap="square" rtlCol="0">
            <a:spAutoFit/>
          </a:bodyPr>
          <a:lstStyle/>
          <a:p>
            <a:r>
              <a:rPr lang="en-US" dirty="0" smtClean="0"/>
              <a:t>200 Million Man Army</a:t>
            </a:r>
          </a:p>
        </p:txBody>
      </p:sp>
      <p:sp>
        <p:nvSpPr>
          <p:cNvPr id="43" name="TextBox 42"/>
          <p:cNvSpPr txBox="1"/>
          <p:nvPr/>
        </p:nvSpPr>
        <p:spPr>
          <a:xfrm>
            <a:off x="7446059" y="4450171"/>
            <a:ext cx="3212842" cy="369332"/>
          </a:xfrm>
          <a:prstGeom prst="rect">
            <a:avLst/>
          </a:prstGeom>
          <a:noFill/>
        </p:spPr>
        <p:txBody>
          <a:bodyPr wrap="square" rtlCol="0">
            <a:spAutoFit/>
          </a:bodyPr>
          <a:lstStyle/>
          <a:p>
            <a:r>
              <a:rPr lang="en-US" dirty="0" smtClean="0"/>
              <a:t>Glory to God -&gt; Bowls -&gt; Sores</a:t>
            </a:r>
          </a:p>
        </p:txBody>
      </p:sp>
      <p:sp>
        <p:nvSpPr>
          <p:cNvPr id="44" name="TextBox 43"/>
          <p:cNvSpPr txBox="1"/>
          <p:nvPr/>
        </p:nvSpPr>
        <p:spPr>
          <a:xfrm>
            <a:off x="7919080" y="4780058"/>
            <a:ext cx="3212842" cy="369332"/>
          </a:xfrm>
          <a:prstGeom prst="rect">
            <a:avLst/>
          </a:prstGeom>
          <a:noFill/>
        </p:spPr>
        <p:txBody>
          <a:bodyPr wrap="square" rtlCol="0">
            <a:spAutoFit/>
          </a:bodyPr>
          <a:lstStyle/>
          <a:p>
            <a:r>
              <a:rPr lang="en-US" dirty="0" smtClean="0"/>
              <a:t>Life in the Sea Dies</a:t>
            </a:r>
          </a:p>
        </p:txBody>
      </p:sp>
      <p:sp>
        <p:nvSpPr>
          <p:cNvPr id="45" name="TextBox 44"/>
          <p:cNvSpPr txBox="1"/>
          <p:nvPr/>
        </p:nvSpPr>
        <p:spPr>
          <a:xfrm>
            <a:off x="8473172" y="5033199"/>
            <a:ext cx="3212842" cy="369332"/>
          </a:xfrm>
          <a:prstGeom prst="rect">
            <a:avLst/>
          </a:prstGeom>
          <a:noFill/>
        </p:spPr>
        <p:txBody>
          <a:bodyPr wrap="square" rtlCol="0">
            <a:spAutoFit/>
          </a:bodyPr>
          <a:lstStyle/>
          <a:p>
            <a:r>
              <a:rPr lang="en-US" dirty="0" smtClean="0"/>
              <a:t>Life in the Rivers Die</a:t>
            </a:r>
          </a:p>
        </p:txBody>
      </p:sp>
      <p:sp>
        <p:nvSpPr>
          <p:cNvPr id="46" name="TextBox 45"/>
          <p:cNvSpPr txBox="1"/>
          <p:nvPr/>
        </p:nvSpPr>
        <p:spPr>
          <a:xfrm>
            <a:off x="9121637" y="5333451"/>
            <a:ext cx="3212842" cy="369332"/>
          </a:xfrm>
          <a:prstGeom prst="rect">
            <a:avLst/>
          </a:prstGeom>
          <a:noFill/>
        </p:spPr>
        <p:txBody>
          <a:bodyPr wrap="square" rtlCol="0">
            <a:spAutoFit/>
          </a:bodyPr>
          <a:lstStyle/>
          <a:p>
            <a:r>
              <a:rPr lang="en-US" dirty="0" smtClean="0"/>
              <a:t>Scorching Sun</a:t>
            </a:r>
          </a:p>
        </p:txBody>
      </p:sp>
      <p:sp>
        <p:nvSpPr>
          <p:cNvPr id="47" name="TextBox 46"/>
          <p:cNvSpPr txBox="1"/>
          <p:nvPr/>
        </p:nvSpPr>
        <p:spPr>
          <a:xfrm>
            <a:off x="9659301" y="5569436"/>
            <a:ext cx="3212842" cy="369332"/>
          </a:xfrm>
          <a:prstGeom prst="rect">
            <a:avLst/>
          </a:prstGeom>
          <a:noFill/>
        </p:spPr>
        <p:txBody>
          <a:bodyPr wrap="square" rtlCol="0">
            <a:spAutoFit/>
          </a:bodyPr>
          <a:lstStyle/>
          <a:p>
            <a:r>
              <a:rPr lang="en-US" dirty="0" smtClean="0"/>
              <a:t>Darkness</a:t>
            </a:r>
          </a:p>
        </p:txBody>
      </p:sp>
    </p:spTree>
    <p:extLst>
      <p:ext uri="{BB962C8B-B14F-4D97-AF65-F5344CB8AC3E}">
        <p14:creationId xmlns:p14="http://schemas.microsoft.com/office/powerpoint/2010/main" val="13681705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Sixth Bowl – Preparation for Armageddon</a:t>
            </a:r>
          </a:p>
        </p:txBody>
      </p:sp>
      <p:sp>
        <p:nvSpPr>
          <p:cNvPr id="3" name="Content Placeholder 2"/>
          <p:cNvSpPr>
            <a:spLocks noGrp="1"/>
          </p:cNvSpPr>
          <p:nvPr>
            <p:ph idx="1"/>
          </p:nvPr>
        </p:nvSpPr>
        <p:spPr>
          <a:xfrm>
            <a:off x="838200" y="1825624"/>
            <a:ext cx="10515600" cy="4772883"/>
          </a:xfrm>
        </p:spPr>
        <p:txBody>
          <a:bodyPr>
            <a:normAutofit fontScale="92500"/>
          </a:bodyPr>
          <a:lstStyle/>
          <a:p>
            <a:pPr marL="0" indent="0">
              <a:buNone/>
            </a:pPr>
            <a:r>
              <a:rPr lang="en-US" dirty="0">
                <a:solidFill>
                  <a:srgbClr val="00B050"/>
                </a:solidFill>
              </a:rPr>
              <a:t>Revelation 16:12-16</a:t>
            </a:r>
          </a:p>
          <a:p>
            <a:pPr marL="0" indent="0">
              <a:buNone/>
            </a:pPr>
            <a:endParaRPr lang="en-US" dirty="0" smtClean="0"/>
          </a:p>
          <a:p>
            <a:pPr marL="0" indent="0">
              <a:buNone/>
            </a:pPr>
            <a:r>
              <a:rPr lang="en-US" dirty="0" smtClean="0"/>
              <a:t>12 </a:t>
            </a:r>
            <a:r>
              <a:rPr lang="en-US" dirty="0"/>
              <a:t>The sixth angel poured out his bowl on the great river, the Euphrates; and its water was dried up, so that the way would be prepared for the kings from the east. 13 And I saw coming out of the mouth of the dragon and out of the mouth of the beast and out of the mouth of the false prophet, three unclean spirits like frogs; 14 for they are spirits of demons, performing signs, which go out to the kings of the whole world, to gather them together for the war of the great day of God, the Almighty. 15 (“Behold, I am coming like a thief. Blessed is the one who stays awake and keeps his clothes, so that he will not walk about naked and men will not see his shame.”) 16 And they gathered them together to the place which in Hebrew is called </a:t>
            </a:r>
            <a:r>
              <a:rPr lang="en-US" dirty="0" err="1"/>
              <a:t>Har-Magedon</a:t>
            </a:r>
            <a:r>
              <a:rPr lang="en-US" dirty="0"/>
              <a:t>.</a:t>
            </a:r>
          </a:p>
        </p:txBody>
      </p:sp>
      <p:sp>
        <p:nvSpPr>
          <p:cNvPr id="4" name="Slide Number Placeholder 3"/>
          <p:cNvSpPr>
            <a:spLocks noGrp="1"/>
          </p:cNvSpPr>
          <p:nvPr>
            <p:ph type="sldNum" sz="quarter" idx="12"/>
          </p:nvPr>
        </p:nvSpPr>
        <p:spPr/>
        <p:txBody>
          <a:bodyPr/>
          <a:lstStyle/>
          <a:p>
            <a:fld id="{AF06E64F-A8F0-46BE-B167-0E8C2A239E9D}" type="slidenum">
              <a:rPr lang="en-US" smtClean="0"/>
              <a:t>260</a:t>
            </a:fld>
            <a:endParaRPr lang="en-US"/>
          </a:p>
        </p:txBody>
      </p:sp>
    </p:spTree>
    <p:extLst>
      <p:ext uri="{BB962C8B-B14F-4D97-AF65-F5344CB8AC3E}">
        <p14:creationId xmlns:p14="http://schemas.microsoft.com/office/powerpoint/2010/main" val="2535698891"/>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261</a:t>
            </a:fld>
            <a:endParaRPr lang="en-US"/>
          </a:p>
        </p:txBody>
      </p:sp>
      <p:pic>
        <p:nvPicPr>
          <p:cNvPr id="2" name="Picture 1"/>
          <p:cNvPicPr>
            <a:picLocks noChangeAspect="1"/>
          </p:cNvPicPr>
          <p:nvPr/>
        </p:nvPicPr>
        <p:blipFill>
          <a:blip r:embed="rId2"/>
          <a:stretch>
            <a:fillRect/>
          </a:stretch>
        </p:blipFill>
        <p:spPr>
          <a:xfrm>
            <a:off x="321944" y="281940"/>
            <a:ext cx="5281545" cy="3970020"/>
          </a:xfrm>
          <a:prstGeom prst="rect">
            <a:avLst/>
          </a:prstGeom>
        </p:spPr>
      </p:pic>
      <p:pic>
        <p:nvPicPr>
          <p:cNvPr id="3" name="Picture 2"/>
          <p:cNvPicPr>
            <a:picLocks noChangeAspect="1"/>
          </p:cNvPicPr>
          <p:nvPr/>
        </p:nvPicPr>
        <p:blipFill>
          <a:blip r:embed="rId3"/>
          <a:stretch>
            <a:fillRect/>
          </a:stretch>
        </p:blipFill>
        <p:spPr>
          <a:xfrm>
            <a:off x="5738812" y="1601152"/>
            <a:ext cx="6194108" cy="4570581"/>
          </a:xfrm>
          <a:prstGeom prst="rect">
            <a:avLst/>
          </a:prstGeom>
        </p:spPr>
      </p:pic>
    </p:spTree>
    <p:extLst>
      <p:ext uri="{BB962C8B-B14F-4D97-AF65-F5344CB8AC3E}">
        <p14:creationId xmlns:p14="http://schemas.microsoft.com/office/powerpoint/2010/main" val="2826662613"/>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262</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
        <p:nvSpPr>
          <p:cNvPr id="41" name="TextBox 40"/>
          <p:cNvSpPr txBox="1"/>
          <p:nvPr/>
        </p:nvSpPr>
        <p:spPr>
          <a:xfrm>
            <a:off x="5978979" y="3819648"/>
            <a:ext cx="2453377" cy="369332"/>
          </a:xfrm>
          <a:prstGeom prst="rect">
            <a:avLst/>
          </a:prstGeom>
          <a:noFill/>
        </p:spPr>
        <p:txBody>
          <a:bodyPr wrap="square" rtlCol="0">
            <a:spAutoFit/>
          </a:bodyPr>
          <a:lstStyle/>
          <a:p>
            <a:r>
              <a:rPr lang="en-US" dirty="0" smtClean="0"/>
              <a:t>Demonic Torment</a:t>
            </a:r>
          </a:p>
        </p:txBody>
      </p:sp>
      <p:sp>
        <p:nvSpPr>
          <p:cNvPr id="42" name="TextBox 41"/>
          <p:cNvSpPr txBox="1"/>
          <p:nvPr/>
        </p:nvSpPr>
        <p:spPr>
          <a:xfrm>
            <a:off x="6373719" y="4120862"/>
            <a:ext cx="2453377" cy="369332"/>
          </a:xfrm>
          <a:prstGeom prst="rect">
            <a:avLst/>
          </a:prstGeom>
          <a:noFill/>
        </p:spPr>
        <p:txBody>
          <a:bodyPr wrap="square" rtlCol="0">
            <a:spAutoFit/>
          </a:bodyPr>
          <a:lstStyle/>
          <a:p>
            <a:r>
              <a:rPr lang="en-US" dirty="0" smtClean="0"/>
              <a:t>200 Million Man Army</a:t>
            </a:r>
          </a:p>
        </p:txBody>
      </p:sp>
      <p:sp>
        <p:nvSpPr>
          <p:cNvPr id="43" name="TextBox 42"/>
          <p:cNvSpPr txBox="1"/>
          <p:nvPr/>
        </p:nvSpPr>
        <p:spPr>
          <a:xfrm>
            <a:off x="7446059" y="4450171"/>
            <a:ext cx="3212842" cy="369332"/>
          </a:xfrm>
          <a:prstGeom prst="rect">
            <a:avLst/>
          </a:prstGeom>
          <a:noFill/>
        </p:spPr>
        <p:txBody>
          <a:bodyPr wrap="square" rtlCol="0">
            <a:spAutoFit/>
          </a:bodyPr>
          <a:lstStyle/>
          <a:p>
            <a:r>
              <a:rPr lang="en-US" dirty="0" smtClean="0"/>
              <a:t>Glory to God -&gt; Bowls -&gt; Sores</a:t>
            </a:r>
          </a:p>
        </p:txBody>
      </p:sp>
      <p:sp>
        <p:nvSpPr>
          <p:cNvPr id="44" name="TextBox 43"/>
          <p:cNvSpPr txBox="1"/>
          <p:nvPr/>
        </p:nvSpPr>
        <p:spPr>
          <a:xfrm>
            <a:off x="7919080" y="4780058"/>
            <a:ext cx="3212842" cy="369332"/>
          </a:xfrm>
          <a:prstGeom prst="rect">
            <a:avLst/>
          </a:prstGeom>
          <a:noFill/>
        </p:spPr>
        <p:txBody>
          <a:bodyPr wrap="square" rtlCol="0">
            <a:spAutoFit/>
          </a:bodyPr>
          <a:lstStyle/>
          <a:p>
            <a:r>
              <a:rPr lang="en-US" dirty="0" smtClean="0"/>
              <a:t>Life in the Sea Dies</a:t>
            </a:r>
          </a:p>
        </p:txBody>
      </p:sp>
      <p:sp>
        <p:nvSpPr>
          <p:cNvPr id="45" name="TextBox 44"/>
          <p:cNvSpPr txBox="1"/>
          <p:nvPr/>
        </p:nvSpPr>
        <p:spPr>
          <a:xfrm>
            <a:off x="8473172" y="5033199"/>
            <a:ext cx="3212842" cy="369332"/>
          </a:xfrm>
          <a:prstGeom prst="rect">
            <a:avLst/>
          </a:prstGeom>
          <a:noFill/>
        </p:spPr>
        <p:txBody>
          <a:bodyPr wrap="square" rtlCol="0">
            <a:spAutoFit/>
          </a:bodyPr>
          <a:lstStyle/>
          <a:p>
            <a:r>
              <a:rPr lang="en-US" dirty="0" smtClean="0"/>
              <a:t>Life in the Rivers Die</a:t>
            </a:r>
          </a:p>
        </p:txBody>
      </p:sp>
      <p:sp>
        <p:nvSpPr>
          <p:cNvPr id="46" name="TextBox 45"/>
          <p:cNvSpPr txBox="1"/>
          <p:nvPr/>
        </p:nvSpPr>
        <p:spPr>
          <a:xfrm>
            <a:off x="9121637" y="5333451"/>
            <a:ext cx="3212842" cy="369332"/>
          </a:xfrm>
          <a:prstGeom prst="rect">
            <a:avLst/>
          </a:prstGeom>
          <a:noFill/>
        </p:spPr>
        <p:txBody>
          <a:bodyPr wrap="square" rtlCol="0">
            <a:spAutoFit/>
          </a:bodyPr>
          <a:lstStyle/>
          <a:p>
            <a:r>
              <a:rPr lang="en-US" dirty="0" smtClean="0"/>
              <a:t>Scorching Sun</a:t>
            </a:r>
          </a:p>
        </p:txBody>
      </p:sp>
      <p:sp>
        <p:nvSpPr>
          <p:cNvPr id="47" name="TextBox 46"/>
          <p:cNvSpPr txBox="1"/>
          <p:nvPr/>
        </p:nvSpPr>
        <p:spPr>
          <a:xfrm>
            <a:off x="9659301" y="5569436"/>
            <a:ext cx="3212842" cy="369332"/>
          </a:xfrm>
          <a:prstGeom prst="rect">
            <a:avLst/>
          </a:prstGeom>
          <a:noFill/>
        </p:spPr>
        <p:txBody>
          <a:bodyPr wrap="square" rtlCol="0">
            <a:spAutoFit/>
          </a:bodyPr>
          <a:lstStyle/>
          <a:p>
            <a:r>
              <a:rPr lang="en-US" dirty="0" smtClean="0"/>
              <a:t>Darkness</a:t>
            </a:r>
          </a:p>
        </p:txBody>
      </p:sp>
      <p:sp>
        <p:nvSpPr>
          <p:cNvPr id="48" name="TextBox 47"/>
          <p:cNvSpPr txBox="1"/>
          <p:nvPr/>
        </p:nvSpPr>
        <p:spPr>
          <a:xfrm>
            <a:off x="10195222" y="5791214"/>
            <a:ext cx="3212842" cy="369332"/>
          </a:xfrm>
          <a:prstGeom prst="rect">
            <a:avLst/>
          </a:prstGeom>
          <a:noFill/>
        </p:spPr>
        <p:txBody>
          <a:bodyPr wrap="square" rtlCol="0">
            <a:spAutoFit/>
          </a:bodyPr>
          <a:lstStyle/>
          <a:p>
            <a:r>
              <a:rPr lang="en-US" dirty="0" smtClean="0"/>
              <a:t>Prep Armageddon</a:t>
            </a:r>
          </a:p>
        </p:txBody>
      </p:sp>
    </p:spTree>
    <p:extLst>
      <p:ext uri="{BB962C8B-B14F-4D97-AF65-F5344CB8AC3E}">
        <p14:creationId xmlns:p14="http://schemas.microsoft.com/office/powerpoint/2010/main" val="539024942"/>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Seventh Bowl – earthquake and 100 pound hail</a:t>
            </a:r>
          </a:p>
        </p:txBody>
      </p:sp>
      <p:sp>
        <p:nvSpPr>
          <p:cNvPr id="3" name="Content Placeholder 2"/>
          <p:cNvSpPr>
            <a:spLocks noGrp="1"/>
          </p:cNvSpPr>
          <p:nvPr>
            <p:ph idx="1"/>
          </p:nvPr>
        </p:nvSpPr>
        <p:spPr>
          <a:xfrm>
            <a:off x="838200" y="1825625"/>
            <a:ext cx="10515600" cy="4723456"/>
          </a:xfrm>
        </p:spPr>
        <p:txBody>
          <a:bodyPr>
            <a:normAutofit lnSpcReduction="10000"/>
          </a:bodyPr>
          <a:lstStyle/>
          <a:p>
            <a:pPr marL="0" indent="0">
              <a:buNone/>
            </a:pPr>
            <a:r>
              <a:rPr lang="en-US" dirty="0">
                <a:solidFill>
                  <a:srgbClr val="00B050"/>
                </a:solidFill>
              </a:rPr>
              <a:t>Revelation 16:17-21</a:t>
            </a:r>
          </a:p>
          <a:p>
            <a:pPr marL="0" indent="0">
              <a:buNone/>
            </a:pPr>
            <a:r>
              <a:rPr lang="en-US" dirty="0"/>
              <a:t>17 Then the seventh angel poured out his bowl upon the air, and a loud voice came out of the temple from the throne, saying, “It is done.” 18 And there were flashes of lightning and sounds and peals of thunder; and there was a great earthquake, such as there had not been since man came to be upon the earth, so great an earthquake was it, and so mighty. 19 The great city was split into three parts, and the cities of the nations fell. Babylon the great was remembered before God, to give her the cup of the wine of His fierce wrath. 20 And every island fled away, and the mountains were not found. 21 And huge hailstones, about one hundred pounds each, came down from heaven upon men; and men blasphemed God because of the plague of the hail, because its plague was extremely severe</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263</a:t>
            </a:fld>
            <a:endParaRPr lang="en-US"/>
          </a:p>
        </p:txBody>
      </p:sp>
    </p:spTree>
    <p:extLst>
      <p:ext uri="{BB962C8B-B14F-4D97-AF65-F5344CB8AC3E}">
        <p14:creationId xmlns:p14="http://schemas.microsoft.com/office/powerpoint/2010/main" val="3430195298"/>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264</a:t>
            </a:fld>
            <a:endParaRPr lang="en-US"/>
          </a:p>
        </p:txBody>
      </p:sp>
      <p:pic>
        <p:nvPicPr>
          <p:cNvPr id="2" name="Picture 1"/>
          <p:cNvPicPr>
            <a:picLocks noChangeAspect="1"/>
          </p:cNvPicPr>
          <p:nvPr/>
        </p:nvPicPr>
        <p:blipFill>
          <a:blip r:embed="rId2"/>
          <a:stretch>
            <a:fillRect/>
          </a:stretch>
        </p:blipFill>
        <p:spPr>
          <a:xfrm>
            <a:off x="1653540" y="569690"/>
            <a:ext cx="8233410" cy="5969222"/>
          </a:xfrm>
          <a:prstGeom prst="rect">
            <a:avLst/>
          </a:prstGeom>
        </p:spPr>
      </p:pic>
    </p:spTree>
    <p:extLst>
      <p:ext uri="{BB962C8B-B14F-4D97-AF65-F5344CB8AC3E}">
        <p14:creationId xmlns:p14="http://schemas.microsoft.com/office/powerpoint/2010/main" val="2887206176"/>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705"/>
            <a:ext cx="10515600" cy="863174"/>
          </a:xfrm>
        </p:spPr>
        <p:txBody>
          <a:bodyPr/>
          <a:lstStyle/>
          <a:p>
            <a:pPr algn="ctr"/>
            <a:r>
              <a:rPr lang="en-US" dirty="0" smtClean="0">
                <a:solidFill>
                  <a:srgbClr val="FF0000"/>
                </a:solidFill>
              </a:rPr>
              <a:t>Tribulation Timeline</a:t>
            </a:r>
            <a:endParaRPr lang="en-US" dirty="0">
              <a:solidFill>
                <a:srgbClr val="FF0000"/>
              </a:solidFill>
            </a:endParaRPr>
          </a:p>
        </p:txBody>
      </p:sp>
      <p:sp>
        <p:nvSpPr>
          <p:cNvPr id="4" name="Slide Number Placeholder 3"/>
          <p:cNvSpPr>
            <a:spLocks noGrp="1"/>
          </p:cNvSpPr>
          <p:nvPr>
            <p:ph type="sldNum" sz="quarter" idx="12"/>
          </p:nvPr>
        </p:nvSpPr>
        <p:spPr>
          <a:xfrm>
            <a:off x="8378588" y="6110690"/>
            <a:ext cx="2743200" cy="365125"/>
          </a:xfrm>
        </p:spPr>
        <p:txBody>
          <a:bodyPr/>
          <a:lstStyle/>
          <a:p>
            <a:fld id="{AF06E64F-A8F0-46BE-B167-0E8C2A239E9D}" type="slidenum">
              <a:rPr lang="en-US" smtClean="0"/>
              <a:t>265</a:t>
            </a:fld>
            <a:endParaRPr lang="en-US"/>
          </a:p>
        </p:txBody>
      </p:sp>
      <p:pic>
        <p:nvPicPr>
          <p:cNvPr id="5" name="Picture 4"/>
          <p:cNvPicPr>
            <a:picLocks noChangeAspect="1"/>
          </p:cNvPicPr>
          <p:nvPr/>
        </p:nvPicPr>
        <p:blipFill>
          <a:blip r:embed="rId2"/>
          <a:stretch>
            <a:fillRect/>
          </a:stretch>
        </p:blipFill>
        <p:spPr>
          <a:xfrm>
            <a:off x="164585" y="735692"/>
            <a:ext cx="530142" cy="543232"/>
          </a:xfrm>
          <a:prstGeom prst="rect">
            <a:avLst/>
          </a:prstGeom>
        </p:spPr>
      </p:pic>
      <p:pic>
        <p:nvPicPr>
          <p:cNvPr id="6" name="Picture 5"/>
          <p:cNvPicPr>
            <a:picLocks noChangeAspect="1"/>
          </p:cNvPicPr>
          <p:nvPr/>
        </p:nvPicPr>
        <p:blipFill>
          <a:blip r:embed="rId2"/>
          <a:stretch>
            <a:fillRect/>
          </a:stretch>
        </p:blipFill>
        <p:spPr>
          <a:xfrm>
            <a:off x="2978628" y="2683125"/>
            <a:ext cx="530142" cy="543232"/>
          </a:xfrm>
          <a:prstGeom prst="rect">
            <a:avLst/>
          </a:prstGeom>
        </p:spPr>
      </p:pic>
      <p:pic>
        <p:nvPicPr>
          <p:cNvPr id="7" name="Picture 6"/>
          <p:cNvPicPr>
            <a:picLocks noChangeAspect="1"/>
          </p:cNvPicPr>
          <p:nvPr/>
        </p:nvPicPr>
        <p:blipFill>
          <a:blip r:embed="rId2"/>
          <a:stretch>
            <a:fillRect/>
          </a:stretch>
        </p:blipFill>
        <p:spPr>
          <a:xfrm>
            <a:off x="2494507" y="2340668"/>
            <a:ext cx="530142" cy="543232"/>
          </a:xfrm>
          <a:prstGeom prst="rect">
            <a:avLst/>
          </a:prstGeom>
        </p:spPr>
      </p:pic>
      <p:pic>
        <p:nvPicPr>
          <p:cNvPr id="8" name="Picture 7"/>
          <p:cNvPicPr>
            <a:picLocks noChangeAspect="1"/>
          </p:cNvPicPr>
          <p:nvPr/>
        </p:nvPicPr>
        <p:blipFill>
          <a:blip r:embed="rId2"/>
          <a:stretch>
            <a:fillRect/>
          </a:stretch>
        </p:blipFill>
        <p:spPr>
          <a:xfrm>
            <a:off x="2045683" y="1997346"/>
            <a:ext cx="530142" cy="543232"/>
          </a:xfrm>
          <a:prstGeom prst="rect">
            <a:avLst/>
          </a:prstGeom>
        </p:spPr>
      </p:pic>
      <p:pic>
        <p:nvPicPr>
          <p:cNvPr id="9" name="Picture 8"/>
          <p:cNvPicPr>
            <a:picLocks noChangeAspect="1"/>
          </p:cNvPicPr>
          <p:nvPr/>
        </p:nvPicPr>
        <p:blipFill>
          <a:blip r:embed="rId2"/>
          <a:stretch>
            <a:fillRect/>
          </a:stretch>
        </p:blipFill>
        <p:spPr>
          <a:xfrm>
            <a:off x="1596859" y="1646423"/>
            <a:ext cx="530142" cy="543232"/>
          </a:xfrm>
          <a:prstGeom prst="rect">
            <a:avLst/>
          </a:prstGeom>
        </p:spPr>
      </p:pic>
      <p:pic>
        <p:nvPicPr>
          <p:cNvPr id="10" name="Picture 9"/>
          <p:cNvPicPr>
            <a:picLocks noChangeAspect="1"/>
          </p:cNvPicPr>
          <p:nvPr/>
        </p:nvPicPr>
        <p:blipFill>
          <a:blip r:embed="rId2"/>
          <a:stretch>
            <a:fillRect/>
          </a:stretch>
        </p:blipFill>
        <p:spPr>
          <a:xfrm>
            <a:off x="1123473" y="1354289"/>
            <a:ext cx="530142" cy="543232"/>
          </a:xfrm>
          <a:prstGeom prst="rect">
            <a:avLst/>
          </a:prstGeom>
        </p:spPr>
      </p:pic>
      <p:pic>
        <p:nvPicPr>
          <p:cNvPr id="11" name="Picture 10"/>
          <p:cNvPicPr>
            <a:picLocks noChangeAspect="1"/>
          </p:cNvPicPr>
          <p:nvPr/>
        </p:nvPicPr>
        <p:blipFill>
          <a:blip r:embed="rId2"/>
          <a:stretch>
            <a:fillRect/>
          </a:stretch>
        </p:blipFill>
        <p:spPr>
          <a:xfrm>
            <a:off x="657653" y="1055634"/>
            <a:ext cx="530142" cy="543232"/>
          </a:xfrm>
          <a:prstGeom prst="rect">
            <a:avLst/>
          </a:prstGeom>
        </p:spPr>
      </p:pic>
      <p:pic>
        <p:nvPicPr>
          <p:cNvPr id="12" name="Picture 11"/>
          <p:cNvPicPr>
            <a:picLocks noChangeAspect="1"/>
          </p:cNvPicPr>
          <p:nvPr/>
        </p:nvPicPr>
        <p:blipFill>
          <a:blip r:embed="rId3"/>
          <a:stretch>
            <a:fillRect/>
          </a:stretch>
        </p:blipFill>
        <p:spPr>
          <a:xfrm>
            <a:off x="3502748" y="2724905"/>
            <a:ext cx="651467" cy="601354"/>
          </a:xfrm>
          <a:prstGeom prst="rect">
            <a:avLst/>
          </a:prstGeom>
        </p:spPr>
      </p:pic>
      <p:pic>
        <p:nvPicPr>
          <p:cNvPr id="13" name="Picture 12"/>
          <p:cNvPicPr>
            <a:picLocks noChangeAspect="1"/>
          </p:cNvPicPr>
          <p:nvPr/>
        </p:nvPicPr>
        <p:blipFill>
          <a:blip r:embed="rId3"/>
          <a:stretch>
            <a:fillRect/>
          </a:stretch>
        </p:blipFill>
        <p:spPr>
          <a:xfrm>
            <a:off x="3945220" y="3025582"/>
            <a:ext cx="651467" cy="601354"/>
          </a:xfrm>
          <a:prstGeom prst="rect">
            <a:avLst/>
          </a:prstGeom>
        </p:spPr>
      </p:pic>
      <p:pic>
        <p:nvPicPr>
          <p:cNvPr id="14" name="Picture 13"/>
          <p:cNvPicPr>
            <a:picLocks noChangeAspect="1"/>
          </p:cNvPicPr>
          <p:nvPr/>
        </p:nvPicPr>
        <p:blipFill>
          <a:blip r:embed="rId3"/>
          <a:stretch>
            <a:fillRect/>
          </a:stretch>
        </p:blipFill>
        <p:spPr>
          <a:xfrm>
            <a:off x="5241818" y="3801196"/>
            <a:ext cx="651467" cy="601354"/>
          </a:xfrm>
          <a:prstGeom prst="rect">
            <a:avLst/>
          </a:prstGeom>
        </p:spPr>
      </p:pic>
      <p:pic>
        <p:nvPicPr>
          <p:cNvPr id="16" name="Picture 15"/>
          <p:cNvPicPr>
            <a:picLocks noChangeAspect="1"/>
          </p:cNvPicPr>
          <p:nvPr/>
        </p:nvPicPr>
        <p:blipFill>
          <a:blip r:embed="rId3"/>
          <a:stretch>
            <a:fillRect/>
          </a:stretch>
        </p:blipFill>
        <p:spPr>
          <a:xfrm>
            <a:off x="5662448" y="4089164"/>
            <a:ext cx="651467" cy="601354"/>
          </a:xfrm>
          <a:prstGeom prst="rect">
            <a:avLst/>
          </a:prstGeom>
        </p:spPr>
      </p:pic>
      <p:pic>
        <p:nvPicPr>
          <p:cNvPr id="17" name="Picture 16"/>
          <p:cNvPicPr>
            <a:picLocks noChangeAspect="1"/>
          </p:cNvPicPr>
          <p:nvPr/>
        </p:nvPicPr>
        <p:blipFill>
          <a:blip r:embed="rId3"/>
          <a:stretch>
            <a:fillRect/>
          </a:stretch>
        </p:blipFill>
        <p:spPr>
          <a:xfrm>
            <a:off x="4377746" y="3294960"/>
            <a:ext cx="651467" cy="601354"/>
          </a:xfrm>
          <a:prstGeom prst="rect">
            <a:avLst/>
          </a:prstGeom>
        </p:spPr>
      </p:pic>
      <p:pic>
        <p:nvPicPr>
          <p:cNvPr id="18" name="Picture 17"/>
          <p:cNvPicPr>
            <a:picLocks noChangeAspect="1"/>
          </p:cNvPicPr>
          <p:nvPr/>
        </p:nvPicPr>
        <p:blipFill>
          <a:blip r:embed="rId3"/>
          <a:stretch>
            <a:fillRect/>
          </a:stretch>
        </p:blipFill>
        <p:spPr>
          <a:xfrm>
            <a:off x="4805328" y="3548078"/>
            <a:ext cx="651467" cy="601354"/>
          </a:xfrm>
          <a:prstGeom prst="rect">
            <a:avLst/>
          </a:prstGeom>
        </p:spPr>
      </p:pic>
      <p:pic>
        <p:nvPicPr>
          <p:cNvPr id="19" name="Picture 18"/>
          <p:cNvPicPr>
            <a:picLocks noChangeAspect="1"/>
          </p:cNvPicPr>
          <p:nvPr/>
        </p:nvPicPr>
        <p:blipFill>
          <a:blip r:embed="rId4"/>
          <a:stretch>
            <a:fillRect/>
          </a:stretch>
        </p:blipFill>
        <p:spPr>
          <a:xfrm>
            <a:off x="6735917" y="4485031"/>
            <a:ext cx="701675" cy="543232"/>
          </a:xfrm>
          <a:prstGeom prst="rect">
            <a:avLst/>
          </a:prstGeom>
        </p:spPr>
      </p:pic>
      <p:pic>
        <p:nvPicPr>
          <p:cNvPr id="21" name="Picture 20"/>
          <p:cNvPicPr>
            <a:picLocks noChangeAspect="1"/>
          </p:cNvPicPr>
          <p:nvPr/>
        </p:nvPicPr>
        <p:blipFill>
          <a:blip r:embed="rId4"/>
          <a:stretch>
            <a:fillRect/>
          </a:stretch>
        </p:blipFill>
        <p:spPr>
          <a:xfrm>
            <a:off x="7298476" y="4765557"/>
            <a:ext cx="701675" cy="543232"/>
          </a:xfrm>
          <a:prstGeom prst="rect">
            <a:avLst/>
          </a:prstGeom>
        </p:spPr>
      </p:pic>
      <p:pic>
        <p:nvPicPr>
          <p:cNvPr id="22" name="Picture 21"/>
          <p:cNvPicPr>
            <a:picLocks noChangeAspect="1"/>
          </p:cNvPicPr>
          <p:nvPr/>
        </p:nvPicPr>
        <p:blipFill>
          <a:blip r:embed="rId4"/>
          <a:stretch>
            <a:fillRect/>
          </a:stretch>
        </p:blipFill>
        <p:spPr>
          <a:xfrm>
            <a:off x="7862745" y="5018257"/>
            <a:ext cx="701675" cy="543232"/>
          </a:xfrm>
          <a:prstGeom prst="rect">
            <a:avLst/>
          </a:prstGeom>
        </p:spPr>
      </p:pic>
      <p:pic>
        <p:nvPicPr>
          <p:cNvPr id="23" name="Picture 22"/>
          <p:cNvPicPr>
            <a:picLocks noChangeAspect="1"/>
          </p:cNvPicPr>
          <p:nvPr/>
        </p:nvPicPr>
        <p:blipFill>
          <a:blip r:embed="rId4"/>
          <a:stretch>
            <a:fillRect/>
          </a:stretch>
        </p:blipFill>
        <p:spPr>
          <a:xfrm>
            <a:off x="8432356" y="5268606"/>
            <a:ext cx="701675" cy="543232"/>
          </a:xfrm>
          <a:prstGeom prst="rect">
            <a:avLst/>
          </a:prstGeom>
        </p:spPr>
      </p:pic>
      <p:pic>
        <p:nvPicPr>
          <p:cNvPr id="24" name="Picture 23"/>
          <p:cNvPicPr>
            <a:picLocks noChangeAspect="1"/>
          </p:cNvPicPr>
          <p:nvPr/>
        </p:nvPicPr>
        <p:blipFill>
          <a:blip r:embed="rId4"/>
          <a:stretch>
            <a:fillRect/>
          </a:stretch>
        </p:blipFill>
        <p:spPr>
          <a:xfrm>
            <a:off x="8989573" y="5507980"/>
            <a:ext cx="701675" cy="543232"/>
          </a:xfrm>
          <a:prstGeom prst="rect">
            <a:avLst/>
          </a:prstGeom>
        </p:spPr>
      </p:pic>
      <p:pic>
        <p:nvPicPr>
          <p:cNvPr id="25" name="Picture 24"/>
          <p:cNvPicPr>
            <a:picLocks noChangeAspect="1"/>
          </p:cNvPicPr>
          <p:nvPr/>
        </p:nvPicPr>
        <p:blipFill>
          <a:blip r:embed="rId4"/>
          <a:stretch>
            <a:fillRect/>
          </a:stretch>
        </p:blipFill>
        <p:spPr>
          <a:xfrm>
            <a:off x="9566236" y="5747354"/>
            <a:ext cx="701675" cy="543232"/>
          </a:xfrm>
          <a:prstGeom prst="rect">
            <a:avLst/>
          </a:prstGeom>
        </p:spPr>
      </p:pic>
      <p:sp>
        <p:nvSpPr>
          <p:cNvPr id="38" name="TextBox 37"/>
          <p:cNvSpPr txBox="1"/>
          <p:nvPr/>
        </p:nvSpPr>
        <p:spPr>
          <a:xfrm>
            <a:off x="498583" y="2308411"/>
            <a:ext cx="1378424" cy="523220"/>
          </a:xfrm>
          <a:prstGeom prst="rect">
            <a:avLst/>
          </a:prstGeom>
          <a:noFill/>
        </p:spPr>
        <p:txBody>
          <a:bodyPr wrap="square" rtlCol="0">
            <a:spAutoFit/>
          </a:bodyPr>
          <a:lstStyle/>
          <a:p>
            <a:r>
              <a:rPr lang="en-US" sz="2800" dirty="0" smtClean="0"/>
              <a:t>7 Seals</a:t>
            </a:r>
            <a:endParaRPr lang="en-US" sz="2800" dirty="0"/>
          </a:p>
        </p:txBody>
      </p:sp>
      <p:sp>
        <p:nvSpPr>
          <p:cNvPr id="39" name="TextBox 38"/>
          <p:cNvSpPr txBox="1"/>
          <p:nvPr/>
        </p:nvSpPr>
        <p:spPr>
          <a:xfrm>
            <a:off x="2852968" y="4101873"/>
            <a:ext cx="1957440" cy="523220"/>
          </a:xfrm>
          <a:prstGeom prst="rect">
            <a:avLst/>
          </a:prstGeom>
          <a:noFill/>
        </p:spPr>
        <p:txBody>
          <a:bodyPr wrap="square" rtlCol="0">
            <a:spAutoFit/>
          </a:bodyPr>
          <a:lstStyle/>
          <a:p>
            <a:r>
              <a:rPr lang="en-US" sz="2800" dirty="0" smtClean="0"/>
              <a:t>7 Trumpets</a:t>
            </a:r>
            <a:endParaRPr lang="en-US" sz="2800" dirty="0"/>
          </a:p>
        </p:txBody>
      </p:sp>
      <p:sp>
        <p:nvSpPr>
          <p:cNvPr id="40" name="TextBox 39"/>
          <p:cNvSpPr txBox="1"/>
          <p:nvPr/>
        </p:nvSpPr>
        <p:spPr>
          <a:xfrm>
            <a:off x="7101514" y="5731190"/>
            <a:ext cx="1430654" cy="523220"/>
          </a:xfrm>
          <a:prstGeom prst="rect">
            <a:avLst/>
          </a:prstGeom>
          <a:noFill/>
        </p:spPr>
        <p:txBody>
          <a:bodyPr wrap="square" rtlCol="0">
            <a:spAutoFit/>
          </a:bodyPr>
          <a:lstStyle/>
          <a:p>
            <a:r>
              <a:rPr lang="en-US" sz="2800" dirty="0" smtClean="0"/>
              <a:t>7 Bowls</a:t>
            </a:r>
            <a:endParaRPr lang="en-US" sz="2800" dirty="0"/>
          </a:p>
        </p:txBody>
      </p:sp>
      <p:sp>
        <p:nvSpPr>
          <p:cNvPr id="3" name="TextBox 2"/>
          <p:cNvSpPr txBox="1"/>
          <p:nvPr/>
        </p:nvSpPr>
        <p:spPr>
          <a:xfrm>
            <a:off x="754496" y="752641"/>
            <a:ext cx="2089687" cy="369332"/>
          </a:xfrm>
          <a:prstGeom prst="rect">
            <a:avLst/>
          </a:prstGeom>
          <a:noFill/>
        </p:spPr>
        <p:txBody>
          <a:bodyPr wrap="square" rtlCol="0">
            <a:spAutoFit/>
          </a:bodyPr>
          <a:lstStyle/>
          <a:p>
            <a:r>
              <a:rPr lang="en-US" dirty="0" smtClean="0"/>
              <a:t>Antichrist conquers</a:t>
            </a:r>
            <a:endParaRPr lang="en-US" dirty="0"/>
          </a:p>
        </p:txBody>
      </p:sp>
      <p:pic>
        <p:nvPicPr>
          <p:cNvPr id="15" name="Picture 14"/>
          <p:cNvPicPr>
            <a:picLocks noChangeAspect="1"/>
          </p:cNvPicPr>
          <p:nvPr/>
        </p:nvPicPr>
        <p:blipFill>
          <a:blip r:embed="rId3"/>
          <a:stretch>
            <a:fillRect/>
          </a:stretch>
        </p:blipFill>
        <p:spPr>
          <a:xfrm>
            <a:off x="6075983" y="4402550"/>
            <a:ext cx="651467" cy="601354"/>
          </a:xfrm>
          <a:prstGeom prst="rect">
            <a:avLst/>
          </a:prstGeom>
        </p:spPr>
      </p:pic>
      <p:pic>
        <p:nvPicPr>
          <p:cNvPr id="20" name="Picture 19"/>
          <p:cNvPicPr>
            <a:picLocks noChangeAspect="1"/>
          </p:cNvPicPr>
          <p:nvPr/>
        </p:nvPicPr>
        <p:blipFill>
          <a:blip r:embed="rId4"/>
          <a:stretch>
            <a:fillRect/>
          </a:stretch>
        </p:blipFill>
        <p:spPr>
          <a:xfrm>
            <a:off x="10116401" y="6012992"/>
            <a:ext cx="701675" cy="543232"/>
          </a:xfrm>
          <a:prstGeom prst="rect">
            <a:avLst/>
          </a:prstGeom>
        </p:spPr>
      </p:pic>
      <p:sp>
        <p:nvSpPr>
          <p:cNvPr id="29" name="TextBox 28"/>
          <p:cNvSpPr txBox="1"/>
          <p:nvPr/>
        </p:nvSpPr>
        <p:spPr>
          <a:xfrm>
            <a:off x="1271499" y="1024004"/>
            <a:ext cx="2089687" cy="369332"/>
          </a:xfrm>
          <a:prstGeom prst="rect">
            <a:avLst/>
          </a:prstGeom>
          <a:noFill/>
        </p:spPr>
        <p:txBody>
          <a:bodyPr wrap="square" rtlCol="0">
            <a:spAutoFit/>
          </a:bodyPr>
          <a:lstStyle/>
          <a:p>
            <a:r>
              <a:rPr lang="en-US" dirty="0" smtClean="0"/>
              <a:t>War</a:t>
            </a:r>
            <a:endParaRPr lang="en-US" dirty="0"/>
          </a:p>
        </p:txBody>
      </p:sp>
      <p:sp>
        <p:nvSpPr>
          <p:cNvPr id="30" name="TextBox 29"/>
          <p:cNvSpPr txBox="1"/>
          <p:nvPr/>
        </p:nvSpPr>
        <p:spPr>
          <a:xfrm>
            <a:off x="1621094" y="1302811"/>
            <a:ext cx="2089687" cy="369332"/>
          </a:xfrm>
          <a:prstGeom prst="rect">
            <a:avLst/>
          </a:prstGeom>
          <a:noFill/>
        </p:spPr>
        <p:txBody>
          <a:bodyPr wrap="square" rtlCol="0">
            <a:spAutoFit/>
          </a:bodyPr>
          <a:lstStyle/>
          <a:p>
            <a:r>
              <a:rPr lang="en-US" dirty="0" smtClean="0"/>
              <a:t>Famine</a:t>
            </a:r>
          </a:p>
        </p:txBody>
      </p:sp>
      <p:sp>
        <p:nvSpPr>
          <p:cNvPr id="31" name="TextBox 30"/>
          <p:cNvSpPr txBox="1"/>
          <p:nvPr/>
        </p:nvSpPr>
        <p:spPr>
          <a:xfrm>
            <a:off x="2045683" y="1632464"/>
            <a:ext cx="2089687" cy="369332"/>
          </a:xfrm>
          <a:prstGeom prst="rect">
            <a:avLst/>
          </a:prstGeom>
          <a:noFill/>
        </p:spPr>
        <p:txBody>
          <a:bodyPr wrap="square" rtlCol="0">
            <a:spAutoFit/>
          </a:bodyPr>
          <a:lstStyle/>
          <a:p>
            <a:r>
              <a:rPr lang="en-US" dirty="0" smtClean="0"/>
              <a:t>Death</a:t>
            </a:r>
          </a:p>
        </p:txBody>
      </p:sp>
      <p:sp>
        <p:nvSpPr>
          <p:cNvPr id="32" name="TextBox 31"/>
          <p:cNvSpPr txBox="1"/>
          <p:nvPr/>
        </p:nvSpPr>
        <p:spPr>
          <a:xfrm>
            <a:off x="2519069" y="1974921"/>
            <a:ext cx="2089687" cy="369332"/>
          </a:xfrm>
          <a:prstGeom prst="rect">
            <a:avLst/>
          </a:prstGeom>
          <a:noFill/>
        </p:spPr>
        <p:txBody>
          <a:bodyPr wrap="square" rtlCol="0">
            <a:spAutoFit/>
          </a:bodyPr>
          <a:lstStyle/>
          <a:p>
            <a:r>
              <a:rPr lang="en-US" dirty="0" smtClean="0"/>
              <a:t>Martyred Souls</a:t>
            </a:r>
          </a:p>
        </p:txBody>
      </p:sp>
      <p:sp>
        <p:nvSpPr>
          <p:cNvPr id="33" name="TextBox 32"/>
          <p:cNvSpPr txBox="1"/>
          <p:nvPr/>
        </p:nvSpPr>
        <p:spPr>
          <a:xfrm>
            <a:off x="2978628" y="2345650"/>
            <a:ext cx="2089687" cy="369332"/>
          </a:xfrm>
          <a:prstGeom prst="rect">
            <a:avLst/>
          </a:prstGeom>
          <a:noFill/>
        </p:spPr>
        <p:txBody>
          <a:bodyPr wrap="square" rtlCol="0">
            <a:spAutoFit/>
          </a:bodyPr>
          <a:lstStyle/>
          <a:p>
            <a:r>
              <a:rPr lang="en-US" dirty="0" smtClean="0"/>
              <a:t>Divine Wrath</a:t>
            </a:r>
          </a:p>
        </p:txBody>
      </p:sp>
      <p:sp>
        <p:nvSpPr>
          <p:cNvPr id="34" name="TextBox 33"/>
          <p:cNvSpPr txBox="1"/>
          <p:nvPr/>
        </p:nvSpPr>
        <p:spPr>
          <a:xfrm>
            <a:off x="4196974" y="2712935"/>
            <a:ext cx="4674071" cy="369332"/>
          </a:xfrm>
          <a:prstGeom prst="rect">
            <a:avLst/>
          </a:prstGeom>
          <a:noFill/>
        </p:spPr>
        <p:txBody>
          <a:bodyPr wrap="square" rtlCol="0">
            <a:spAutoFit/>
          </a:bodyPr>
          <a:lstStyle/>
          <a:p>
            <a:r>
              <a:rPr lang="en-US" dirty="0" smtClean="0"/>
              <a:t>Silence -&gt; Trumpets -&gt; </a:t>
            </a:r>
            <a:r>
              <a:rPr lang="en-US" dirty="0"/>
              <a:t>Trees &amp; Grass Burnt </a:t>
            </a:r>
            <a:r>
              <a:rPr lang="en-US" dirty="0" smtClean="0"/>
              <a:t>Up </a:t>
            </a:r>
          </a:p>
        </p:txBody>
      </p:sp>
      <p:sp>
        <p:nvSpPr>
          <p:cNvPr id="35" name="TextBox 34"/>
          <p:cNvSpPr txBox="1"/>
          <p:nvPr/>
        </p:nvSpPr>
        <p:spPr>
          <a:xfrm>
            <a:off x="5147031" y="3268728"/>
            <a:ext cx="2453377" cy="369332"/>
          </a:xfrm>
          <a:prstGeom prst="rect">
            <a:avLst/>
          </a:prstGeom>
          <a:noFill/>
        </p:spPr>
        <p:txBody>
          <a:bodyPr wrap="square" rtlCol="0">
            <a:spAutoFit/>
          </a:bodyPr>
          <a:lstStyle/>
          <a:p>
            <a:r>
              <a:rPr lang="en-US" dirty="0" smtClean="0"/>
              <a:t>1/3 Fresh Water Ruined</a:t>
            </a:r>
          </a:p>
        </p:txBody>
      </p:sp>
      <p:sp>
        <p:nvSpPr>
          <p:cNvPr id="36" name="TextBox 35"/>
          <p:cNvSpPr txBox="1"/>
          <p:nvPr/>
        </p:nvSpPr>
        <p:spPr>
          <a:xfrm>
            <a:off x="4637568" y="2994106"/>
            <a:ext cx="3109797" cy="369332"/>
          </a:xfrm>
          <a:prstGeom prst="rect">
            <a:avLst/>
          </a:prstGeom>
          <a:noFill/>
        </p:spPr>
        <p:txBody>
          <a:bodyPr wrap="square" rtlCol="0">
            <a:spAutoFit/>
          </a:bodyPr>
          <a:lstStyle/>
          <a:p>
            <a:r>
              <a:rPr lang="en-US" dirty="0" smtClean="0"/>
              <a:t>1/3 Sea Life &amp; Ships Destroyed</a:t>
            </a:r>
          </a:p>
        </p:txBody>
      </p:sp>
      <p:sp>
        <p:nvSpPr>
          <p:cNvPr id="37" name="TextBox 36"/>
          <p:cNvSpPr txBox="1"/>
          <p:nvPr/>
        </p:nvSpPr>
        <p:spPr>
          <a:xfrm>
            <a:off x="5465703" y="3556696"/>
            <a:ext cx="2453377" cy="369332"/>
          </a:xfrm>
          <a:prstGeom prst="rect">
            <a:avLst/>
          </a:prstGeom>
          <a:noFill/>
        </p:spPr>
        <p:txBody>
          <a:bodyPr wrap="square" rtlCol="0">
            <a:spAutoFit/>
          </a:bodyPr>
          <a:lstStyle/>
          <a:p>
            <a:r>
              <a:rPr lang="en-US" dirty="0" smtClean="0"/>
              <a:t>Darkness</a:t>
            </a:r>
          </a:p>
        </p:txBody>
      </p:sp>
      <p:sp>
        <p:nvSpPr>
          <p:cNvPr id="41" name="TextBox 40"/>
          <p:cNvSpPr txBox="1"/>
          <p:nvPr/>
        </p:nvSpPr>
        <p:spPr>
          <a:xfrm>
            <a:off x="5978979" y="3819648"/>
            <a:ext cx="2453377" cy="369332"/>
          </a:xfrm>
          <a:prstGeom prst="rect">
            <a:avLst/>
          </a:prstGeom>
          <a:noFill/>
        </p:spPr>
        <p:txBody>
          <a:bodyPr wrap="square" rtlCol="0">
            <a:spAutoFit/>
          </a:bodyPr>
          <a:lstStyle/>
          <a:p>
            <a:r>
              <a:rPr lang="en-US" dirty="0" smtClean="0"/>
              <a:t>Demonic Torment</a:t>
            </a:r>
          </a:p>
        </p:txBody>
      </p:sp>
      <p:sp>
        <p:nvSpPr>
          <p:cNvPr id="42" name="TextBox 41"/>
          <p:cNvSpPr txBox="1"/>
          <p:nvPr/>
        </p:nvSpPr>
        <p:spPr>
          <a:xfrm>
            <a:off x="6373719" y="4120862"/>
            <a:ext cx="2453377" cy="369332"/>
          </a:xfrm>
          <a:prstGeom prst="rect">
            <a:avLst/>
          </a:prstGeom>
          <a:noFill/>
        </p:spPr>
        <p:txBody>
          <a:bodyPr wrap="square" rtlCol="0">
            <a:spAutoFit/>
          </a:bodyPr>
          <a:lstStyle/>
          <a:p>
            <a:r>
              <a:rPr lang="en-US" dirty="0" smtClean="0"/>
              <a:t>200 Million Man Army</a:t>
            </a:r>
          </a:p>
        </p:txBody>
      </p:sp>
      <p:sp>
        <p:nvSpPr>
          <p:cNvPr id="43" name="TextBox 42"/>
          <p:cNvSpPr txBox="1"/>
          <p:nvPr/>
        </p:nvSpPr>
        <p:spPr>
          <a:xfrm>
            <a:off x="7446059" y="4450171"/>
            <a:ext cx="3212842" cy="369332"/>
          </a:xfrm>
          <a:prstGeom prst="rect">
            <a:avLst/>
          </a:prstGeom>
          <a:noFill/>
        </p:spPr>
        <p:txBody>
          <a:bodyPr wrap="square" rtlCol="0">
            <a:spAutoFit/>
          </a:bodyPr>
          <a:lstStyle/>
          <a:p>
            <a:r>
              <a:rPr lang="en-US" dirty="0" smtClean="0"/>
              <a:t>Glory to God -&gt; Bowls -&gt; Sores</a:t>
            </a:r>
          </a:p>
        </p:txBody>
      </p:sp>
      <p:sp>
        <p:nvSpPr>
          <p:cNvPr id="44" name="TextBox 43"/>
          <p:cNvSpPr txBox="1"/>
          <p:nvPr/>
        </p:nvSpPr>
        <p:spPr>
          <a:xfrm>
            <a:off x="7919080" y="4780058"/>
            <a:ext cx="3212842" cy="369332"/>
          </a:xfrm>
          <a:prstGeom prst="rect">
            <a:avLst/>
          </a:prstGeom>
          <a:noFill/>
        </p:spPr>
        <p:txBody>
          <a:bodyPr wrap="square" rtlCol="0">
            <a:spAutoFit/>
          </a:bodyPr>
          <a:lstStyle/>
          <a:p>
            <a:r>
              <a:rPr lang="en-US" dirty="0" smtClean="0"/>
              <a:t>Life in the Sea Dies</a:t>
            </a:r>
          </a:p>
        </p:txBody>
      </p:sp>
      <p:sp>
        <p:nvSpPr>
          <p:cNvPr id="45" name="TextBox 44"/>
          <p:cNvSpPr txBox="1"/>
          <p:nvPr/>
        </p:nvSpPr>
        <p:spPr>
          <a:xfrm>
            <a:off x="8473172" y="5033199"/>
            <a:ext cx="3212842" cy="369332"/>
          </a:xfrm>
          <a:prstGeom prst="rect">
            <a:avLst/>
          </a:prstGeom>
          <a:noFill/>
        </p:spPr>
        <p:txBody>
          <a:bodyPr wrap="square" rtlCol="0">
            <a:spAutoFit/>
          </a:bodyPr>
          <a:lstStyle/>
          <a:p>
            <a:r>
              <a:rPr lang="en-US" dirty="0" smtClean="0"/>
              <a:t>Life in the Rivers Die</a:t>
            </a:r>
          </a:p>
        </p:txBody>
      </p:sp>
      <p:sp>
        <p:nvSpPr>
          <p:cNvPr id="46" name="TextBox 45"/>
          <p:cNvSpPr txBox="1"/>
          <p:nvPr/>
        </p:nvSpPr>
        <p:spPr>
          <a:xfrm>
            <a:off x="9121637" y="5333451"/>
            <a:ext cx="3212842" cy="369332"/>
          </a:xfrm>
          <a:prstGeom prst="rect">
            <a:avLst/>
          </a:prstGeom>
          <a:noFill/>
        </p:spPr>
        <p:txBody>
          <a:bodyPr wrap="square" rtlCol="0">
            <a:spAutoFit/>
          </a:bodyPr>
          <a:lstStyle/>
          <a:p>
            <a:r>
              <a:rPr lang="en-US" dirty="0" smtClean="0"/>
              <a:t>Scorching Sun</a:t>
            </a:r>
          </a:p>
        </p:txBody>
      </p:sp>
      <p:sp>
        <p:nvSpPr>
          <p:cNvPr id="47" name="TextBox 46"/>
          <p:cNvSpPr txBox="1"/>
          <p:nvPr/>
        </p:nvSpPr>
        <p:spPr>
          <a:xfrm>
            <a:off x="9659301" y="5569436"/>
            <a:ext cx="3212842" cy="369332"/>
          </a:xfrm>
          <a:prstGeom prst="rect">
            <a:avLst/>
          </a:prstGeom>
          <a:noFill/>
        </p:spPr>
        <p:txBody>
          <a:bodyPr wrap="square" rtlCol="0">
            <a:spAutoFit/>
          </a:bodyPr>
          <a:lstStyle/>
          <a:p>
            <a:r>
              <a:rPr lang="en-US" dirty="0" smtClean="0"/>
              <a:t>Darkness</a:t>
            </a:r>
          </a:p>
        </p:txBody>
      </p:sp>
      <p:sp>
        <p:nvSpPr>
          <p:cNvPr id="48" name="TextBox 47"/>
          <p:cNvSpPr txBox="1"/>
          <p:nvPr/>
        </p:nvSpPr>
        <p:spPr>
          <a:xfrm>
            <a:off x="10195222" y="5791214"/>
            <a:ext cx="3212842" cy="369332"/>
          </a:xfrm>
          <a:prstGeom prst="rect">
            <a:avLst/>
          </a:prstGeom>
          <a:noFill/>
        </p:spPr>
        <p:txBody>
          <a:bodyPr wrap="square" rtlCol="0">
            <a:spAutoFit/>
          </a:bodyPr>
          <a:lstStyle/>
          <a:p>
            <a:r>
              <a:rPr lang="en-US" dirty="0" smtClean="0"/>
              <a:t>Prep Armageddon</a:t>
            </a:r>
          </a:p>
        </p:txBody>
      </p:sp>
      <p:sp>
        <p:nvSpPr>
          <p:cNvPr id="49" name="TextBox 48"/>
          <p:cNvSpPr txBox="1"/>
          <p:nvPr/>
        </p:nvSpPr>
        <p:spPr>
          <a:xfrm>
            <a:off x="10728059" y="6111889"/>
            <a:ext cx="1277666" cy="369332"/>
          </a:xfrm>
          <a:prstGeom prst="rect">
            <a:avLst/>
          </a:prstGeom>
          <a:noFill/>
        </p:spPr>
        <p:txBody>
          <a:bodyPr wrap="square" rtlCol="0">
            <a:spAutoFit/>
          </a:bodyPr>
          <a:lstStyle/>
          <a:p>
            <a:r>
              <a:rPr lang="en-US" dirty="0" smtClean="0"/>
              <a:t>EQ &amp; Hail</a:t>
            </a:r>
          </a:p>
        </p:txBody>
      </p:sp>
    </p:spTree>
    <p:extLst>
      <p:ext uri="{BB962C8B-B14F-4D97-AF65-F5344CB8AC3E}">
        <p14:creationId xmlns:p14="http://schemas.microsoft.com/office/powerpoint/2010/main" val="83317685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Revelation </a:t>
            </a:r>
            <a:r>
              <a:rPr lang="en-US" dirty="0">
                <a:solidFill>
                  <a:srgbClr val="FF0000"/>
                </a:solidFill>
              </a:rPr>
              <a:t>17 Ecclesiastical Babylon</a:t>
            </a:r>
          </a:p>
        </p:txBody>
      </p:sp>
      <p:sp>
        <p:nvSpPr>
          <p:cNvPr id="3" name="Content Placeholder 2"/>
          <p:cNvSpPr>
            <a:spLocks noGrp="1"/>
          </p:cNvSpPr>
          <p:nvPr>
            <p:ph idx="1"/>
          </p:nvPr>
        </p:nvSpPr>
        <p:spPr>
          <a:xfrm>
            <a:off x="838200" y="1825625"/>
            <a:ext cx="1905000" cy="497445"/>
          </a:xfrm>
        </p:spPr>
        <p:txBody>
          <a:bodyPr/>
          <a:lstStyle/>
          <a:p>
            <a:pPr marL="0" indent="0">
              <a:buNone/>
            </a:pPr>
            <a:r>
              <a:rPr lang="en-US" dirty="0" smtClean="0"/>
              <a:t>Genesis 11</a:t>
            </a:r>
          </a:p>
        </p:txBody>
      </p:sp>
      <p:pic>
        <p:nvPicPr>
          <p:cNvPr id="4" name="Picture 3"/>
          <p:cNvPicPr>
            <a:picLocks noChangeAspect="1"/>
          </p:cNvPicPr>
          <p:nvPr/>
        </p:nvPicPr>
        <p:blipFill>
          <a:blip r:embed="rId2"/>
          <a:stretch>
            <a:fillRect/>
          </a:stretch>
        </p:blipFill>
        <p:spPr>
          <a:xfrm>
            <a:off x="3732898" y="1825625"/>
            <a:ext cx="4839145" cy="4624602"/>
          </a:xfrm>
          <a:prstGeom prst="rect">
            <a:avLst/>
          </a:prstGeom>
        </p:spPr>
      </p:pic>
      <p:sp>
        <p:nvSpPr>
          <p:cNvPr id="5" name="Slide Number Placeholder 4"/>
          <p:cNvSpPr>
            <a:spLocks noGrp="1"/>
          </p:cNvSpPr>
          <p:nvPr>
            <p:ph type="sldNum" sz="quarter" idx="12"/>
          </p:nvPr>
        </p:nvSpPr>
        <p:spPr/>
        <p:txBody>
          <a:bodyPr/>
          <a:lstStyle/>
          <a:p>
            <a:fld id="{AF06E64F-A8F0-46BE-B167-0E8C2A239E9D}" type="slidenum">
              <a:rPr lang="en-US" smtClean="0"/>
              <a:t>266</a:t>
            </a:fld>
            <a:endParaRPr lang="en-US"/>
          </a:p>
        </p:txBody>
      </p:sp>
    </p:spTree>
    <p:extLst>
      <p:ext uri="{BB962C8B-B14F-4D97-AF65-F5344CB8AC3E}">
        <p14:creationId xmlns:p14="http://schemas.microsoft.com/office/powerpoint/2010/main" val="1275648197"/>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56054"/>
            <a:ext cx="10515600" cy="5620909"/>
          </a:xfrm>
        </p:spPr>
        <p:txBody>
          <a:bodyPr>
            <a:normAutofit/>
          </a:bodyPr>
          <a:lstStyle/>
          <a:p>
            <a:pPr marL="0" indent="0">
              <a:buNone/>
            </a:pPr>
            <a:r>
              <a:rPr lang="en-US" dirty="0">
                <a:solidFill>
                  <a:srgbClr val="00B050"/>
                </a:solidFill>
              </a:rPr>
              <a:t>Ezekiel 8:14 - </a:t>
            </a:r>
            <a:r>
              <a:rPr lang="en-US" dirty="0" smtClean="0">
                <a:solidFill>
                  <a:srgbClr val="00B050"/>
                </a:solidFill>
              </a:rPr>
              <a:t>15 </a:t>
            </a:r>
          </a:p>
          <a:p>
            <a:pPr marL="0" indent="0">
              <a:buNone/>
            </a:pPr>
            <a:r>
              <a:rPr lang="en-US" dirty="0" smtClean="0"/>
              <a:t>“</a:t>
            </a:r>
            <a:r>
              <a:rPr lang="en-US" dirty="0"/>
              <a:t>Then He brought me to the entrance of the gate of the Lord’s house which was toward the north; and behold, women were sitting there weeping for Tammuz. 15 He said to me, ‘Do you see this, son of man? Yet you will see still greater abominations than these.’” </a:t>
            </a:r>
            <a:endParaRPr lang="en-US" dirty="0" smtClean="0"/>
          </a:p>
          <a:p>
            <a:pPr marL="0" indent="0">
              <a:buNone/>
            </a:pPr>
            <a:endParaRPr lang="en-US" dirty="0"/>
          </a:p>
          <a:p>
            <a:pPr marL="0" indent="0">
              <a:buNone/>
            </a:pPr>
            <a:r>
              <a:rPr lang="en-US" dirty="0" smtClean="0">
                <a:solidFill>
                  <a:srgbClr val="00B050"/>
                </a:solidFill>
              </a:rPr>
              <a:t>Jeremiah 7:18</a:t>
            </a:r>
          </a:p>
          <a:p>
            <a:pPr marL="0" indent="0">
              <a:buNone/>
            </a:pPr>
            <a:r>
              <a:rPr lang="en-US" dirty="0" smtClean="0"/>
              <a:t>“The </a:t>
            </a:r>
            <a:r>
              <a:rPr lang="en-US" dirty="0"/>
              <a:t>children gather wood, and the fathers kindle the fire, and the women knead dough to make cakes for the queen of heaven; and they pour out drink offerings to other gods in order to spite Me.” </a:t>
            </a:r>
          </a:p>
        </p:txBody>
      </p:sp>
      <p:sp>
        <p:nvSpPr>
          <p:cNvPr id="4" name="Slide Number Placeholder 3"/>
          <p:cNvSpPr>
            <a:spLocks noGrp="1"/>
          </p:cNvSpPr>
          <p:nvPr>
            <p:ph type="sldNum" sz="quarter" idx="12"/>
          </p:nvPr>
        </p:nvSpPr>
        <p:spPr/>
        <p:txBody>
          <a:bodyPr/>
          <a:lstStyle/>
          <a:p>
            <a:fld id="{AF06E64F-A8F0-46BE-B167-0E8C2A239E9D}" type="slidenum">
              <a:rPr lang="en-US" smtClean="0"/>
              <a:t>267</a:t>
            </a:fld>
            <a:endParaRPr lang="en-US"/>
          </a:p>
        </p:txBody>
      </p:sp>
    </p:spTree>
    <p:extLst>
      <p:ext uri="{BB962C8B-B14F-4D97-AF65-F5344CB8AC3E}">
        <p14:creationId xmlns:p14="http://schemas.microsoft.com/office/powerpoint/2010/main" val="303580647"/>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703" y="627020"/>
            <a:ext cx="10515600" cy="1906115"/>
          </a:xfrm>
        </p:spPr>
        <p:txBody>
          <a:bodyPr/>
          <a:lstStyle/>
          <a:p>
            <a:pPr marL="0" indent="0">
              <a:buNone/>
            </a:pPr>
            <a:r>
              <a:rPr lang="en-US" dirty="0">
                <a:solidFill>
                  <a:srgbClr val="00B050"/>
                </a:solidFill>
              </a:rPr>
              <a:t>Revelation </a:t>
            </a:r>
            <a:r>
              <a:rPr lang="en-US" dirty="0" smtClean="0">
                <a:solidFill>
                  <a:srgbClr val="00B050"/>
                </a:solidFill>
              </a:rPr>
              <a:t>13:8</a:t>
            </a:r>
            <a:endParaRPr lang="en-US" dirty="0">
              <a:solidFill>
                <a:srgbClr val="00B050"/>
              </a:solidFill>
            </a:endParaRPr>
          </a:p>
          <a:p>
            <a:pPr marL="0" indent="0">
              <a:buNone/>
            </a:pPr>
            <a:r>
              <a:rPr lang="en-US" dirty="0" smtClean="0"/>
              <a:t>“All </a:t>
            </a:r>
            <a:r>
              <a:rPr lang="en-US" dirty="0"/>
              <a:t>who dwell on the earth will worship him, everyone whose name has not been written from the foundation of the world in the book of life of the Lamb who has been slain.” </a:t>
            </a:r>
          </a:p>
        </p:txBody>
      </p:sp>
      <p:sp>
        <p:nvSpPr>
          <p:cNvPr id="4" name="TextBox 3"/>
          <p:cNvSpPr txBox="1"/>
          <p:nvPr/>
        </p:nvSpPr>
        <p:spPr>
          <a:xfrm>
            <a:off x="733167" y="2718486"/>
            <a:ext cx="10552671" cy="3816429"/>
          </a:xfrm>
          <a:prstGeom prst="rect">
            <a:avLst/>
          </a:prstGeom>
          <a:noFill/>
        </p:spPr>
        <p:txBody>
          <a:bodyPr wrap="square" rtlCol="0">
            <a:spAutoFit/>
          </a:bodyPr>
          <a:lstStyle/>
          <a:p>
            <a:r>
              <a:rPr lang="en-US" sz="2200" dirty="0">
                <a:solidFill>
                  <a:srgbClr val="00B050"/>
                </a:solidFill>
              </a:rPr>
              <a:t>Daniel </a:t>
            </a:r>
            <a:r>
              <a:rPr lang="en-US" sz="2200" dirty="0" smtClean="0">
                <a:solidFill>
                  <a:srgbClr val="00B050"/>
                </a:solidFill>
              </a:rPr>
              <a:t>11:36-39</a:t>
            </a:r>
            <a:endParaRPr lang="en-US" sz="2200" dirty="0">
              <a:solidFill>
                <a:srgbClr val="00B050"/>
              </a:solidFill>
            </a:endParaRPr>
          </a:p>
          <a:p>
            <a:endParaRPr lang="en-US" sz="2200" dirty="0" smtClean="0"/>
          </a:p>
          <a:p>
            <a:r>
              <a:rPr lang="en-US" sz="2200" dirty="0" smtClean="0"/>
              <a:t>“Then </a:t>
            </a:r>
            <a:r>
              <a:rPr lang="en-US" sz="2200" dirty="0"/>
              <a:t>the king will do as he pleases, and he will exalt and magnify himself above every god and will speak monstrous things against the God of gods; and he will prosper until the indignation is finished, for that which is decreed will be done. 37 He will show no regard for the gods of his fathers or for the desire of women, nor will he show regard for any other god; for he will magnify himself above them all. 38 But instead he will honor a god of fortresses, a god whom his fathers did not know; he will honor him with gold, silver, costly stones and treasures. 39 He will take action against the strongest of fortresses with the help of a foreign god; he will give great honor to those who acknowledge him and will cause them to rule over the many, and will parcel out land for a price.” </a:t>
            </a:r>
          </a:p>
        </p:txBody>
      </p:sp>
      <p:sp>
        <p:nvSpPr>
          <p:cNvPr id="5" name="Slide Number Placeholder 4"/>
          <p:cNvSpPr>
            <a:spLocks noGrp="1"/>
          </p:cNvSpPr>
          <p:nvPr>
            <p:ph type="sldNum" sz="quarter" idx="12"/>
          </p:nvPr>
        </p:nvSpPr>
        <p:spPr/>
        <p:txBody>
          <a:bodyPr/>
          <a:lstStyle/>
          <a:p>
            <a:fld id="{AF06E64F-A8F0-46BE-B167-0E8C2A239E9D}" type="slidenum">
              <a:rPr lang="en-US" smtClean="0"/>
              <a:t>268</a:t>
            </a:fld>
            <a:endParaRPr lang="en-US"/>
          </a:p>
        </p:txBody>
      </p:sp>
    </p:spTree>
    <p:extLst>
      <p:ext uri="{BB962C8B-B14F-4D97-AF65-F5344CB8AC3E}">
        <p14:creationId xmlns:p14="http://schemas.microsoft.com/office/powerpoint/2010/main" val="81380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Revelation </a:t>
            </a:r>
            <a:r>
              <a:rPr lang="en-US" dirty="0">
                <a:solidFill>
                  <a:srgbClr val="FF0000"/>
                </a:solidFill>
              </a:rPr>
              <a:t>18 Political Babylon</a:t>
            </a:r>
          </a:p>
        </p:txBody>
      </p:sp>
      <p:sp>
        <p:nvSpPr>
          <p:cNvPr id="3" name="Content Placeholder 2"/>
          <p:cNvSpPr>
            <a:spLocks noGrp="1"/>
          </p:cNvSpPr>
          <p:nvPr>
            <p:ph idx="1"/>
          </p:nvPr>
        </p:nvSpPr>
        <p:spPr/>
        <p:txBody>
          <a:bodyPr/>
          <a:lstStyle/>
          <a:p>
            <a:pPr marL="0" indent="0">
              <a:buNone/>
            </a:pPr>
            <a:r>
              <a:rPr lang="en-US" dirty="0" smtClean="0">
                <a:solidFill>
                  <a:srgbClr val="00B050"/>
                </a:solidFill>
              </a:rPr>
              <a:t>Revelation 18:20</a:t>
            </a:r>
          </a:p>
          <a:p>
            <a:pPr marL="0" indent="0">
              <a:buNone/>
            </a:pPr>
            <a:endParaRPr lang="en-US" dirty="0"/>
          </a:p>
          <a:p>
            <a:pPr marL="0" indent="0">
              <a:buNone/>
            </a:pPr>
            <a:r>
              <a:rPr lang="en-US" dirty="0"/>
              <a:t>“Rejoice over her, O heaven, and you saints and apostles and prophets, because God has pronounced judgment for you against her.”</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269</a:t>
            </a:fld>
            <a:endParaRPr lang="en-US"/>
          </a:p>
        </p:txBody>
      </p:sp>
    </p:spTree>
    <p:extLst>
      <p:ext uri="{BB962C8B-B14F-4D97-AF65-F5344CB8AC3E}">
        <p14:creationId xmlns:p14="http://schemas.microsoft.com/office/powerpoint/2010/main" val="1395065728"/>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Second Coming</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Jeremiah 23:5-6</a:t>
            </a:r>
          </a:p>
          <a:p>
            <a:pPr marL="0" indent="0">
              <a:buNone/>
            </a:pPr>
            <a:r>
              <a:rPr lang="en-US" dirty="0"/>
              <a:t>5 “Behold, the days are coming,” declares the Lord, “When I will raise up for David a righteous Branch; And He will reign as king and act wisely And do justice and righteousness in the land. 6 “In His days Judah will be saved, And Israel will dwell securely; And this is His name by which He will be called, ‘The Lord our righteousness</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270</a:t>
            </a:fld>
            <a:endParaRPr lang="en-US"/>
          </a:p>
        </p:txBody>
      </p:sp>
    </p:spTree>
    <p:extLst>
      <p:ext uri="{BB962C8B-B14F-4D97-AF65-F5344CB8AC3E}">
        <p14:creationId xmlns:p14="http://schemas.microsoft.com/office/powerpoint/2010/main" val="1027576185"/>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5205" y="750587"/>
            <a:ext cx="10515600" cy="1658980"/>
          </a:xfrm>
        </p:spPr>
        <p:txBody>
          <a:bodyPr/>
          <a:lstStyle/>
          <a:p>
            <a:pPr marL="0" indent="0">
              <a:buNone/>
            </a:pPr>
            <a:r>
              <a:rPr lang="en-US" dirty="0">
                <a:solidFill>
                  <a:srgbClr val="00B050"/>
                </a:solidFill>
              </a:rPr>
              <a:t>Job 19:25</a:t>
            </a:r>
          </a:p>
          <a:p>
            <a:pPr marL="0" indent="0">
              <a:buNone/>
            </a:pPr>
            <a:r>
              <a:rPr lang="en-US" dirty="0"/>
              <a:t>As for me, I know that my Redeemer lives, And at the last He will take His stand on the earth.</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271</a:t>
            </a:fld>
            <a:endParaRPr lang="en-US"/>
          </a:p>
        </p:txBody>
      </p:sp>
      <p:sp>
        <p:nvSpPr>
          <p:cNvPr id="5" name="TextBox 4"/>
          <p:cNvSpPr txBox="1"/>
          <p:nvPr/>
        </p:nvSpPr>
        <p:spPr>
          <a:xfrm>
            <a:off x="573559" y="2722483"/>
            <a:ext cx="10698892" cy="3816429"/>
          </a:xfrm>
          <a:prstGeom prst="rect">
            <a:avLst/>
          </a:prstGeom>
          <a:noFill/>
        </p:spPr>
        <p:txBody>
          <a:bodyPr wrap="square" rtlCol="0">
            <a:spAutoFit/>
          </a:bodyPr>
          <a:lstStyle/>
          <a:p>
            <a:r>
              <a:rPr lang="en-US" sz="2800" dirty="0">
                <a:solidFill>
                  <a:srgbClr val="00B050"/>
                </a:solidFill>
              </a:rPr>
              <a:t>Zechariah </a:t>
            </a:r>
            <a:r>
              <a:rPr lang="en-US" sz="2800" dirty="0" smtClean="0">
                <a:solidFill>
                  <a:srgbClr val="00B050"/>
                </a:solidFill>
              </a:rPr>
              <a:t>14:3-4</a:t>
            </a:r>
          </a:p>
          <a:p>
            <a:endParaRPr lang="en-US" sz="2800" dirty="0"/>
          </a:p>
          <a:p>
            <a:r>
              <a:rPr lang="en-US" sz="2800" dirty="0"/>
              <a:t>3 Then the Lord will go forth and fight against those nations, as when He fights on a day of battle. 4 In that day His feet will stand on the Mount of Olives, which is in front of Jerusalem on the east; and the Mount of Olives will be split in its middle from east to west by a very large valley, so that half of the mountain will move toward the north and the other half toward the south.</a:t>
            </a:r>
          </a:p>
          <a:p>
            <a:endParaRPr lang="en-US" dirty="0"/>
          </a:p>
        </p:txBody>
      </p:sp>
    </p:spTree>
    <p:extLst>
      <p:ext uri="{BB962C8B-B14F-4D97-AF65-F5344CB8AC3E}">
        <p14:creationId xmlns:p14="http://schemas.microsoft.com/office/powerpoint/2010/main" val="64500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702" y="973009"/>
            <a:ext cx="10515600" cy="4351338"/>
          </a:xfrm>
        </p:spPr>
        <p:txBody>
          <a:bodyPr/>
          <a:lstStyle/>
          <a:p>
            <a:pPr marL="0" indent="0">
              <a:buNone/>
            </a:pPr>
            <a:r>
              <a:rPr lang="en-US" dirty="0">
                <a:solidFill>
                  <a:srgbClr val="00B050"/>
                </a:solidFill>
              </a:rPr>
              <a:t>Isaiah 66:15-16</a:t>
            </a:r>
          </a:p>
          <a:p>
            <a:pPr marL="0" indent="0">
              <a:buNone/>
            </a:pPr>
            <a:r>
              <a:rPr lang="en-US" dirty="0"/>
              <a:t>15 For behold, the Lord will come in fire</a:t>
            </a:r>
          </a:p>
          <a:p>
            <a:pPr marL="0" indent="0">
              <a:buNone/>
            </a:pPr>
            <a:r>
              <a:rPr lang="en-US" dirty="0"/>
              <a:t>And His chariots like the whirlwind,</a:t>
            </a:r>
          </a:p>
          <a:p>
            <a:pPr marL="0" indent="0">
              <a:buNone/>
            </a:pPr>
            <a:r>
              <a:rPr lang="en-US" dirty="0"/>
              <a:t>To render His anger with fury,</a:t>
            </a:r>
          </a:p>
          <a:p>
            <a:pPr marL="0" indent="0">
              <a:buNone/>
            </a:pPr>
            <a:r>
              <a:rPr lang="en-US" dirty="0"/>
              <a:t>And His rebuke with flames of fire.</a:t>
            </a:r>
          </a:p>
          <a:p>
            <a:pPr marL="0" indent="0">
              <a:buNone/>
            </a:pPr>
            <a:r>
              <a:rPr lang="en-US" dirty="0"/>
              <a:t>16 For the Lord will execute judgment by fire</a:t>
            </a:r>
          </a:p>
          <a:p>
            <a:pPr marL="0" indent="0">
              <a:buNone/>
            </a:pPr>
            <a:r>
              <a:rPr lang="en-US" dirty="0"/>
              <a:t>And by His sword on all flesh,</a:t>
            </a:r>
          </a:p>
          <a:p>
            <a:pPr marL="0" indent="0">
              <a:buNone/>
            </a:pPr>
            <a:r>
              <a:rPr lang="en-US" dirty="0"/>
              <a:t>And those slain by the Lord will be many.</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272</a:t>
            </a:fld>
            <a:endParaRPr lang="en-US"/>
          </a:p>
        </p:txBody>
      </p:sp>
    </p:spTree>
    <p:extLst>
      <p:ext uri="{BB962C8B-B14F-4D97-AF65-F5344CB8AC3E}">
        <p14:creationId xmlns:p14="http://schemas.microsoft.com/office/powerpoint/2010/main" val="2260499146"/>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43696"/>
            <a:ext cx="10515600" cy="5918887"/>
          </a:xfrm>
        </p:spPr>
        <p:txBody>
          <a:bodyPr>
            <a:normAutofit fontScale="85000" lnSpcReduction="20000"/>
          </a:bodyPr>
          <a:lstStyle/>
          <a:p>
            <a:pPr marL="0" indent="0">
              <a:buNone/>
            </a:pPr>
            <a:r>
              <a:rPr lang="en-US" dirty="0">
                <a:solidFill>
                  <a:srgbClr val="00B050"/>
                </a:solidFill>
              </a:rPr>
              <a:t>Daniel </a:t>
            </a:r>
            <a:r>
              <a:rPr lang="en-US" dirty="0" smtClean="0">
                <a:solidFill>
                  <a:srgbClr val="00B050"/>
                </a:solidFill>
              </a:rPr>
              <a:t>7:13-14</a:t>
            </a:r>
          </a:p>
          <a:p>
            <a:pPr marL="0" indent="0">
              <a:buNone/>
            </a:pPr>
            <a:endParaRPr lang="en-US" dirty="0">
              <a:solidFill>
                <a:srgbClr val="00B050"/>
              </a:solidFill>
            </a:endParaRPr>
          </a:p>
          <a:p>
            <a:pPr marL="0" indent="0">
              <a:buNone/>
            </a:pPr>
            <a:r>
              <a:rPr lang="en-US" dirty="0"/>
              <a:t>13 “I kept looking in the night visions,</a:t>
            </a:r>
          </a:p>
          <a:p>
            <a:pPr marL="0" indent="0">
              <a:buNone/>
            </a:pPr>
            <a:r>
              <a:rPr lang="en-US" dirty="0"/>
              <a:t>And behold, with the clouds of heaven</a:t>
            </a:r>
          </a:p>
          <a:p>
            <a:pPr marL="0" indent="0">
              <a:buNone/>
            </a:pPr>
            <a:r>
              <a:rPr lang="en-US" dirty="0"/>
              <a:t>One like a Son of Man was coming,</a:t>
            </a:r>
          </a:p>
          <a:p>
            <a:pPr marL="0" indent="0">
              <a:buNone/>
            </a:pPr>
            <a:r>
              <a:rPr lang="en-US" dirty="0"/>
              <a:t>And He came up to the Ancient of Days</a:t>
            </a:r>
          </a:p>
          <a:p>
            <a:pPr marL="0" indent="0">
              <a:buNone/>
            </a:pPr>
            <a:r>
              <a:rPr lang="en-US" dirty="0"/>
              <a:t>And was presented before Him.</a:t>
            </a:r>
          </a:p>
          <a:p>
            <a:pPr marL="0" indent="0">
              <a:buNone/>
            </a:pPr>
            <a:r>
              <a:rPr lang="en-US" dirty="0"/>
              <a:t>14 “And to Him was given dominion,</a:t>
            </a:r>
          </a:p>
          <a:p>
            <a:pPr marL="0" indent="0">
              <a:buNone/>
            </a:pPr>
            <a:r>
              <a:rPr lang="en-US" dirty="0"/>
              <a:t>Glory and a kingdom,</a:t>
            </a:r>
          </a:p>
          <a:p>
            <a:pPr marL="0" indent="0">
              <a:buNone/>
            </a:pPr>
            <a:r>
              <a:rPr lang="en-US" dirty="0"/>
              <a:t>That all the peoples, nations and men of every language</a:t>
            </a:r>
          </a:p>
          <a:p>
            <a:pPr marL="0" indent="0">
              <a:buNone/>
            </a:pPr>
            <a:r>
              <a:rPr lang="en-US" dirty="0"/>
              <a:t>Might serve Him.</a:t>
            </a:r>
          </a:p>
          <a:p>
            <a:pPr marL="0" indent="0">
              <a:buNone/>
            </a:pPr>
            <a:r>
              <a:rPr lang="en-US" dirty="0"/>
              <a:t>His dominion is an everlasting dominion</a:t>
            </a:r>
          </a:p>
          <a:p>
            <a:pPr marL="0" indent="0">
              <a:buNone/>
            </a:pPr>
            <a:r>
              <a:rPr lang="en-US" dirty="0"/>
              <a:t>Which will not pass away;</a:t>
            </a:r>
          </a:p>
          <a:p>
            <a:pPr marL="0" indent="0">
              <a:buNone/>
            </a:pPr>
            <a:r>
              <a:rPr lang="en-US" dirty="0"/>
              <a:t>And His kingdom is one</a:t>
            </a:r>
          </a:p>
          <a:p>
            <a:pPr marL="0" indent="0">
              <a:buNone/>
            </a:pPr>
            <a:r>
              <a:rPr lang="en-US" dirty="0"/>
              <a:t>Which will not be destroyed</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273</a:t>
            </a:fld>
            <a:endParaRPr lang="en-US"/>
          </a:p>
        </p:txBody>
      </p:sp>
    </p:spTree>
    <p:extLst>
      <p:ext uri="{BB962C8B-B14F-4D97-AF65-F5344CB8AC3E}">
        <p14:creationId xmlns:p14="http://schemas.microsoft.com/office/powerpoint/2010/main" val="2436709642"/>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84205"/>
            <a:ext cx="10515600" cy="5892758"/>
          </a:xfrm>
        </p:spPr>
        <p:txBody>
          <a:bodyPr>
            <a:normAutofit fontScale="92500" lnSpcReduction="20000"/>
          </a:bodyPr>
          <a:lstStyle/>
          <a:p>
            <a:pPr marL="0" indent="0">
              <a:buNone/>
            </a:pPr>
            <a:r>
              <a:rPr lang="en-US" dirty="0">
                <a:solidFill>
                  <a:srgbClr val="00B050"/>
                </a:solidFill>
              </a:rPr>
              <a:t>Joel </a:t>
            </a:r>
            <a:r>
              <a:rPr lang="en-US" dirty="0" smtClean="0">
                <a:solidFill>
                  <a:srgbClr val="00B050"/>
                </a:solidFill>
              </a:rPr>
              <a:t>2:1-2</a:t>
            </a:r>
          </a:p>
          <a:p>
            <a:pPr marL="0" indent="0">
              <a:buNone/>
            </a:pPr>
            <a:endParaRPr lang="en-US" dirty="0">
              <a:solidFill>
                <a:srgbClr val="00B050"/>
              </a:solidFill>
            </a:endParaRPr>
          </a:p>
          <a:p>
            <a:pPr marL="0" indent="0">
              <a:buNone/>
            </a:pPr>
            <a:r>
              <a:rPr lang="en-US" dirty="0"/>
              <a:t>Blow a trumpet in Zion,</a:t>
            </a:r>
          </a:p>
          <a:p>
            <a:pPr marL="0" indent="0">
              <a:buNone/>
            </a:pPr>
            <a:r>
              <a:rPr lang="en-US" dirty="0"/>
              <a:t>And sound an alarm on My holy mountain!</a:t>
            </a:r>
          </a:p>
          <a:p>
            <a:pPr marL="0" indent="0">
              <a:buNone/>
            </a:pPr>
            <a:r>
              <a:rPr lang="en-US" dirty="0"/>
              <a:t>Let all the inhabitants of the land tremble,</a:t>
            </a:r>
          </a:p>
          <a:p>
            <a:pPr marL="0" indent="0">
              <a:buNone/>
            </a:pPr>
            <a:r>
              <a:rPr lang="en-US" dirty="0"/>
              <a:t>For the day of the Lord is coming;</a:t>
            </a:r>
          </a:p>
          <a:p>
            <a:pPr marL="0" indent="0">
              <a:buNone/>
            </a:pPr>
            <a:r>
              <a:rPr lang="en-US" dirty="0"/>
              <a:t>Surely it is near,</a:t>
            </a:r>
          </a:p>
          <a:p>
            <a:pPr marL="0" indent="0">
              <a:buNone/>
            </a:pPr>
            <a:r>
              <a:rPr lang="en-US" dirty="0"/>
              <a:t>2 A day of darkness and gloom,</a:t>
            </a:r>
          </a:p>
          <a:p>
            <a:pPr marL="0" indent="0">
              <a:buNone/>
            </a:pPr>
            <a:r>
              <a:rPr lang="en-US" dirty="0"/>
              <a:t>A day of clouds and thick darkness.</a:t>
            </a:r>
          </a:p>
          <a:p>
            <a:pPr marL="0" indent="0">
              <a:buNone/>
            </a:pPr>
            <a:r>
              <a:rPr lang="en-US" dirty="0"/>
              <a:t>As the dawn is spread over the mountains,</a:t>
            </a:r>
          </a:p>
          <a:p>
            <a:pPr marL="0" indent="0">
              <a:buNone/>
            </a:pPr>
            <a:r>
              <a:rPr lang="en-US" dirty="0"/>
              <a:t>So there is a great and mighty people;</a:t>
            </a:r>
          </a:p>
          <a:p>
            <a:pPr marL="0" indent="0">
              <a:buNone/>
            </a:pPr>
            <a:r>
              <a:rPr lang="en-US" dirty="0"/>
              <a:t>There has never been anything like it,</a:t>
            </a:r>
          </a:p>
          <a:p>
            <a:pPr marL="0" indent="0">
              <a:buNone/>
            </a:pPr>
            <a:r>
              <a:rPr lang="en-US" dirty="0"/>
              <a:t>Nor will there be again after it</a:t>
            </a:r>
          </a:p>
          <a:p>
            <a:pPr marL="0" indent="0">
              <a:buNone/>
            </a:pPr>
            <a:r>
              <a:rPr lang="en-US" dirty="0"/>
              <a:t>To the years of many generations.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274</a:t>
            </a:fld>
            <a:endParaRPr lang="en-US"/>
          </a:p>
        </p:txBody>
      </p:sp>
    </p:spTree>
    <p:extLst>
      <p:ext uri="{BB962C8B-B14F-4D97-AF65-F5344CB8AC3E}">
        <p14:creationId xmlns:p14="http://schemas.microsoft.com/office/powerpoint/2010/main" val="3090869456"/>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96577"/>
            <a:ext cx="10515600" cy="4351338"/>
          </a:xfrm>
        </p:spPr>
        <p:txBody>
          <a:bodyPr/>
          <a:lstStyle/>
          <a:p>
            <a:pPr marL="0" indent="0">
              <a:buNone/>
            </a:pPr>
            <a:r>
              <a:rPr lang="en-US" dirty="0">
                <a:solidFill>
                  <a:srgbClr val="00B050"/>
                </a:solidFill>
              </a:rPr>
              <a:t>Malachi 4:1-3</a:t>
            </a:r>
          </a:p>
          <a:p>
            <a:pPr marL="0" indent="0">
              <a:buNone/>
            </a:pPr>
            <a:r>
              <a:rPr lang="en-US" dirty="0"/>
              <a:t>For behold, the day is coming, burning like a furnace; and all the arrogant and every evildoer will be chaff; and the day that is coming will set them ablaze,” says the Lord of hosts, “so that it will leave them neither root nor branch.” 2 “But for you who fear My name, the sun of righteousness will rise with healing in its wings; and you will go forth and skip about like calves from the stall. 3 You will tread down the wicked, for they will be ashes under the soles of your feet on the day which I am preparing,” says the Lord of hosts</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275</a:t>
            </a:fld>
            <a:endParaRPr lang="en-US"/>
          </a:p>
        </p:txBody>
      </p:sp>
    </p:spTree>
    <p:extLst>
      <p:ext uri="{BB962C8B-B14F-4D97-AF65-F5344CB8AC3E}">
        <p14:creationId xmlns:p14="http://schemas.microsoft.com/office/powerpoint/2010/main" val="2405774121"/>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Announcement</a:t>
            </a:r>
            <a:endParaRPr lang="en-US" dirty="0">
              <a:solidFill>
                <a:srgbClr val="FF0000"/>
              </a:solidFill>
            </a:endParaRPr>
          </a:p>
        </p:txBody>
      </p:sp>
      <p:sp>
        <p:nvSpPr>
          <p:cNvPr id="3" name="Content Placeholder 2"/>
          <p:cNvSpPr>
            <a:spLocks noGrp="1"/>
          </p:cNvSpPr>
          <p:nvPr>
            <p:ph idx="1"/>
          </p:nvPr>
        </p:nvSpPr>
        <p:spPr>
          <a:xfrm>
            <a:off x="838200" y="1482810"/>
            <a:ext cx="10515600" cy="4873539"/>
          </a:xfrm>
        </p:spPr>
        <p:txBody>
          <a:bodyPr>
            <a:normAutofit fontScale="92500" lnSpcReduction="10000"/>
          </a:bodyPr>
          <a:lstStyle/>
          <a:p>
            <a:pPr marL="0" indent="0">
              <a:buNone/>
            </a:pPr>
            <a:r>
              <a:rPr lang="en-US" dirty="0">
                <a:solidFill>
                  <a:srgbClr val="00B050"/>
                </a:solidFill>
              </a:rPr>
              <a:t>Revelation 19:1-6</a:t>
            </a:r>
          </a:p>
          <a:p>
            <a:pPr marL="0" indent="0">
              <a:buNone/>
            </a:pPr>
            <a:r>
              <a:rPr lang="en-US" dirty="0"/>
              <a:t>After these things I heard something like a loud voice of a great multitude in heaven, saying, “Hallelujah! Salvation and glory and power belong to our God; 2 because His judgments are true and righteous; for He has judged the great harlot who was corrupting the earth with her immorality, and He has avenged the blood of His bond-servants on her.” 3 And a second time they said, “Hallelujah! Her smoke rises up forever and ever.” 4 And the twenty-four elders and the four living creatures fell down and worshiped God who sits on the throne saying, “Amen. Hallelujah!” 5 And a voice came from the throne, saying, “Give praise to our God, all you His bond-servants, you who fear Him, the small and the great.” 6 Then I heard something like the voice of a great multitude and like the sound of many waters and like the sound of mighty peals of thunder, saying, “Hallelujah! For the Lord our God, the Almighty, reigns</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276</a:t>
            </a:fld>
            <a:endParaRPr lang="en-US"/>
          </a:p>
        </p:txBody>
      </p:sp>
    </p:spTree>
    <p:extLst>
      <p:ext uri="{BB962C8B-B14F-4D97-AF65-F5344CB8AC3E}">
        <p14:creationId xmlns:p14="http://schemas.microsoft.com/office/powerpoint/2010/main" val="3786462287"/>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Hallelujah</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err="1" smtClean="0"/>
              <a:t>Hallelu</a:t>
            </a:r>
            <a:r>
              <a:rPr lang="en-US" dirty="0" smtClean="0"/>
              <a:t> = “joyous praise in song”</a:t>
            </a:r>
          </a:p>
          <a:p>
            <a:pPr marL="0" indent="0">
              <a:buNone/>
            </a:pPr>
            <a:endParaRPr lang="en-US" dirty="0"/>
          </a:p>
          <a:p>
            <a:pPr marL="0" indent="0">
              <a:buNone/>
            </a:pPr>
            <a:r>
              <a:rPr lang="en-US" dirty="0" err="1" smtClean="0"/>
              <a:t>Jah</a:t>
            </a:r>
            <a:r>
              <a:rPr lang="en-US" dirty="0" smtClean="0"/>
              <a:t> = variant of Yah which is a shortened form of YHWH</a:t>
            </a:r>
          </a:p>
          <a:p>
            <a:pPr marL="0" indent="0">
              <a:buNone/>
            </a:pPr>
            <a:endParaRPr lang="en-US" dirty="0"/>
          </a:p>
          <a:p>
            <a:pPr marL="0" indent="0">
              <a:buNone/>
            </a:pPr>
            <a:r>
              <a:rPr lang="en-US" dirty="0" smtClean="0"/>
              <a:t>YHWH = </a:t>
            </a:r>
            <a:r>
              <a:rPr lang="en-US" dirty="0" err="1" smtClean="0"/>
              <a:t>Tetragrammaton</a:t>
            </a:r>
            <a:r>
              <a:rPr lang="en-US" dirty="0" smtClean="0"/>
              <a:t> = four letters</a:t>
            </a:r>
          </a:p>
          <a:p>
            <a:pPr marL="0" indent="0">
              <a:buNone/>
            </a:pPr>
            <a:endParaRPr lang="en-US" dirty="0"/>
          </a:p>
          <a:p>
            <a:pPr marL="0" indent="0">
              <a:buNone/>
            </a:pPr>
            <a:r>
              <a:rPr lang="en-US" dirty="0" smtClean="0"/>
              <a:t>Hallelujah = a joyous song of praise to God</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277</a:t>
            </a:fld>
            <a:endParaRPr lang="en-US"/>
          </a:p>
        </p:txBody>
      </p:sp>
    </p:spTree>
    <p:extLst>
      <p:ext uri="{BB962C8B-B14F-4D97-AF65-F5344CB8AC3E}">
        <p14:creationId xmlns:p14="http://schemas.microsoft.com/office/powerpoint/2010/main" val="2119552973"/>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What those close to God say about Him</a:t>
            </a:r>
            <a:endParaRPr lang="en-US" dirty="0">
              <a:solidFill>
                <a:srgbClr val="FF0000"/>
              </a:solidFill>
            </a:endParaRPr>
          </a:p>
        </p:txBody>
      </p:sp>
      <p:sp>
        <p:nvSpPr>
          <p:cNvPr id="3" name="Content Placeholder 2"/>
          <p:cNvSpPr>
            <a:spLocks noGrp="1"/>
          </p:cNvSpPr>
          <p:nvPr>
            <p:ph idx="1"/>
          </p:nvPr>
        </p:nvSpPr>
        <p:spPr/>
        <p:txBody>
          <a:bodyPr/>
          <a:lstStyle/>
          <a:p>
            <a:pPr lvl="0"/>
            <a:r>
              <a:rPr lang="en-US" dirty="0"/>
              <a:t>Salvation – We are delivered from the just penalty of our sin</a:t>
            </a:r>
          </a:p>
          <a:p>
            <a:pPr lvl="0"/>
            <a:r>
              <a:rPr lang="en-US" dirty="0"/>
              <a:t>Glory – God is infinitely above us in majesty, holiness, honor, and everything else that is good</a:t>
            </a:r>
          </a:p>
          <a:p>
            <a:pPr lvl="0"/>
            <a:r>
              <a:rPr lang="en-US" dirty="0"/>
              <a:t>Power -- God is the sovereign king who created all things and holds all things together</a:t>
            </a:r>
          </a:p>
          <a:p>
            <a:pPr lvl="0"/>
            <a:r>
              <a:rPr lang="en-US" dirty="0"/>
              <a:t>True – God keeps all of His promises and He is without sin</a:t>
            </a:r>
          </a:p>
          <a:p>
            <a:pPr lvl="0"/>
            <a:r>
              <a:rPr lang="en-US" dirty="0"/>
              <a:t>Righteous – Sin is punished either by the person them self or by Jesus Christ and His free gift of forgiveness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278</a:t>
            </a:fld>
            <a:endParaRPr lang="en-US"/>
          </a:p>
        </p:txBody>
      </p:sp>
    </p:spTree>
    <p:extLst>
      <p:ext uri="{BB962C8B-B14F-4D97-AF65-F5344CB8AC3E}">
        <p14:creationId xmlns:p14="http://schemas.microsoft.com/office/powerpoint/2010/main" val="2949847971"/>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t>
            </a:r>
            <a:r>
              <a:rPr lang="en-US" dirty="0">
                <a:solidFill>
                  <a:srgbClr val="FF0000"/>
                </a:solidFill>
              </a:rPr>
              <a:t>Marriage Supper of the Lamb</a:t>
            </a:r>
          </a:p>
        </p:txBody>
      </p:sp>
      <p:sp>
        <p:nvSpPr>
          <p:cNvPr id="3" name="Content Placeholder 2"/>
          <p:cNvSpPr>
            <a:spLocks noGrp="1"/>
          </p:cNvSpPr>
          <p:nvPr>
            <p:ph idx="1"/>
          </p:nvPr>
        </p:nvSpPr>
        <p:spPr>
          <a:xfrm>
            <a:off x="838200" y="1825625"/>
            <a:ext cx="10515600" cy="4624602"/>
          </a:xfrm>
        </p:spPr>
        <p:txBody>
          <a:bodyPr>
            <a:normAutofit/>
          </a:bodyPr>
          <a:lstStyle/>
          <a:p>
            <a:pPr marL="0" indent="0">
              <a:buNone/>
            </a:pPr>
            <a:r>
              <a:rPr lang="en-US" dirty="0">
                <a:solidFill>
                  <a:srgbClr val="00B050"/>
                </a:solidFill>
              </a:rPr>
              <a:t>Revelation 19:7-10</a:t>
            </a:r>
          </a:p>
          <a:p>
            <a:pPr marL="0" indent="0">
              <a:buNone/>
            </a:pPr>
            <a:r>
              <a:rPr lang="en-US" dirty="0"/>
              <a:t>Let us rejoice and be glad and give the glory to Him, for the marriage of the Lamb has come and His bride has made herself ready.” 8 It was given to her to clothe herself in fine linen, bright and clean; for the fine linen is the righteous acts of the saints. 9 Then he said to me, “Write, ‘Blessed are those who are invited to the marriage supper of the Lamb.’” And he said to me, “These are true words of God.” 10 Then I fell at his feet to worship him. But he *said to me, “Do not do that; I am a fellow servant of yours and your brethren who hold the testimony of Jesus; worship God. For the testimony of Jesus is the spirit of prophecy</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279</a:t>
            </a:fld>
            <a:endParaRPr lang="en-US"/>
          </a:p>
        </p:txBody>
      </p:sp>
    </p:spTree>
    <p:extLst>
      <p:ext uri="{BB962C8B-B14F-4D97-AF65-F5344CB8AC3E}">
        <p14:creationId xmlns:p14="http://schemas.microsoft.com/office/powerpoint/2010/main" val="1331521621"/>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06627"/>
            <a:ext cx="10515600" cy="5670336"/>
          </a:xfrm>
        </p:spPr>
        <p:txBody>
          <a:bodyPr>
            <a:normAutofit/>
          </a:bodyPr>
          <a:lstStyle/>
          <a:p>
            <a:pPr marL="0" indent="0">
              <a:buNone/>
            </a:pPr>
            <a:r>
              <a:rPr lang="en-US" dirty="0">
                <a:solidFill>
                  <a:srgbClr val="00B050"/>
                </a:solidFill>
              </a:rPr>
              <a:t>Ephesians </a:t>
            </a:r>
            <a:r>
              <a:rPr lang="en-US" dirty="0" smtClean="0">
                <a:solidFill>
                  <a:srgbClr val="00B050"/>
                </a:solidFill>
              </a:rPr>
              <a:t>5:25-32</a:t>
            </a:r>
            <a:endParaRPr lang="en-US" dirty="0">
              <a:solidFill>
                <a:srgbClr val="00B050"/>
              </a:solidFill>
            </a:endParaRPr>
          </a:p>
          <a:p>
            <a:pPr marL="0" indent="0">
              <a:buNone/>
            </a:pPr>
            <a:r>
              <a:rPr lang="en-US" dirty="0"/>
              <a:t>25 Husbands, love your wives, just as Christ also loved the church and gave Himself up for her, 26 so that He might sanctify her, having cleansed her by the washing of water with the word, 27 that He might present to Himself the church in all her glory, having no spot or wrinkle or any such thing; but that she would be holy and blameless. 28 So husbands ought also to love their own wives as their own bodies. He who loves his own wife loves himself; 29 for no one ever hated his own flesh, but nourishes and cherishes it, just as Christ also does the church, 30 because we are members of His body. 31 For this reason a man shall leave his father and mother and shall be joined to his wife, and the two shall become one flesh. 32 This mystery is great; but I am speaking with reference to Christ and the church</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280</a:t>
            </a:fld>
            <a:endParaRPr lang="en-US"/>
          </a:p>
        </p:txBody>
      </p:sp>
    </p:spTree>
    <p:extLst>
      <p:ext uri="{BB962C8B-B14F-4D97-AF65-F5344CB8AC3E}">
        <p14:creationId xmlns:p14="http://schemas.microsoft.com/office/powerpoint/2010/main" val="1384409538"/>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6004"/>
            <a:ext cx="10515600" cy="4351338"/>
          </a:xfrm>
        </p:spPr>
        <p:txBody>
          <a:bodyPr/>
          <a:lstStyle/>
          <a:p>
            <a:pPr marL="0" indent="0">
              <a:buNone/>
            </a:pPr>
            <a:r>
              <a:rPr lang="en-US" dirty="0">
                <a:solidFill>
                  <a:srgbClr val="00B050"/>
                </a:solidFill>
              </a:rPr>
              <a:t>2 Corinthians </a:t>
            </a:r>
            <a:r>
              <a:rPr lang="en-US" dirty="0" smtClean="0">
                <a:solidFill>
                  <a:srgbClr val="00B050"/>
                </a:solidFill>
              </a:rPr>
              <a:t>11:2</a:t>
            </a:r>
            <a:endParaRPr lang="en-US" dirty="0">
              <a:solidFill>
                <a:srgbClr val="00B050"/>
              </a:solidFill>
            </a:endParaRPr>
          </a:p>
          <a:p>
            <a:pPr marL="0" indent="0">
              <a:buNone/>
            </a:pPr>
            <a:endParaRPr lang="en-US" dirty="0" smtClean="0"/>
          </a:p>
          <a:p>
            <a:pPr marL="0" indent="0">
              <a:buNone/>
            </a:pPr>
            <a:r>
              <a:rPr lang="en-US" dirty="0" smtClean="0"/>
              <a:t>“For </a:t>
            </a:r>
            <a:r>
              <a:rPr lang="en-US" dirty="0"/>
              <a:t>I am jealous for you with a godly jealousy; for I betrothed you to one husband, so that to Christ I might present you as a pure virgin.” </a:t>
            </a:r>
          </a:p>
        </p:txBody>
      </p:sp>
      <p:sp>
        <p:nvSpPr>
          <p:cNvPr id="4" name="Slide Number Placeholder 3"/>
          <p:cNvSpPr>
            <a:spLocks noGrp="1"/>
          </p:cNvSpPr>
          <p:nvPr>
            <p:ph type="sldNum" sz="quarter" idx="12"/>
          </p:nvPr>
        </p:nvSpPr>
        <p:spPr/>
        <p:txBody>
          <a:bodyPr/>
          <a:lstStyle/>
          <a:p>
            <a:fld id="{AF06E64F-A8F0-46BE-B167-0E8C2A239E9D}" type="slidenum">
              <a:rPr lang="en-US" smtClean="0"/>
              <a:t>281</a:t>
            </a:fld>
            <a:endParaRPr lang="en-US"/>
          </a:p>
        </p:txBody>
      </p:sp>
    </p:spTree>
    <p:extLst>
      <p:ext uri="{BB962C8B-B14F-4D97-AF65-F5344CB8AC3E}">
        <p14:creationId xmlns:p14="http://schemas.microsoft.com/office/powerpoint/2010/main" val="1010065192"/>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Marriage Customs</a:t>
            </a:r>
            <a:endParaRPr lang="en-US" dirty="0"/>
          </a:p>
        </p:txBody>
      </p:sp>
      <p:sp>
        <p:nvSpPr>
          <p:cNvPr id="3" name="Content Placeholder 2"/>
          <p:cNvSpPr>
            <a:spLocks noGrp="1"/>
          </p:cNvSpPr>
          <p:nvPr>
            <p:ph idx="1"/>
          </p:nvPr>
        </p:nvSpPr>
        <p:spPr/>
        <p:txBody>
          <a:bodyPr/>
          <a:lstStyle/>
          <a:p>
            <a:pPr marL="514350" indent="-514350">
              <a:buFont typeface="+mj-lt"/>
              <a:buAutoNum type="arabicParenR"/>
            </a:pPr>
            <a:r>
              <a:rPr lang="en-US" dirty="0" smtClean="0"/>
              <a:t>The </a:t>
            </a:r>
            <a:r>
              <a:rPr lang="en-US" dirty="0"/>
              <a:t>marriage contract which was arranged by the parents. This usually required a dowry and meant that the two were now engaged.</a:t>
            </a:r>
          </a:p>
          <a:p>
            <a:pPr marL="514350" indent="-514350">
              <a:buFont typeface="+mj-lt"/>
              <a:buAutoNum type="arabicParenR"/>
            </a:pPr>
            <a:r>
              <a:rPr lang="en-US" dirty="0" smtClean="0"/>
              <a:t>At </a:t>
            </a:r>
            <a:r>
              <a:rPr lang="en-US" dirty="0"/>
              <a:t>a later time when they had reached a suitable age and were more financially stable the bridegroom accompanied by his friends would go to the house of the bride and escort her back to his home. This is the symbolism of the parable of the virgins in Matthew 25:1-13.</a:t>
            </a:r>
          </a:p>
          <a:p>
            <a:pPr marL="514350" indent="-514350">
              <a:buFont typeface="+mj-lt"/>
              <a:buAutoNum type="arabicParenR"/>
            </a:pPr>
            <a:r>
              <a:rPr lang="en-US" dirty="0" smtClean="0"/>
              <a:t>Then </a:t>
            </a:r>
            <a:r>
              <a:rPr lang="en-US" dirty="0"/>
              <a:t>they would have the wedding feast with many guests. An example is the wedding feast in Cana in John 2:1-12.</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282</a:t>
            </a:fld>
            <a:endParaRPr lang="en-US"/>
          </a:p>
        </p:txBody>
      </p:sp>
    </p:spTree>
    <p:extLst>
      <p:ext uri="{BB962C8B-B14F-4D97-AF65-F5344CB8AC3E}">
        <p14:creationId xmlns:p14="http://schemas.microsoft.com/office/powerpoint/2010/main" val="2709674644"/>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Marriage Christ and the Church</a:t>
            </a:r>
            <a:endParaRPr lang="en-US" dirty="0">
              <a:solidFill>
                <a:srgbClr val="FF0000"/>
              </a:solidFill>
            </a:endParaRPr>
          </a:p>
        </p:txBody>
      </p:sp>
      <p:sp>
        <p:nvSpPr>
          <p:cNvPr id="3" name="Content Placeholder 2"/>
          <p:cNvSpPr>
            <a:spLocks noGrp="1"/>
          </p:cNvSpPr>
          <p:nvPr>
            <p:ph idx="1"/>
          </p:nvPr>
        </p:nvSpPr>
        <p:spPr/>
        <p:txBody>
          <a:bodyPr/>
          <a:lstStyle/>
          <a:p>
            <a:pPr marL="514350" indent="-514350">
              <a:buFont typeface="+mj-lt"/>
              <a:buAutoNum type="arabicParenR"/>
            </a:pPr>
            <a:r>
              <a:rPr lang="en-US" dirty="0" smtClean="0"/>
              <a:t>The </a:t>
            </a:r>
            <a:r>
              <a:rPr lang="en-US" dirty="0"/>
              <a:t>marriage contract was determined by the Father before time existed. </a:t>
            </a:r>
            <a:r>
              <a:rPr lang="en-US" dirty="0">
                <a:solidFill>
                  <a:srgbClr val="00B050"/>
                </a:solidFill>
              </a:rPr>
              <a:t>Ephesians 1:4 </a:t>
            </a:r>
            <a:r>
              <a:rPr lang="en-US" dirty="0"/>
              <a:t>tells us, “just as He chose us in Him before the foundation of the world, that we would be holy and blameless before Him.”</a:t>
            </a:r>
          </a:p>
          <a:p>
            <a:pPr marL="514350" indent="-514350">
              <a:buFont typeface="+mj-lt"/>
              <a:buAutoNum type="arabicParenR"/>
            </a:pPr>
            <a:r>
              <a:rPr lang="en-US" dirty="0" smtClean="0"/>
              <a:t>At </a:t>
            </a:r>
            <a:r>
              <a:rPr lang="en-US" dirty="0"/>
              <a:t>the Rapture, Jesus will come and bring us back to His home. </a:t>
            </a:r>
          </a:p>
          <a:p>
            <a:pPr marL="514350" indent="-514350">
              <a:buFont typeface="+mj-lt"/>
              <a:buAutoNum type="arabicParenR"/>
            </a:pPr>
            <a:r>
              <a:rPr lang="en-US" dirty="0" smtClean="0"/>
              <a:t>These </a:t>
            </a:r>
            <a:r>
              <a:rPr lang="en-US" dirty="0"/>
              <a:t>verses in Revelation 19 are the wedding feast</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283</a:t>
            </a:fld>
            <a:endParaRPr lang="en-US"/>
          </a:p>
        </p:txBody>
      </p:sp>
    </p:spTree>
    <p:extLst>
      <p:ext uri="{BB962C8B-B14F-4D97-AF65-F5344CB8AC3E}">
        <p14:creationId xmlns:p14="http://schemas.microsoft.com/office/powerpoint/2010/main" val="349349546"/>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Jesus Returns</a:t>
            </a:r>
            <a:endParaRPr lang="en-US" dirty="0">
              <a:solidFill>
                <a:srgbClr val="FF0000"/>
              </a:solidFill>
            </a:endParaRPr>
          </a:p>
        </p:txBody>
      </p:sp>
      <p:sp>
        <p:nvSpPr>
          <p:cNvPr id="3" name="Content Placeholder 2"/>
          <p:cNvSpPr>
            <a:spLocks noGrp="1"/>
          </p:cNvSpPr>
          <p:nvPr>
            <p:ph idx="1"/>
          </p:nvPr>
        </p:nvSpPr>
        <p:spPr>
          <a:xfrm>
            <a:off x="838200" y="1532238"/>
            <a:ext cx="10515600" cy="4644725"/>
          </a:xfrm>
        </p:spPr>
        <p:txBody>
          <a:bodyPr>
            <a:normAutofit fontScale="92500"/>
          </a:bodyPr>
          <a:lstStyle/>
          <a:p>
            <a:pPr marL="0" indent="0">
              <a:buNone/>
            </a:pPr>
            <a:r>
              <a:rPr lang="en-US" dirty="0">
                <a:solidFill>
                  <a:srgbClr val="00B050"/>
                </a:solidFill>
              </a:rPr>
              <a:t>Revelation 19:11-16</a:t>
            </a:r>
          </a:p>
          <a:p>
            <a:pPr marL="0" indent="0">
              <a:buNone/>
            </a:pPr>
            <a:r>
              <a:rPr lang="en-US" dirty="0"/>
              <a:t>11 And I saw heaven opened, and behold, a white horse, and He who sat on it is called Faithful and True, and in righteousness He judges and wages war. 12 His eyes are a flame of fire, and on His head are many diadems; and He has a name written on Him which no one knows except Himself. 13 He is clothed with a robe dipped in blood, and His name is called The Word of God. 14 And the armies which are in heaven, clothed in fine linen, white and clean, were following Him on white horses. 15 From His mouth comes a sharp sword, so that with it He may strike down the nations, and He will rule them with a rod of iron; and He treads the wine press of the fierce wrath of God, the Almighty. 16 And on His robe and on His thigh He has a name written, “KING OF KINGS, AND LORD OF LORDS</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284</a:t>
            </a:fld>
            <a:endParaRPr lang="en-US"/>
          </a:p>
        </p:txBody>
      </p:sp>
    </p:spTree>
    <p:extLst>
      <p:ext uri="{BB962C8B-B14F-4D97-AF65-F5344CB8AC3E}">
        <p14:creationId xmlns:p14="http://schemas.microsoft.com/office/powerpoint/2010/main" val="3117617628"/>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54908"/>
            <a:ext cx="10515600" cy="5522055"/>
          </a:xfrm>
        </p:spPr>
        <p:txBody>
          <a:bodyPr>
            <a:normAutofit/>
          </a:bodyPr>
          <a:lstStyle/>
          <a:p>
            <a:pPr marL="0" indent="0">
              <a:buNone/>
            </a:pPr>
            <a:r>
              <a:rPr lang="en-US" dirty="0">
                <a:solidFill>
                  <a:srgbClr val="00B050"/>
                </a:solidFill>
              </a:rPr>
              <a:t>Matthew </a:t>
            </a:r>
            <a:r>
              <a:rPr lang="en-US" dirty="0" smtClean="0">
                <a:solidFill>
                  <a:srgbClr val="00B050"/>
                </a:solidFill>
              </a:rPr>
              <a:t>24:27-31</a:t>
            </a:r>
            <a:endParaRPr lang="en-US" dirty="0">
              <a:solidFill>
                <a:srgbClr val="00B050"/>
              </a:solidFill>
            </a:endParaRPr>
          </a:p>
          <a:p>
            <a:pPr marL="0" indent="0">
              <a:buNone/>
            </a:pPr>
            <a:r>
              <a:rPr lang="en-US" dirty="0"/>
              <a:t>27 For just as the lightning comes from the east and flashes even to the west, so will the coming of the Son of Man be. 28 Wherever the corpse is, there the vultures will gather.29 “But immediately after the tribulation of those days the sun will be darkened, and the moon will not give its light, and the stars will fall from the sky, and the powers of the heavens will be shaken. 30 And then the sign of the Son of Man will appear in the sky, and then all the tribes of the earth will mourn, and they will see the Son of Man coming on the clouds of the sky with power and great glory. 31 And He will send forth His angels with a great trumpet and they will gather together His elect from the four winds, from one end of the sky to the other</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285</a:t>
            </a:fld>
            <a:endParaRPr lang="en-US"/>
          </a:p>
        </p:txBody>
      </p:sp>
    </p:spTree>
    <p:extLst>
      <p:ext uri="{BB962C8B-B14F-4D97-AF65-F5344CB8AC3E}">
        <p14:creationId xmlns:p14="http://schemas.microsoft.com/office/powerpoint/2010/main" val="274287463"/>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17838"/>
            <a:ext cx="10515600" cy="5559125"/>
          </a:xfrm>
        </p:spPr>
        <p:txBody>
          <a:bodyPr>
            <a:normAutofit lnSpcReduction="10000"/>
          </a:bodyPr>
          <a:lstStyle/>
          <a:p>
            <a:pPr marL="0" indent="0">
              <a:buNone/>
            </a:pPr>
            <a:r>
              <a:rPr lang="en-US" dirty="0">
                <a:solidFill>
                  <a:srgbClr val="00B050"/>
                </a:solidFill>
              </a:rPr>
              <a:t>Zechariah </a:t>
            </a:r>
            <a:r>
              <a:rPr lang="en-US" dirty="0" smtClean="0">
                <a:solidFill>
                  <a:srgbClr val="00B050"/>
                </a:solidFill>
              </a:rPr>
              <a:t>14:1-5</a:t>
            </a:r>
            <a:endParaRPr lang="en-US" dirty="0">
              <a:solidFill>
                <a:srgbClr val="00B050"/>
              </a:solidFill>
            </a:endParaRPr>
          </a:p>
          <a:p>
            <a:pPr marL="0" indent="0">
              <a:buNone/>
            </a:pPr>
            <a:r>
              <a:rPr lang="en-US" dirty="0"/>
              <a:t>Behold, a day is coming for the Lord when the spoil taken from you will be divided among you. 2 For I will gather all the nations against Jerusalem to battle, and the city will be captured, the houses plundered, the women ravished and half of the city exiled, but the rest of the people will not be cut off from the city. 3 Then the Lord will go forth and fight against those nations, as when He fights on a day of battle. 4 In that day His feet will stand on the Mount of Olives, which is in front of Jerusalem on the east; and the Mount of Olives will be split in its middle from east to west by a very large valley, so that half of the mountain will move toward the north and the other half toward the south. 5 You will flee by the valley of My mountains, for the valley of the mountains will reach to </a:t>
            </a:r>
            <a:r>
              <a:rPr lang="en-US" dirty="0" err="1"/>
              <a:t>Azel</a:t>
            </a:r>
            <a:r>
              <a:rPr lang="en-US" dirty="0"/>
              <a:t>; yes, you will flee just as you fled before the earthquake in the days of </a:t>
            </a:r>
            <a:r>
              <a:rPr lang="en-US" dirty="0" err="1"/>
              <a:t>Uzziah</a:t>
            </a:r>
            <a:r>
              <a:rPr lang="en-US" dirty="0"/>
              <a:t> king of Judah. Then the Lord, my God, will come, and all the holy ones with Him</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286</a:t>
            </a:fld>
            <a:endParaRPr lang="en-US"/>
          </a:p>
        </p:txBody>
      </p:sp>
    </p:spTree>
    <p:extLst>
      <p:ext uri="{BB962C8B-B14F-4D97-AF65-F5344CB8AC3E}">
        <p14:creationId xmlns:p14="http://schemas.microsoft.com/office/powerpoint/2010/main" val="1194076476"/>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54923"/>
            <a:ext cx="10515600" cy="4351338"/>
          </a:xfrm>
        </p:spPr>
        <p:txBody>
          <a:bodyPr/>
          <a:lstStyle/>
          <a:p>
            <a:pPr marL="0" indent="0">
              <a:buNone/>
            </a:pPr>
            <a:r>
              <a:rPr lang="en-US" dirty="0" smtClean="0">
                <a:solidFill>
                  <a:srgbClr val="00B050"/>
                </a:solidFill>
              </a:rPr>
              <a:t>Isaiah 64:1-2</a:t>
            </a:r>
            <a:endParaRPr lang="en-US" dirty="0">
              <a:solidFill>
                <a:srgbClr val="00B050"/>
              </a:solidFill>
            </a:endParaRPr>
          </a:p>
          <a:p>
            <a:pPr marL="0" indent="0">
              <a:buNone/>
            </a:pPr>
            <a:r>
              <a:rPr lang="en-US" dirty="0"/>
              <a:t>Oh, that You would rend the heavens and come down, That the mountains might quake at Your presence—2 As fire kindles the brushwood, as fire causes water to boil—To make Your name known to Your adversaries, That the nations may tremble at Your presence!</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287</a:t>
            </a:fld>
            <a:endParaRPr lang="en-US"/>
          </a:p>
        </p:txBody>
      </p:sp>
    </p:spTree>
    <p:extLst>
      <p:ext uri="{BB962C8B-B14F-4D97-AF65-F5344CB8AC3E}">
        <p14:creationId xmlns:p14="http://schemas.microsoft.com/office/powerpoint/2010/main" val="803385250"/>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632" y="837085"/>
            <a:ext cx="10515600" cy="1078213"/>
          </a:xfrm>
        </p:spPr>
        <p:txBody>
          <a:bodyPr/>
          <a:lstStyle/>
          <a:p>
            <a:pPr marL="0" indent="0">
              <a:buNone/>
            </a:pPr>
            <a:r>
              <a:rPr lang="en-US" dirty="0">
                <a:solidFill>
                  <a:srgbClr val="FF0000"/>
                </a:solidFill>
              </a:rPr>
              <a:t>“His eyes are a flame of fire” </a:t>
            </a:r>
            <a:r>
              <a:rPr lang="en-US" dirty="0"/>
              <a:t>tells of His righteous judgment that has been happening and now will come with great fury</a:t>
            </a:r>
          </a:p>
        </p:txBody>
      </p:sp>
      <p:sp>
        <p:nvSpPr>
          <p:cNvPr id="4" name="Slide Number Placeholder 3"/>
          <p:cNvSpPr>
            <a:spLocks noGrp="1"/>
          </p:cNvSpPr>
          <p:nvPr>
            <p:ph type="sldNum" sz="quarter" idx="12"/>
          </p:nvPr>
        </p:nvSpPr>
        <p:spPr/>
        <p:txBody>
          <a:bodyPr/>
          <a:lstStyle/>
          <a:p>
            <a:fld id="{AF06E64F-A8F0-46BE-B167-0E8C2A239E9D}" type="slidenum">
              <a:rPr lang="en-US" smtClean="0"/>
              <a:t>288</a:t>
            </a:fld>
            <a:endParaRPr lang="en-US"/>
          </a:p>
        </p:txBody>
      </p:sp>
      <p:sp>
        <p:nvSpPr>
          <p:cNvPr id="5" name="TextBox 4"/>
          <p:cNvSpPr txBox="1"/>
          <p:nvPr/>
        </p:nvSpPr>
        <p:spPr>
          <a:xfrm>
            <a:off x="714632" y="2312542"/>
            <a:ext cx="10243752" cy="523220"/>
          </a:xfrm>
          <a:prstGeom prst="rect">
            <a:avLst/>
          </a:prstGeom>
          <a:noFill/>
        </p:spPr>
        <p:txBody>
          <a:bodyPr wrap="square" rtlCol="0">
            <a:spAutoFit/>
          </a:bodyPr>
          <a:lstStyle/>
          <a:p>
            <a:r>
              <a:rPr lang="en-US" sz="2800" dirty="0">
                <a:solidFill>
                  <a:srgbClr val="FF0000"/>
                </a:solidFill>
              </a:rPr>
              <a:t>“On His head are many diadems” </a:t>
            </a:r>
            <a:r>
              <a:rPr lang="en-US" sz="2800" dirty="0"/>
              <a:t>reminds us that He is King of all</a:t>
            </a:r>
          </a:p>
        </p:txBody>
      </p:sp>
      <p:sp>
        <p:nvSpPr>
          <p:cNvPr id="6" name="TextBox 5"/>
          <p:cNvSpPr txBox="1"/>
          <p:nvPr/>
        </p:nvSpPr>
        <p:spPr>
          <a:xfrm>
            <a:off x="714632" y="3233006"/>
            <a:ext cx="10515600" cy="954107"/>
          </a:xfrm>
          <a:prstGeom prst="rect">
            <a:avLst/>
          </a:prstGeom>
          <a:noFill/>
        </p:spPr>
        <p:txBody>
          <a:bodyPr wrap="square" rtlCol="0">
            <a:spAutoFit/>
          </a:bodyPr>
          <a:lstStyle/>
          <a:p>
            <a:r>
              <a:rPr lang="en-US" sz="2800" dirty="0">
                <a:solidFill>
                  <a:srgbClr val="FF0000"/>
                </a:solidFill>
              </a:rPr>
              <a:t>“His robe dipped in blood” </a:t>
            </a:r>
            <a:r>
              <a:rPr lang="en-US" sz="2800" dirty="0"/>
              <a:t>symbolizes His sacrifice on the cross for our sins</a:t>
            </a:r>
          </a:p>
        </p:txBody>
      </p:sp>
      <p:sp>
        <p:nvSpPr>
          <p:cNvPr id="7" name="TextBox 6"/>
          <p:cNvSpPr txBox="1"/>
          <p:nvPr/>
        </p:nvSpPr>
        <p:spPr>
          <a:xfrm>
            <a:off x="714632" y="4584357"/>
            <a:ext cx="10515600" cy="1815882"/>
          </a:xfrm>
          <a:prstGeom prst="rect">
            <a:avLst/>
          </a:prstGeom>
          <a:noFill/>
        </p:spPr>
        <p:txBody>
          <a:bodyPr wrap="square" rtlCol="0">
            <a:spAutoFit/>
          </a:bodyPr>
          <a:lstStyle/>
          <a:p>
            <a:r>
              <a:rPr lang="en-US" sz="2800" dirty="0">
                <a:solidFill>
                  <a:srgbClr val="FF0000"/>
                </a:solidFill>
              </a:rPr>
              <a:t>“He treads the wine press of the fierce wrath of God” </a:t>
            </a:r>
            <a:r>
              <a:rPr lang="en-US" sz="2800" dirty="0"/>
              <a:t>refers to Joel 3:13, “Put in the sickle, for the harvest is ripe. Come, tread, for the wine press is full; The vats overflow, for their wickedness is great.” Sin has overflowed throughout the earth. Judgment is here.</a:t>
            </a:r>
          </a:p>
        </p:txBody>
      </p:sp>
    </p:spTree>
    <p:extLst>
      <p:ext uri="{BB962C8B-B14F-4D97-AF65-F5344CB8AC3E}">
        <p14:creationId xmlns:p14="http://schemas.microsoft.com/office/powerpoint/2010/main" val="285990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88541"/>
            <a:ext cx="10515600" cy="5188422"/>
          </a:xfrm>
        </p:spPr>
        <p:txBody>
          <a:bodyPr/>
          <a:lstStyle/>
          <a:p>
            <a:pPr marL="0" indent="0">
              <a:buNone/>
            </a:pPr>
            <a:r>
              <a:rPr lang="en-US" dirty="0"/>
              <a:t>He is </a:t>
            </a:r>
            <a:r>
              <a:rPr lang="en-US" dirty="0">
                <a:solidFill>
                  <a:srgbClr val="FF0000"/>
                </a:solidFill>
              </a:rPr>
              <a:t>“KING OF KINGS, AND LORD OF LORDS.” </a:t>
            </a:r>
            <a:r>
              <a:rPr lang="en-US" dirty="0"/>
              <a:t>Many kings, dictators, and presidents throughout history have exalted themselves. They treat their people and subordinates with disdain while treating themselves to the best of everything that they can get their hands on. But they are fooling themselves. They are in the position that they are in only because God allowed it. God is the only “KING OF KINGS, AND LORD OF LORDS.” And yet in contrast to the world’s rulers we read in </a:t>
            </a:r>
            <a:r>
              <a:rPr lang="en-US" dirty="0">
                <a:solidFill>
                  <a:srgbClr val="00B050"/>
                </a:solidFill>
              </a:rPr>
              <a:t>Psalm 138:6</a:t>
            </a:r>
            <a:r>
              <a:rPr lang="en-US" dirty="0"/>
              <a:t>, “For though the Lord is exalted, Yet He regards the lowly, But the haughty He knows from afar.”</a:t>
            </a:r>
          </a:p>
        </p:txBody>
      </p:sp>
      <p:sp>
        <p:nvSpPr>
          <p:cNvPr id="4" name="Slide Number Placeholder 3"/>
          <p:cNvSpPr>
            <a:spLocks noGrp="1"/>
          </p:cNvSpPr>
          <p:nvPr>
            <p:ph type="sldNum" sz="quarter" idx="12"/>
          </p:nvPr>
        </p:nvSpPr>
        <p:spPr/>
        <p:txBody>
          <a:bodyPr/>
          <a:lstStyle/>
          <a:p>
            <a:fld id="{AF06E64F-A8F0-46BE-B167-0E8C2A239E9D}" type="slidenum">
              <a:rPr lang="en-US" smtClean="0"/>
              <a:t>289</a:t>
            </a:fld>
            <a:endParaRPr lang="en-US"/>
          </a:p>
        </p:txBody>
      </p:sp>
    </p:spTree>
    <p:extLst>
      <p:ext uri="{BB962C8B-B14F-4D97-AF65-F5344CB8AC3E}">
        <p14:creationId xmlns:p14="http://schemas.microsoft.com/office/powerpoint/2010/main" val="703091217"/>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Psalm 2</a:t>
            </a:r>
            <a:endParaRPr lang="en-US" dirty="0">
              <a:solidFill>
                <a:srgbClr val="FF0000"/>
              </a:solidFill>
            </a:endParaRPr>
          </a:p>
        </p:txBody>
      </p:sp>
      <p:sp>
        <p:nvSpPr>
          <p:cNvPr id="3" name="Content Placeholder 2"/>
          <p:cNvSpPr>
            <a:spLocks noGrp="1"/>
          </p:cNvSpPr>
          <p:nvPr>
            <p:ph idx="1"/>
          </p:nvPr>
        </p:nvSpPr>
        <p:spPr>
          <a:xfrm>
            <a:off x="838200" y="1544595"/>
            <a:ext cx="10515600" cy="4930346"/>
          </a:xfrm>
        </p:spPr>
        <p:txBody>
          <a:bodyPr>
            <a:normAutofit fontScale="70000" lnSpcReduction="20000"/>
          </a:bodyPr>
          <a:lstStyle/>
          <a:p>
            <a:pPr marL="0" indent="0">
              <a:buNone/>
            </a:pPr>
            <a:r>
              <a:rPr lang="en-US" dirty="0"/>
              <a:t>Why are the nations in an uproar</a:t>
            </a:r>
          </a:p>
          <a:p>
            <a:pPr marL="0" indent="0">
              <a:buNone/>
            </a:pPr>
            <a:r>
              <a:rPr lang="en-US" dirty="0"/>
              <a:t>And the peoples devising a vain thing?</a:t>
            </a:r>
          </a:p>
          <a:p>
            <a:pPr marL="0" indent="0">
              <a:buNone/>
            </a:pPr>
            <a:r>
              <a:rPr lang="en-US" dirty="0"/>
              <a:t>2 The kings of the earth take their stand</a:t>
            </a:r>
          </a:p>
          <a:p>
            <a:pPr marL="0" indent="0">
              <a:buNone/>
            </a:pPr>
            <a:r>
              <a:rPr lang="en-US" dirty="0"/>
              <a:t>And the rulers take counsel together</a:t>
            </a:r>
          </a:p>
          <a:p>
            <a:pPr marL="0" indent="0">
              <a:buNone/>
            </a:pPr>
            <a:r>
              <a:rPr lang="en-US" dirty="0"/>
              <a:t>Against the Lord and against His Anointed, saying,</a:t>
            </a:r>
          </a:p>
          <a:p>
            <a:pPr marL="0" indent="0">
              <a:buNone/>
            </a:pPr>
            <a:r>
              <a:rPr lang="en-US" dirty="0"/>
              <a:t>3 “Let us tear their fetters apart</a:t>
            </a:r>
          </a:p>
          <a:p>
            <a:pPr marL="0" indent="0">
              <a:buNone/>
            </a:pPr>
            <a:r>
              <a:rPr lang="en-US" dirty="0"/>
              <a:t>And cast away their cords from us!”</a:t>
            </a:r>
          </a:p>
          <a:p>
            <a:pPr marL="0" indent="0">
              <a:buNone/>
            </a:pPr>
            <a:r>
              <a:rPr lang="en-US" dirty="0"/>
              <a:t>4 He who sits in the heavens laughs,</a:t>
            </a:r>
          </a:p>
          <a:p>
            <a:pPr marL="0" indent="0">
              <a:buNone/>
            </a:pPr>
            <a:r>
              <a:rPr lang="en-US" dirty="0"/>
              <a:t>The Lord scoffs at them.</a:t>
            </a:r>
          </a:p>
          <a:p>
            <a:pPr marL="0" indent="0">
              <a:buNone/>
            </a:pPr>
            <a:r>
              <a:rPr lang="en-US" dirty="0"/>
              <a:t>5 Then He will speak to them in His anger</a:t>
            </a:r>
          </a:p>
          <a:p>
            <a:pPr marL="0" indent="0">
              <a:buNone/>
            </a:pPr>
            <a:r>
              <a:rPr lang="en-US" dirty="0"/>
              <a:t>And terrify them in His fury, saying,</a:t>
            </a:r>
          </a:p>
          <a:p>
            <a:pPr marL="0" indent="0">
              <a:buNone/>
            </a:pPr>
            <a:r>
              <a:rPr lang="en-US" dirty="0"/>
              <a:t>6 “But as for Me, I have installed My King</a:t>
            </a:r>
          </a:p>
          <a:p>
            <a:pPr marL="0" indent="0">
              <a:buNone/>
            </a:pPr>
            <a:r>
              <a:rPr lang="en-US" dirty="0"/>
              <a:t>Upon Zion, My holy mountain.”</a:t>
            </a:r>
          </a:p>
          <a:p>
            <a:pPr marL="0" indent="0">
              <a:buNone/>
            </a:pPr>
            <a:r>
              <a:rPr lang="en-US" dirty="0"/>
              <a:t>7 “I will surely tell of the decree of the Lord</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290</a:t>
            </a:fld>
            <a:endParaRPr lang="en-US"/>
          </a:p>
        </p:txBody>
      </p:sp>
    </p:spTree>
    <p:extLst>
      <p:ext uri="{BB962C8B-B14F-4D97-AF65-F5344CB8AC3E}">
        <p14:creationId xmlns:p14="http://schemas.microsoft.com/office/powerpoint/2010/main" val="1719440837"/>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3124"/>
            <a:ext cx="10515600" cy="5583839"/>
          </a:xfrm>
        </p:spPr>
        <p:txBody>
          <a:bodyPr>
            <a:normAutofit fontScale="92500" lnSpcReduction="20000"/>
          </a:bodyPr>
          <a:lstStyle/>
          <a:p>
            <a:pPr marL="0" indent="0">
              <a:buNone/>
            </a:pPr>
            <a:r>
              <a:rPr lang="en-US" dirty="0"/>
              <a:t>He said to Me, ‘You are My Son,</a:t>
            </a:r>
          </a:p>
          <a:p>
            <a:pPr marL="0" indent="0">
              <a:buNone/>
            </a:pPr>
            <a:r>
              <a:rPr lang="en-US" dirty="0"/>
              <a:t>Today I have begotten You.</a:t>
            </a:r>
          </a:p>
          <a:p>
            <a:pPr marL="0" indent="0">
              <a:buNone/>
            </a:pPr>
            <a:r>
              <a:rPr lang="en-US" dirty="0"/>
              <a:t>8 ‘Ask of Me, and I will surely give the nations as Your inheritance,</a:t>
            </a:r>
          </a:p>
          <a:p>
            <a:pPr marL="0" indent="0">
              <a:buNone/>
            </a:pPr>
            <a:r>
              <a:rPr lang="en-US" dirty="0"/>
              <a:t>And the very ends of the earth as Your possession.</a:t>
            </a:r>
          </a:p>
          <a:p>
            <a:pPr marL="0" indent="0">
              <a:buNone/>
            </a:pPr>
            <a:r>
              <a:rPr lang="en-US" dirty="0"/>
              <a:t>9 ‘You shall break them with a rod of iron,</a:t>
            </a:r>
          </a:p>
          <a:p>
            <a:pPr marL="0" indent="0">
              <a:buNone/>
            </a:pPr>
            <a:r>
              <a:rPr lang="en-US" dirty="0"/>
              <a:t>You shall shatter them like earthenware.’”</a:t>
            </a:r>
          </a:p>
          <a:p>
            <a:pPr marL="0" indent="0">
              <a:buNone/>
            </a:pPr>
            <a:r>
              <a:rPr lang="en-US" dirty="0"/>
              <a:t>10 Now therefore, O kings, show discernment;</a:t>
            </a:r>
          </a:p>
          <a:p>
            <a:pPr marL="0" indent="0">
              <a:buNone/>
            </a:pPr>
            <a:r>
              <a:rPr lang="en-US" dirty="0"/>
              <a:t>Take warning, O judges of the earth.</a:t>
            </a:r>
          </a:p>
          <a:p>
            <a:pPr marL="0" indent="0">
              <a:buNone/>
            </a:pPr>
            <a:r>
              <a:rPr lang="en-US" dirty="0"/>
              <a:t>11 Worship the Lord with reverence</a:t>
            </a:r>
          </a:p>
          <a:p>
            <a:pPr marL="0" indent="0">
              <a:buNone/>
            </a:pPr>
            <a:r>
              <a:rPr lang="en-US" dirty="0"/>
              <a:t>And rejoice with trembling.</a:t>
            </a:r>
          </a:p>
          <a:p>
            <a:pPr marL="0" indent="0">
              <a:buNone/>
            </a:pPr>
            <a:r>
              <a:rPr lang="en-US" dirty="0"/>
              <a:t>12 Do homage to the Son, that He not become angry, and you perish in the way,</a:t>
            </a:r>
          </a:p>
          <a:p>
            <a:pPr marL="0" indent="0">
              <a:buNone/>
            </a:pPr>
            <a:r>
              <a:rPr lang="en-US" dirty="0"/>
              <a:t>For His wrath may soon be kindled.</a:t>
            </a:r>
          </a:p>
          <a:p>
            <a:pPr marL="0" indent="0">
              <a:buNone/>
            </a:pPr>
            <a:r>
              <a:rPr lang="en-US" dirty="0"/>
              <a:t>How blessed are all who take refuge in Him</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291</a:t>
            </a:fld>
            <a:endParaRPr lang="en-US"/>
          </a:p>
        </p:txBody>
      </p:sp>
    </p:spTree>
    <p:extLst>
      <p:ext uri="{BB962C8B-B14F-4D97-AF65-F5344CB8AC3E}">
        <p14:creationId xmlns:p14="http://schemas.microsoft.com/office/powerpoint/2010/main" val="359323083"/>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Chapter Outline</a:t>
            </a:r>
            <a:endParaRPr lang="en-US" dirty="0">
              <a:solidFill>
                <a:srgbClr val="FF0000"/>
              </a:solidFill>
            </a:endParaRPr>
          </a:p>
        </p:txBody>
      </p:sp>
      <p:sp>
        <p:nvSpPr>
          <p:cNvPr id="3" name="Content Placeholder 2"/>
          <p:cNvSpPr>
            <a:spLocks noGrp="1"/>
          </p:cNvSpPr>
          <p:nvPr>
            <p:ph idx="1"/>
          </p:nvPr>
        </p:nvSpPr>
        <p:spPr/>
        <p:txBody>
          <a:bodyPr/>
          <a:lstStyle/>
          <a:p>
            <a:pPr marL="514350" indent="-514350">
              <a:buFont typeface="+mj-lt"/>
              <a:buAutoNum type="arabicParenR"/>
            </a:pPr>
            <a:r>
              <a:rPr lang="en-US" dirty="0" smtClean="0"/>
              <a:t>The </a:t>
            </a:r>
            <a:r>
              <a:rPr lang="en-US" dirty="0"/>
              <a:t>wicked rail against God and proclaim their emancipation from Him</a:t>
            </a:r>
          </a:p>
          <a:p>
            <a:pPr marL="514350" indent="-514350">
              <a:buFont typeface="+mj-lt"/>
              <a:buAutoNum type="arabicParenR"/>
            </a:pPr>
            <a:r>
              <a:rPr lang="en-US" dirty="0" smtClean="0"/>
              <a:t>God </a:t>
            </a:r>
            <a:r>
              <a:rPr lang="en-US" dirty="0"/>
              <a:t>scoffs at them</a:t>
            </a:r>
          </a:p>
          <a:p>
            <a:pPr marL="514350" indent="-514350">
              <a:buFont typeface="+mj-lt"/>
              <a:buAutoNum type="arabicParenR"/>
            </a:pPr>
            <a:r>
              <a:rPr lang="en-US" dirty="0" smtClean="0"/>
              <a:t>Jesus </a:t>
            </a:r>
            <a:r>
              <a:rPr lang="en-US" dirty="0"/>
              <a:t>is the one who receives the earth as His possession</a:t>
            </a:r>
          </a:p>
          <a:p>
            <a:pPr marL="514350" indent="-514350">
              <a:buFont typeface="+mj-lt"/>
              <a:buAutoNum type="arabicParenR"/>
            </a:pPr>
            <a:r>
              <a:rPr lang="en-US" dirty="0" smtClean="0"/>
              <a:t>God </a:t>
            </a:r>
            <a:r>
              <a:rPr lang="en-US" dirty="0"/>
              <a:t>warns the wicked</a:t>
            </a:r>
          </a:p>
          <a:p>
            <a:pPr marL="514350" indent="-514350">
              <a:buFont typeface="+mj-lt"/>
              <a:buAutoNum type="arabicParenR"/>
            </a:pPr>
            <a:r>
              <a:rPr lang="en-US" dirty="0" smtClean="0"/>
              <a:t>The </a:t>
            </a:r>
            <a:r>
              <a:rPr lang="en-US" dirty="0"/>
              <a:t>ones who draw near to God will be blessed</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292</a:t>
            </a:fld>
            <a:endParaRPr lang="en-US"/>
          </a:p>
        </p:txBody>
      </p:sp>
    </p:spTree>
    <p:extLst>
      <p:ext uri="{BB962C8B-B14F-4D97-AF65-F5344CB8AC3E}">
        <p14:creationId xmlns:p14="http://schemas.microsoft.com/office/powerpoint/2010/main" val="2836551240"/>
      </p:ext>
    </p:extLst>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Defeat of the Army of the Beast</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19:17-19</a:t>
            </a:r>
          </a:p>
          <a:p>
            <a:pPr marL="0" indent="0">
              <a:buNone/>
            </a:pPr>
            <a:r>
              <a:rPr lang="en-US" dirty="0"/>
              <a:t>17 Then I saw an angel standing in the sun, and he cried out with a loud voice, saying to all the birds which fly in </a:t>
            </a:r>
            <a:r>
              <a:rPr lang="en-US" dirty="0" err="1"/>
              <a:t>midheaven</a:t>
            </a:r>
            <a:r>
              <a:rPr lang="en-US" dirty="0"/>
              <a:t>, “Come, assemble for the great supper of God, 18 so that you may eat the flesh of kings and the flesh of commanders and the flesh of mighty men and the flesh of horses and of those who sit on them and the flesh of all men, both free men and slaves, and small and great.”</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293</a:t>
            </a:fld>
            <a:endParaRPr lang="en-US"/>
          </a:p>
        </p:txBody>
      </p:sp>
    </p:spTree>
    <p:extLst>
      <p:ext uri="{BB962C8B-B14F-4D97-AF65-F5344CB8AC3E}">
        <p14:creationId xmlns:p14="http://schemas.microsoft.com/office/powerpoint/2010/main" val="2049210849"/>
      </p:ext>
    </p:extLst>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Defeat of the Beast and the False Prophet</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19:20</a:t>
            </a:r>
          </a:p>
          <a:p>
            <a:pPr marL="0" indent="0">
              <a:buNone/>
            </a:pPr>
            <a:r>
              <a:rPr lang="en-US" dirty="0"/>
              <a:t>20 And the beast was seized, and with him the false prophet who performed the signs in his presence, by which he deceived those who had received the mark of the beast and those who worshiped his image; these two were thrown alive into the lake of fire which burns with brimstone.</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294</a:t>
            </a:fld>
            <a:endParaRPr lang="en-US"/>
          </a:p>
        </p:txBody>
      </p:sp>
    </p:spTree>
    <p:extLst>
      <p:ext uri="{BB962C8B-B14F-4D97-AF65-F5344CB8AC3E}">
        <p14:creationId xmlns:p14="http://schemas.microsoft.com/office/powerpoint/2010/main" val="2745917883"/>
      </p:ext>
    </p:extLst>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Doom of the Beast’s Army</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Revelation 19:21</a:t>
            </a:r>
          </a:p>
          <a:p>
            <a:pPr marL="0" indent="0">
              <a:buNone/>
            </a:pPr>
            <a:r>
              <a:rPr lang="en-US" dirty="0"/>
              <a:t>21 And the rest were killed with the sword which came from the mouth of Him who sat on the horse, and all the birds were filled with their flesh.</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295</a:t>
            </a:fld>
            <a:endParaRPr lang="en-US"/>
          </a:p>
        </p:txBody>
      </p:sp>
    </p:spTree>
    <p:extLst>
      <p:ext uri="{BB962C8B-B14F-4D97-AF65-F5344CB8AC3E}">
        <p14:creationId xmlns:p14="http://schemas.microsoft.com/office/powerpoint/2010/main" val="37212323"/>
      </p:ext>
    </p:extLst>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Binding of Satan</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Revelation 20:1-3</a:t>
            </a:r>
          </a:p>
          <a:p>
            <a:pPr marL="0" indent="0">
              <a:buNone/>
            </a:pPr>
            <a:r>
              <a:rPr lang="en-US" dirty="0"/>
              <a:t>Then I saw an angel coming down from heaven, holding the key of the abyss and a great chain in his hand. 2 And he laid hold of the dragon, the serpent of old, who is the devil and Satan, and bound him for a thousand years; 3 and he threw him into the abyss, and shut it and sealed it over him, so that he would not deceive the nations any longer, until the thousand years were completed; after these things he must be released for a short time.</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296</a:t>
            </a:fld>
            <a:endParaRPr lang="en-US"/>
          </a:p>
        </p:txBody>
      </p:sp>
    </p:spTree>
    <p:extLst>
      <p:ext uri="{BB962C8B-B14F-4D97-AF65-F5344CB8AC3E}">
        <p14:creationId xmlns:p14="http://schemas.microsoft.com/office/powerpoint/2010/main" val="2835730964"/>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2275" y="330457"/>
            <a:ext cx="10515600" cy="3265359"/>
          </a:xfrm>
        </p:spPr>
        <p:txBody>
          <a:bodyPr/>
          <a:lstStyle/>
          <a:p>
            <a:pPr marL="0" indent="0">
              <a:buNone/>
            </a:pPr>
            <a:r>
              <a:rPr lang="en-US" dirty="0">
                <a:solidFill>
                  <a:srgbClr val="00B050"/>
                </a:solidFill>
              </a:rPr>
              <a:t>Revelation </a:t>
            </a:r>
            <a:r>
              <a:rPr lang="en-US" dirty="0" smtClean="0">
                <a:solidFill>
                  <a:srgbClr val="00B050"/>
                </a:solidFill>
              </a:rPr>
              <a:t>9:1-2</a:t>
            </a:r>
            <a:endParaRPr lang="en-US" dirty="0">
              <a:solidFill>
                <a:srgbClr val="00B050"/>
              </a:solidFill>
            </a:endParaRPr>
          </a:p>
          <a:p>
            <a:pPr marL="0" indent="0">
              <a:buNone/>
            </a:pPr>
            <a:endParaRPr lang="en-US" dirty="0" smtClean="0"/>
          </a:p>
          <a:p>
            <a:pPr marL="0" indent="0">
              <a:buNone/>
            </a:pPr>
            <a:r>
              <a:rPr lang="en-US" dirty="0" smtClean="0"/>
              <a:t>“Then </a:t>
            </a:r>
            <a:r>
              <a:rPr lang="en-US" dirty="0"/>
              <a:t>the fifth angel sounded, and I saw a star from heaven which had fallen to the earth; and the key of the bottomless pit was given to him. 2 He opened the bottomless pit, and smoke went up out of the pit, like the smoke of a great furnace; and the sun and the air were darkened by the smoke of the pit.”</a:t>
            </a:r>
          </a:p>
        </p:txBody>
      </p:sp>
      <p:sp>
        <p:nvSpPr>
          <p:cNvPr id="4" name="Slide Number Placeholder 3"/>
          <p:cNvSpPr>
            <a:spLocks noGrp="1"/>
          </p:cNvSpPr>
          <p:nvPr>
            <p:ph type="sldNum" sz="quarter" idx="12"/>
          </p:nvPr>
        </p:nvSpPr>
        <p:spPr/>
        <p:txBody>
          <a:bodyPr/>
          <a:lstStyle/>
          <a:p>
            <a:fld id="{AF06E64F-A8F0-46BE-B167-0E8C2A239E9D}" type="slidenum">
              <a:rPr lang="en-US" smtClean="0"/>
              <a:t>297</a:t>
            </a:fld>
            <a:endParaRPr lang="en-US"/>
          </a:p>
        </p:txBody>
      </p:sp>
      <p:sp>
        <p:nvSpPr>
          <p:cNvPr id="5" name="TextBox 4"/>
          <p:cNvSpPr txBox="1"/>
          <p:nvPr/>
        </p:nvSpPr>
        <p:spPr>
          <a:xfrm>
            <a:off x="630195" y="4053016"/>
            <a:ext cx="10527956" cy="2246769"/>
          </a:xfrm>
          <a:prstGeom prst="rect">
            <a:avLst/>
          </a:prstGeom>
          <a:noFill/>
        </p:spPr>
        <p:txBody>
          <a:bodyPr wrap="square" rtlCol="0">
            <a:spAutoFit/>
          </a:bodyPr>
          <a:lstStyle/>
          <a:p>
            <a:r>
              <a:rPr lang="en-US" sz="2800" dirty="0" smtClean="0">
                <a:solidFill>
                  <a:srgbClr val="00B050"/>
                </a:solidFill>
              </a:rPr>
              <a:t>Luke 8:30-31</a:t>
            </a:r>
          </a:p>
          <a:p>
            <a:endParaRPr lang="en-US" sz="2800" dirty="0"/>
          </a:p>
          <a:p>
            <a:r>
              <a:rPr lang="en-US" sz="2800" dirty="0"/>
              <a:t>30 And Jesus asked him, “What is your name?” And he said, “Legion”; for many demons had entered him. 31 They were imploring Him not to command them to go away into the abyss</a:t>
            </a:r>
            <a:r>
              <a:rPr lang="en-US" sz="2800" dirty="0" smtClean="0"/>
              <a:t>.</a:t>
            </a:r>
            <a:endParaRPr lang="en-US" sz="2800" dirty="0"/>
          </a:p>
        </p:txBody>
      </p:sp>
    </p:spTree>
    <p:extLst>
      <p:ext uri="{BB962C8B-B14F-4D97-AF65-F5344CB8AC3E}">
        <p14:creationId xmlns:p14="http://schemas.microsoft.com/office/powerpoint/2010/main" val="429350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11225"/>
            <a:ext cx="10515600" cy="1733121"/>
          </a:xfrm>
        </p:spPr>
        <p:txBody>
          <a:bodyPr/>
          <a:lstStyle/>
          <a:p>
            <a:pPr marL="0" indent="0">
              <a:buNone/>
            </a:pPr>
            <a:r>
              <a:rPr lang="en-US" dirty="0">
                <a:solidFill>
                  <a:srgbClr val="00B050"/>
                </a:solidFill>
              </a:rPr>
              <a:t>Romans 10:7</a:t>
            </a:r>
          </a:p>
          <a:p>
            <a:pPr marL="0" indent="0">
              <a:buNone/>
            </a:pPr>
            <a:r>
              <a:rPr lang="en-US" dirty="0"/>
              <a:t>“or ‘Who will descend into the abyss?’ (that is, to bring Christ up from the dead).”</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298</a:t>
            </a:fld>
            <a:endParaRPr lang="en-US"/>
          </a:p>
        </p:txBody>
      </p:sp>
      <p:sp>
        <p:nvSpPr>
          <p:cNvPr id="5" name="TextBox 4"/>
          <p:cNvSpPr txBox="1"/>
          <p:nvPr/>
        </p:nvSpPr>
        <p:spPr>
          <a:xfrm>
            <a:off x="766119" y="3064476"/>
            <a:ext cx="10587681" cy="2246769"/>
          </a:xfrm>
          <a:prstGeom prst="rect">
            <a:avLst/>
          </a:prstGeom>
          <a:noFill/>
        </p:spPr>
        <p:txBody>
          <a:bodyPr wrap="square" rtlCol="0">
            <a:spAutoFit/>
          </a:bodyPr>
          <a:lstStyle/>
          <a:p>
            <a:r>
              <a:rPr lang="en-US" sz="2800" dirty="0">
                <a:solidFill>
                  <a:srgbClr val="00B050"/>
                </a:solidFill>
              </a:rPr>
              <a:t>Matthew </a:t>
            </a:r>
            <a:r>
              <a:rPr lang="en-US" sz="2800" dirty="0" smtClean="0">
                <a:solidFill>
                  <a:srgbClr val="00B050"/>
                </a:solidFill>
              </a:rPr>
              <a:t>25:41</a:t>
            </a:r>
          </a:p>
          <a:p>
            <a:endParaRPr lang="en-US" sz="2800" dirty="0"/>
          </a:p>
          <a:p>
            <a:r>
              <a:rPr lang="en-US" sz="2800" dirty="0" smtClean="0"/>
              <a:t>“Then </a:t>
            </a:r>
            <a:r>
              <a:rPr lang="en-US" sz="2800" dirty="0"/>
              <a:t>He will also say to those on His left, ‘Depart from Me, accursed ones, into the eternal fire which has been prepared for the devil and his angels.’” </a:t>
            </a:r>
          </a:p>
        </p:txBody>
      </p:sp>
    </p:spTree>
    <p:extLst>
      <p:ext uri="{BB962C8B-B14F-4D97-AF65-F5344CB8AC3E}">
        <p14:creationId xmlns:p14="http://schemas.microsoft.com/office/powerpoint/2010/main" val="333121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Seal</a:t>
            </a:r>
            <a:endParaRPr lang="en-US" dirty="0">
              <a:solidFill>
                <a:srgbClr val="FF0000"/>
              </a:solidFill>
            </a:endParaRPr>
          </a:p>
        </p:txBody>
      </p:sp>
      <p:sp>
        <p:nvSpPr>
          <p:cNvPr id="3" name="Content Placeholder 2"/>
          <p:cNvSpPr>
            <a:spLocks noGrp="1"/>
          </p:cNvSpPr>
          <p:nvPr>
            <p:ph idx="1"/>
          </p:nvPr>
        </p:nvSpPr>
        <p:spPr>
          <a:xfrm>
            <a:off x="838200" y="1529063"/>
            <a:ext cx="10515600" cy="1523056"/>
          </a:xfrm>
        </p:spPr>
        <p:txBody>
          <a:bodyPr/>
          <a:lstStyle/>
          <a:p>
            <a:pPr marL="0" indent="0">
              <a:buNone/>
            </a:pPr>
            <a:r>
              <a:rPr lang="en-US" dirty="0">
                <a:solidFill>
                  <a:srgbClr val="00B050"/>
                </a:solidFill>
              </a:rPr>
              <a:t>Matthew </a:t>
            </a:r>
            <a:r>
              <a:rPr lang="en-US" dirty="0" smtClean="0">
                <a:solidFill>
                  <a:srgbClr val="00B050"/>
                </a:solidFill>
              </a:rPr>
              <a:t>27:66</a:t>
            </a:r>
            <a:endParaRPr lang="en-US" dirty="0">
              <a:solidFill>
                <a:srgbClr val="00B050"/>
              </a:solidFill>
            </a:endParaRPr>
          </a:p>
          <a:p>
            <a:pPr marL="0" indent="0">
              <a:buNone/>
            </a:pPr>
            <a:r>
              <a:rPr lang="en-US" dirty="0" smtClean="0"/>
              <a:t>“And </a:t>
            </a:r>
            <a:r>
              <a:rPr lang="en-US" dirty="0"/>
              <a:t>they went and made the grave secure, and along with the guard they set a seal on the stone.” </a:t>
            </a:r>
          </a:p>
        </p:txBody>
      </p:sp>
      <p:sp>
        <p:nvSpPr>
          <p:cNvPr id="4" name="Slide Number Placeholder 3"/>
          <p:cNvSpPr>
            <a:spLocks noGrp="1"/>
          </p:cNvSpPr>
          <p:nvPr>
            <p:ph type="sldNum" sz="quarter" idx="12"/>
          </p:nvPr>
        </p:nvSpPr>
        <p:spPr/>
        <p:txBody>
          <a:bodyPr/>
          <a:lstStyle/>
          <a:p>
            <a:fld id="{AF06E64F-A8F0-46BE-B167-0E8C2A239E9D}" type="slidenum">
              <a:rPr lang="en-US" smtClean="0"/>
              <a:t>299</a:t>
            </a:fld>
            <a:endParaRPr lang="en-US"/>
          </a:p>
        </p:txBody>
      </p:sp>
      <p:sp>
        <p:nvSpPr>
          <p:cNvPr id="5" name="TextBox 4"/>
          <p:cNvSpPr txBox="1"/>
          <p:nvPr/>
        </p:nvSpPr>
        <p:spPr>
          <a:xfrm>
            <a:off x="729049" y="3092672"/>
            <a:ext cx="10527957" cy="1815882"/>
          </a:xfrm>
          <a:prstGeom prst="rect">
            <a:avLst/>
          </a:prstGeom>
          <a:noFill/>
        </p:spPr>
        <p:txBody>
          <a:bodyPr wrap="square" rtlCol="0">
            <a:spAutoFit/>
          </a:bodyPr>
          <a:lstStyle/>
          <a:p>
            <a:r>
              <a:rPr lang="en-US" sz="2800" dirty="0">
                <a:solidFill>
                  <a:srgbClr val="00B050"/>
                </a:solidFill>
              </a:rPr>
              <a:t>Ephesians </a:t>
            </a:r>
            <a:r>
              <a:rPr lang="en-US" sz="2800" dirty="0" smtClean="0">
                <a:solidFill>
                  <a:srgbClr val="00B050"/>
                </a:solidFill>
              </a:rPr>
              <a:t>1:13</a:t>
            </a:r>
          </a:p>
          <a:p>
            <a:r>
              <a:rPr lang="en-US" sz="2800" dirty="0" smtClean="0"/>
              <a:t>“In </a:t>
            </a:r>
            <a:r>
              <a:rPr lang="en-US" sz="2800" dirty="0"/>
              <a:t>Him, you also, after listening to the message of truth, the gospel of your salvation—having also believed, you were sealed in Him with the Holy Spirit of promise.”</a:t>
            </a:r>
          </a:p>
        </p:txBody>
      </p:sp>
      <p:sp>
        <p:nvSpPr>
          <p:cNvPr id="6" name="TextBox 5"/>
          <p:cNvSpPr txBox="1"/>
          <p:nvPr/>
        </p:nvSpPr>
        <p:spPr>
          <a:xfrm>
            <a:off x="729049" y="5153917"/>
            <a:ext cx="11022227" cy="1384995"/>
          </a:xfrm>
          <a:prstGeom prst="rect">
            <a:avLst/>
          </a:prstGeom>
          <a:noFill/>
        </p:spPr>
        <p:txBody>
          <a:bodyPr wrap="square" rtlCol="0">
            <a:spAutoFit/>
          </a:bodyPr>
          <a:lstStyle/>
          <a:p>
            <a:r>
              <a:rPr lang="en-US" sz="2800" dirty="0" smtClean="0">
                <a:solidFill>
                  <a:srgbClr val="00B050"/>
                </a:solidFill>
              </a:rPr>
              <a:t>Ephesians 4:30</a:t>
            </a:r>
          </a:p>
          <a:p>
            <a:r>
              <a:rPr lang="en-US" sz="2800" dirty="0" smtClean="0"/>
              <a:t>“Do </a:t>
            </a:r>
            <a:r>
              <a:rPr lang="en-US" sz="2800" dirty="0"/>
              <a:t>not grieve the Holy Spirit of God, by whom you were sealed for the day of redemption.”</a:t>
            </a:r>
          </a:p>
        </p:txBody>
      </p:sp>
    </p:spTree>
    <p:extLst>
      <p:ext uri="{BB962C8B-B14F-4D97-AF65-F5344CB8AC3E}">
        <p14:creationId xmlns:p14="http://schemas.microsoft.com/office/powerpoint/2010/main" val="299704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96577"/>
            <a:ext cx="10515600" cy="4351338"/>
          </a:xfrm>
        </p:spPr>
        <p:txBody>
          <a:bodyPr/>
          <a:lstStyle/>
          <a:p>
            <a:pPr marL="0" indent="0">
              <a:buNone/>
            </a:pPr>
            <a:r>
              <a:rPr lang="en-US" dirty="0">
                <a:solidFill>
                  <a:srgbClr val="00B050"/>
                </a:solidFill>
              </a:rPr>
              <a:t>Numbers 31:50 </a:t>
            </a:r>
            <a:endParaRPr lang="en-US" dirty="0" smtClean="0">
              <a:solidFill>
                <a:srgbClr val="00B050"/>
              </a:solidFill>
            </a:endParaRPr>
          </a:p>
          <a:p>
            <a:pPr marL="0" indent="0">
              <a:buNone/>
            </a:pPr>
            <a:r>
              <a:rPr lang="en-US" dirty="0" smtClean="0"/>
              <a:t>“</a:t>
            </a:r>
            <a:r>
              <a:rPr lang="en-US" dirty="0"/>
              <a:t>So we have brought as an offering to the Lord what each man found, articles of gold, armlets and bracelets, signet rings, earrings and necklaces, to make atonement for ourselves before the Lord.”</a:t>
            </a:r>
          </a:p>
        </p:txBody>
      </p:sp>
      <p:sp>
        <p:nvSpPr>
          <p:cNvPr id="4" name="Slide Number Placeholder 3"/>
          <p:cNvSpPr>
            <a:spLocks noGrp="1"/>
          </p:cNvSpPr>
          <p:nvPr>
            <p:ph type="sldNum" sz="quarter" idx="12"/>
          </p:nvPr>
        </p:nvSpPr>
        <p:spPr/>
        <p:txBody>
          <a:bodyPr/>
          <a:lstStyle/>
          <a:p>
            <a:fld id="{AF06E64F-A8F0-46BE-B167-0E8C2A239E9D}" type="slidenum">
              <a:rPr lang="en-US" smtClean="0"/>
              <a:t>300</a:t>
            </a:fld>
            <a:endParaRPr lang="en-US"/>
          </a:p>
        </p:txBody>
      </p:sp>
    </p:spTree>
    <p:extLst>
      <p:ext uri="{BB962C8B-B14F-4D97-AF65-F5344CB8AC3E}">
        <p14:creationId xmlns:p14="http://schemas.microsoft.com/office/powerpoint/2010/main" val="1565195347"/>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Resurrection of the Tribulation Saints</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pPr marL="0" indent="0">
              <a:buNone/>
            </a:pPr>
            <a:r>
              <a:rPr lang="en-US" dirty="0">
                <a:solidFill>
                  <a:srgbClr val="00B050"/>
                </a:solidFill>
              </a:rPr>
              <a:t>Revelation 20:4-6</a:t>
            </a:r>
          </a:p>
          <a:p>
            <a:pPr marL="0" indent="0">
              <a:buNone/>
            </a:pPr>
            <a:r>
              <a:rPr lang="en-US" dirty="0"/>
              <a:t>4 Then I saw thrones, and they sat on them, and judgment was given to them. And I saw the souls of those who had been beheaded because of their testimony of Jesus and because of the word of God, and those who had not worshiped the beast or his image, and had not received the mark on their forehead and on their hand; and they came to life and reigned with Christ for a thousand years. 5 The rest of the dead did not come to life until the thousand years were completed. This is the first resurrection. 6 Blessed and holy is the one who has a part in the first resurrection; over these the second death has no power, but they will be priests of God and of Christ and will reign with Him for a thousand years</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301</a:t>
            </a:fld>
            <a:endParaRPr lang="en-US"/>
          </a:p>
        </p:txBody>
      </p:sp>
    </p:spTree>
    <p:extLst>
      <p:ext uri="{BB962C8B-B14F-4D97-AF65-F5344CB8AC3E}">
        <p14:creationId xmlns:p14="http://schemas.microsoft.com/office/powerpoint/2010/main" val="2855218131"/>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Satan Freed</a:t>
            </a:r>
            <a:endParaRPr lang="en-US" dirty="0">
              <a:solidFill>
                <a:srgbClr val="FF0000"/>
              </a:solidFill>
            </a:endParaRPr>
          </a:p>
        </p:txBody>
      </p:sp>
      <p:sp>
        <p:nvSpPr>
          <p:cNvPr id="3" name="Content Placeholder 2"/>
          <p:cNvSpPr>
            <a:spLocks noGrp="1"/>
          </p:cNvSpPr>
          <p:nvPr>
            <p:ph idx="1"/>
          </p:nvPr>
        </p:nvSpPr>
        <p:spPr>
          <a:xfrm>
            <a:off x="838200" y="1825624"/>
            <a:ext cx="10515600" cy="4530725"/>
          </a:xfrm>
        </p:spPr>
        <p:txBody>
          <a:bodyPr/>
          <a:lstStyle/>
          <a:p>
            <a:pPr marL="0" indent="0">
              <a:buNone/>
            </a:pPr>
            <a:r>
              <a:rPr lang="en-US" dirty="0">
                <a:solidFill>
                  <a:srgbClr val="00B050"/>
                </a:solidFill>
              </a:rPr>
              <a:t>Revelation 20:7-9</a:t>
            </a:r>
          </a:p>
          <a:p>
            <a:pPr marL="0" indent="0">
              <a:buNone/>
            </a:pPr>
            <a:r>
              <a:rPr lang="en-US" dirty="0"/>
              <a:t>7 When the thousand years are completed, Satan will be released from his prison, 8 and will come out to deceive the nations which are in the four corners of the earth, Gog and Magog, to gather them together for the war; the number of them is like the sand of the seashore. 9 And they came up on the broad plain of the earth and surrounded the camp of the saints and the beloved city, and fire came down from heaven and devoured them. 10 And the devil who deceived them was thrown into the lake of fire and brimstone, where the beast and the false prophet are also; and they will be tormented day and night forever and ever</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302</a:t>
            </a:fld>
            <a:endParaRPr lang="en-US"/>
          </a:p>
        </p:txBody>
      </p:sp>
    </p:spTree>
    <p:extLst>
      <p:ext uri="{BB962C8B-B14F-4D97-AF65-F5344CB8AC3E}">
        <p14:creationId xmlns:p14="http://schemas.microsoft.com/office/powerpoint/2010/main" val="2580841237"/>
      </p:ext>
    </p:extLst>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People Groups at the Start of the Millennium</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AF06E64F-A8F0-46BE-B167-0E8C2A239E9D}" type="slidenum">
              <a:rPr lang="en-US" smtClean="0"/>
              <a:t>303</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072845117"/>
              </p:ext>
            </p:extLst>
          </p:nvPr>
        </p:nvGraphicFramePr>
        <p:xfrm>
          <a:off x="444843" y="1690688"/>
          <a:ext cx="11195222" cy="4732020"/>
        </p:xfrm>
        <a:graphic>
          <a:graphicData uri="http://schemas.openxmlformats.org/drawingml/2006/table">
            <a:tbl>
              <a:tblPr firstRow="1" firstCol="1" bandRow="1">
                <a:tableStyleId>{5C22544A-7EE6-4342-B048-85BDC9FD1C3A}</a:tableStyleId>
              </a:tblPr>
              <a:tblGrid>
                <a:gridCol w="648472"/>
                <a:gridCol w="4388859"/>
                <a:gridCol w="6157891"/>
              </a:tblGrid>
              <a:tr h="291444">
                <a:tc>
                  <a:txBody>
                    <a:bodyPr/>
                    <a:lstStyle/>
                    <a:p>
                      <a:pPr marL="0" marR="0">
                        <a:lnSpc>
                          <a:spcPct val="115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People/beings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What happens to them when the Millennium starts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01040">
                <a:tc>
                  <a:txBody>
                    <a:bodyPr/>
                    <a:lstStyle/>
                    <a:p>
                      <a:pPr marL="0" marR="0">
                        <a:lnSpc>
                          <a:spcPct val="115000"/>
                        </a:lnSpc>
                        <a:spcBef>
                          <a:spcPts val="0"/>
                        </a:spcBef>
                        <a:spcAft>
                          <a:spcPts val="0"/>
                        </a:spcAft>
                      </a:pPr>
                      <a:r>
                        <a:rPr lang="en-US" sz="1800">
                          <a:effectLst/>
                        </a:rPr>
                        <a:t>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Fallen angels, aka demons, who are imprisoned in the Bottomless Pit (the Abyss)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They remain in the Bottomless Pit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91444">
                <a:tc>
                  <a:txBody>
                    <a:bodyPr/>
                    <a:lstStyle/>
                    <a:p>
                      <a:pPr marL="0" marR="0">
                        <a:lnSpc>
                          <a:spcPct val="115000"/>
                        </a:lnSpc>
                        <a:spcBef>
                          <a:spcPts val="0"/>
                        </a:spcBef>
                        <a:spcAft>
                          <a:spcPts val="0"/>
                        </a:spcAft>
                      </a:pPr>
                      <a:r>
                        <a:rPr lang="en-US" sz="1800">
                          <a:effectLst/>
                        </a:rPr>
                        <a:t>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Fallen angels—demons—who were free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Cast into the Bottomless Pit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91444">
                <a:tc>
                  <a:txBody>
                    <a:bodyPr/>
                    <a:lstStyle/>
                    <a:p>
                      <a:pPr marL="0" marR="0">
                        <a:lnSpc>
                          <a:spcPct val="115000"/>
                        </a:lnSpc>
                        <a:spcBef>
                          <a:spcPts val="0"/>
                        </a:spcBef>
                        <a:spcAft>
                          <a:spcPts val="0"/>
                        </a:spcAft>
                      </a:pPr>
                      <a:r>
                        <a:rPr lang="en-US" sz="1800">
                          <a:effectLst/>
                        </a:rPr>
                        <a:t>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Satan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Cast into the Bottomless Pit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91444">
                <a:tc>
                  <a:txBody>
                    <a:bodyPr/>
                    <a:lstStyle/>
                    <a:p>
                      <a:pPr marL="0" marR="0">
                        <a:lnSpc>
                          <a:spcPct val="115000"/>
                        </a:lnSpc>
                        <a:spcBef>
                          <a:spcPts val="0"/>
                        </a:spcBef>
                        <a:spcAft>
                          <a:spcPts val="0"/>
                        </a:spcAft>
                      </a:pPr>
                      <a:r>
                        <a:rPr lang="en-US" sz="1800">
                          <a:effectLst/>
                        </a:rPr>
                        <a:t>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All unsaved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Remain in Hades/Sheol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01040">
                <a:tc>
                  <a:txBody>
                    <a:bodyPr/>
                    <a:lstStyle/>
                    <a:p>
                      <a:pPr marL="0" marR="0">
                        <a:lnSpc>
                          <a:spcPct val="115000"/>
                        </a:lnSpc>
                        <a:spcBef>
                          <a:spcPts val="0"/>
                        </a:spcBef>
                        <a:spcAft>
                          <a:spcPts val="0"/>
                        </a:spcAft>
                      </a:pPr>
                      <a:r>
                        <a:rPr lang="en-US" sz="1800">
                          <a:effectLst/>
                        </a:rPr>
                        <a:t>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OT saved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Are resurrected and enter the Millennium in their glorified bodies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10636">
                <a:tc>
                  <a:txBody>
                    <a:bodyPr/>
                    <a:lstStyle/>
                    <a:p>
                      <a:pPr marL="0" marR="0">
                        <a:lnSpc>
                          <a:spcPct val="115000"/>
                        </a:lnSpc>
                        <a:spcBef>
                          <a:spcPts val="0"/>
                        </a:spcBef>
                        <a:spcAft>
                          <a:spcPts val="0"/>
                        </a:spcAft>
                      </a:pPr>
                      <a:r>
                        <a:rPr lang="en-US" sz="1800">
                          <a:effectLst/>
                        </a:rPr>
                        <a:t>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Church age believers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Were previously raptured and after the Marriage Feast of the Lamb return to the Earth with Jesus at the Second Coming and enter the Millennium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01040">
                <a:tc>
                  <a:txBody>
                    <a:bodyPr/>
                    <a:lstStyle/>
                    <a:p>
                      <a:pPr marL="0" marR="0">
                        <a:lnSpc>
                          <a:spcPct val="115000"/>
                        </a:lnSpc>
                        <a:spcBef>
                          <a:spcPts val="0"/>
                        </a:spcBef>
                        <a:spcAft>
                          <a:spcPts val="0"/>
                        </a:spcAft>
                      </a:pPr>
                      <a:r>
                        <a:rPr lang="en-US" sz="1800">
                          <a:effectLst/>
                        </a:rPr>
                        <a:t>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Tribulation believers who were martyred during the Tribulation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Are resurrected and enter the Millennium in their glorified bodies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01040">
                <a:tc>
                  <a:txBody>
                    <a:bodyPr/>
                    <a:lstStyle/>
                    <a:p>
                      <a:pPr marL="0" marR="0">
                        <a:lnSpc>
                          <a:spcPct val="115000"/>
                        </a:lnSpc>
                        <a:spcBef>
                          <a:spcPts val="0"/>
                        </a:spcBef>
                        <a:spcAft>
                          <a:spcPts val="0"/>
                        </a:spcAft>
                      </a:pPr>
                      <a:r>
                        <a:rPr lang="en-US" sz="1800">
                          <a:effectLst/>
                        </a:rPr>
                        <a:t>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Tribulation believers who lived through to the end of the Millennium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Enter the Millennium in their natural bodies; these are the ones who will have children in the Millennium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26158227"/>
      </p:ext>
    </p:extLst>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Millennium Passages</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pPr marL="0" indent="0">
              <a:buNone/>
            </a:pPr>
            <a:r>
              <a:rPr lang="en-US" dirty="0">
                <a:solidFill>
                  <a:srgbClr val="00B050"/>
                </a:solidFill>
              </a:rPr>
              <a:t>Isaiah 2:2-4</a:t>
            </a:r>
          </a:p>
          <a:p>
            <a:pPr marL="0" indent="0">
              <a:buNone/>
            </a:pPr>
            <a:r>
              <a:rPr lang="en-US" dirty="0"/>
              <a:t>2 Now it will come about that In the last days The mountain of the house of the Lord Will be established as the chief of the mountains, And will be raised above the hills; And all the nations will stream to it. 3 And many peoples will come and say, “Come, let us go up to the mountain of the Lord, To the house of the God of Jacob; That He may teach us concerning His ways And that we may walk in His paths.” For the law will go forth from Zion And the word of the Lord from Jerusalem. 4 And He will judge between the nations, And will render decisions for many peoples; And they will hammer their swords into plowshares and their spears into pruning hooks. Nation will not lift up sword against nation, And never again will they learn war</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304</a:t>
            </a:fld>
            <a:endParaRPr lang="en-US"/>
          </a:p>
        </p:txBody>
      </p:sp>
    </p:spTree>
    <p:extLst>
      <p:ext uri="{BB962C8B-B14F-4D97-AF65-F5344CB8AC3E}">
        <p14:creationId xmlns:p14="http://schemas.microsoft.com/office/powerpoint/2010/main" val="3989817288"/>
      </p:ext>
    </p:extLst>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76184"/>
            <a:ext cx="10515600" cy="5200779"/>
          </a:xfrm>
        </p:spPr>
        <p:txBody>
          <a:bodyPr>
            <a:normAutofit lnSpcReduction="10000"/>
          </a:bodyPr>
          <a:lstStyle/>
          <a:p>
            <a:pPr marL="0" indent="0">
              <a:buNone/>
            </a:pPr>
            <a:r>
              <a:rPr lang="en-US" dirty="0">
                <a:solidFill>
                  <a:srgbClr val="00B050"/>
                </a:solidFill>
              </a:rPr>
              <a:t>Isaiah 11:4-9</a:t>
            </a:r>
          </a:p>
          <a:p>
            <a:pPr marL="0" indent="0">
              <a:buNone/>
            </a:pPr>
            <a:r>
              <a:rPr lang="en-US" dirty="0"/>
              <a:t>4 But with righteousness He will judge the poor, And decide with fairness for the afflicted of the earth; And He will strike the earth with the rod of His mouth, And with the breath of His lips He will slay the wicked. 5 Also righteousness will be the belt about His loins, And faithfulness the belt about His waist. 6 And the wolf will dwell with the lamb, And the leopard will lie down with the young goat, And the calf and the young lion and the fatling together; And a little boy will lead them. 7 Also the cow and the bear will graze, Their young will lie down together, And the lion will eat straw like the ox. 8 The nursing child will play by the hole of the cobra, And the weaned child will put his hand on the viper’s den. 9 They will not hurt or destroy in all My holy mountain, For the earth will be full of the knowledge of the Lord As the waters cover the sea</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305</a:t>
            </a:fld>
            <a:endParaRPr lang="en-US"/>
          </a:p>
        </p:txBody>
      </p:sp>
    </p:spTree>
    <p:extLst>
      <p:ext uri="{BB962C8B-B14F-4D97-AF65-F5344CB8AC3E}">
        <p14:creationId xmlns:p14="http://schemas.microsoft.com/office/powerpoint/2010/main" val="2439733962"/>
      </p:ext>
    </p:extLst>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F06E64F-A8F0-46BE-B167-0E8C2A239E9D}" type="slidenum">
              <a:rPr lang="en-US" smtClean="0"/>
              <a:t>306</a:t>
            </a:fld>
            <a:endParaRPr lang="en-US"/>
          </a:p>
        </p:txBody>
      </p:sp>
      <p:pic>
        <p:nvPicPr>
          <p:cNvPr id="5" name="Picture 4"/>
          <p:cNvPicPr/>
          <p:nvPr/>
        </p:nvPicPr>
        <p:blipFill>
          <a:blip r:embed="rId2"/>
          <a:stretch>
            <a:fillRect/>
          </a:stretch>
        </p:blipFill>
        <p:spPr>
          <a:xfrm>
            <a:off x="997679" y="847209"/>
            <a:ext cx="9134861" cy="5331169"/>
          </a:xfrm>
          <a:prstGeom prst="rect">
            <a:avLst/>
          </a:prstGeom>
        </p:spPr>
      </p:pic>
    </p:spTree>
    <p:extLst>
      <p:ext uri="{BB962C8B-B14F-4D97-AF65-F5344CB8AC3E}">
        <p14:creationId xmlns:p14="http://schemas.microsoft.com/office/powerpoint/2010/main" val="268059424"/>
      </p:ext>
    </p:extLst>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Satan Sentenced</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solidFill>
                  <a:srgbClr val="00B050"/>
                </a:solidFill>
              </a:rPr>
              <a:t>Revelation 20:10</a:t>
            </a:r>
          </a:p>
          <a:p>
            <a:pPr marL="0" indent="0">
              <a:buNone/>
            </a:pPr>
            <a:r>
              <a:rPr lang="en-US" dirty="0"/>
              <a:t>And the devil who deceived them was thrown into the lake of fire and brimstone, where the beast and the false prophet are also; and they will be tormented day and night forever and ever.</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307</a:t>
            </a:fld>
            <a:endParaRPr lang="en-US"/>
          </a:p>
        </p:txBody>
      </p:sp>
    </p:spTree>
    <p:extLst>
      <p:ext uri="{BB962C8B-B14F-4D97-AF65-F5344CB8AC3E}">
        <p14:creationId xmlns:p14="http://schemas.microsoft.com/office/powerpoint/2010/main" val="919190719"/>
      </p:ext>
    </p:extLst>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Great White Throne Judgment</a:t>
            </a:r>
            <a:endParaRPr lang="en-US" dirty="0">
              <a:solidFill>
                <a:srgbClr val="FF0000"/>
              </a:solidFill>
            </a:endParaRPr>
          </a:p>
        </p:txBody>
      </p:sp>
      <p:sp>
        <p:nvSpPr>
          <p:cNvPr id="3" name="Content Placeholder 2"/>
          <p:cNvSpPr>
            <a:spLocks noGrp="1"/>
          </p:cNvSpPr>
          <p:nvPr>
            <p:ph idx="1"/>
          </p:nvPr>
        </p:nvSpPr>
        <p:spPr>
          <a:xfrm>
            <a:off x="838200" y="1825625"/>
            <a:ext cx="10515600" cy="4723456"/>
          </a:xfrm>
        </p:spPr>
        <p:txBody>
          <a:bodyPr>
            <a:normAutofit lnSpcReduction="10000"/>
          </a:bodyPr>
          <a:lstStyle/>
          <a:p>
            <a:pPr marL="0" indent="0">
              <a:buNone/>
            </a:pPr>
            <a:r>
              <a:rPr lang="en-US" dirty="0">
                <a:solidFill>
                  <a:srgbClr val="00B050"/>
                </a:solidFill>
              </a:rPr>
              <a:t>Revelation 20:11-15</a:t>
            </a:r>
          </a:p>
          <a:p>
            <a:pPr marL="0" indent="0">
              <a:buNone/>
            </a:pPr>
            <a:r>
              <a:rPr lang="en-US" dirty="0"/>
              <a:t>11 Then I saw a great white throne and Him who sat upon it, from whose presence earth and heaven fled away, and no place was found for them. 12 And I saw the dead, the great and the small, standing before the throne, and books were opened; and another book was opened, which is the book of life; and the dead were judged from the things which were written in the books, according to their deeds. 13 And the sea gave up the dead which were in it, and death and Hades gave up the dead which were in them; and they were judged, every one of them according to their deeds. 14 Then death and Hades were thrown into the lake of fire. This is the second death, the lake of fire. 15 And if anyone’s name was not found written in the book of life, he was thrown into the lake of fire</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308</a:t>
            </a:fld>
            <a:endParaRPr lang="en-US"/>
          </a:p>
        </p:txBody>
      </p:sp>
    </p:spTree>
    <p:extLst>
      <p:ext uri="{BB962C8B-B14F-4D97-AF65-F5344CB8AC3E}">
        <p14:creationId xmlns:p14="http://schemas.microsoft.com/office/powerpoint/2010/main" val="563645254"/>
      </p:ext>
    </p:extLst>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6989" y="849441"/>
            <a:ext cx="10515600" cy="1560127"/>
          </a:xfrm>
        </p:spPr>
        <p:txBody>
          <a:bodyPr/>
          <a:lstStyle/>
          <a:p>
            <a:pPr marL="0" indent="0">
              <a:buNone/>
            </a:pPr>
            <a:r>
              <a:rPr lang="en-US" dirty="0">
                <a:solidFill>
                  <a:srgbClr val="00B050"/>
                </a:solidFill>
              </a:rPr>
              <a:t>John </a:t>
            </a:r>
            <a:r>
              <a:rPr lang="en-US" dirty="0" smtClean="0">
                <a:solidFill>
                  <a:srgbClr val="00B050"/>
                </a:solidFill>
              </a:rPr>
              <a:t>5:22</a:t>
            </a:r>
          </a:p>
          <a:p>
            <a:pPr marL="0" indent="0">
              <a:buNone/>
            </a:pPr>
            <a:r>
              <a:rPr lang="en-US" dirty="0" smtClean="0"/>
              <a:t>“For </a:t>
            </a:r>
            <a:r>
              <a:rPr lang="en-US" dirty="0"/>
              <a:t>not even the Father judges anyone, but He has given all judgment to the Son.” </a:t>
            </a:r>
          </a:p>
        </p:txBody>
      </p:sp>
      <p:sp>
        <p:nvSpPr>
          <p:cNvPr id="4" name="Slide Number Placeholder 3"/>
          <p:cNvSpPr>
            <a:spLocks noGrp="1"/>
          </p:cNvSpPr>
          <p:nvPr>
            <p:ph type="sldNum" sz="quarter" idx="12"/>
          </p:nvPr>
        </p:nvSpPr>
        <p:spPr/>
        <p:txBody>
          <a:bodyPr/>
          <a:lstStyle/>
          <a:p>
            <a:fld id="{AF06E64F-A8F0-46BE-B167-0E8C2A239E9D}" type="slidenum">
              <a:rPr lang="en-US" smtClean="0"/>
              <a:t>309</a:t>
            </a:fld>
            <a:endParaRPr lang="en-US"/>
          </a:p>
        </p:txBody>
      </p:sp>
      <p:sp>
        <p:nvSpPr>
          <p:cNvPr id="5" name="TextBox 4"/>
          <p:cNvSpPr txBox="1"/>
          <p:nvPr/>
        </p:nvSpPr>
        <p:spPr>
          <a:xfrm>
            <a:off x="726989" y="2409568"/>
            <a:ext cx="10624751" cy="1815882"/>
          </a:xfrm>
          <a:prstGeom prst="rect">
            <a:avLst/>
          </a:prstGeom>
          <a:noFill/>
        </p:spPr>
        <p:txBody>
          <a:bodyPr wrap="square" rtlCol="0">
            <a:spAutoFit/>
          </a:bodyPr>
          <a:lstStyle/>
          <a:p>
            <a:r>
              <a:rPr lang="en-US" sz="2800" dirty="0" smtClean="0">
                <a:solidFill>
                  <a:srgbClr val="00B050"/>
                </a:solidFill>
              </a:rPr>
              <a:t>Psalm 69:28</a:t>
            </a:r>
          </a:p>
          <a:p>
            <a:endParaRPr lang="en-US" sz="2800" dirty="0"/>
          </a:p>
          <a:p>
            <a:r>
              <a:rPr lang="en-US" sz="2800" dirty="0" smtClean="0"/>
              <a:t>“May </a:t>
            </a:r>
            <a:r>
              <a:rPr lang="en-US" sz="2800" dirty="0"/>
              <a:t>they be blotted out of the book of life and may they not be recorded with the righteous” </a:t>
            </a:r>
          </a:p>
        </p:txBody>
      </p:sp>
      <p:sp>
        <p:nvSpPr>
          <p:cNvPr id="6" name="TextBox 5"/>
          <p:cNvSpPr txBox="1"/>
          <p:nvPr/>
        </p:nvSpPr>
        <p:spPr>
          <a:xfrm>
            <a:off x="726989" y="4474706"/>
            <a:ext cx="10626811" cy="2246769"/>
          </a:xfrm>
          <a:prstGeom prst="rect">
            <a:avLst/>
          </a:prstGeom>
          <a:noFill/>
        </p:spPr>
        <p:txBody>
          <a:bodyPr wrap="square" rtlCol="0">
            <a:spAutoFit/>
          </a:bodyPr>
          <a:lstStyle/>
          <a:p>
            <a:r>
              <a:rPr lang="en-US" sz="2800" dirty="0">
                <a:solidFill>
                  <a:srgbClr val="00B050"/>
                </a:solidFill>
              </a:rPr>
              <a:t>Revelation </a:t>
            </a:r>
            <a:r>
              <a:rPr lang="en-US" sz="2800" dirty="0" smtClean="0">
                <a:solidFill>
                  <a:srgbClr val="00B050"/>
                </a:solidFill>
              </a:rPr>
              <a:t>3:5</a:t>
            </a:r>
            <a:endParaRPr lang="en-US" sz="2800" dirty="0">
              <a:solidFill>
                <a:srgbClr val="00B050"/>
              </a:solidFill>
            </a:endParaRPr>
          </a:p>
          <a:p>
            <a:endParaRPr lang="en-US" sz="2800" dirty="0" smtClean="0"/>
          </a:p>
          <a:p>
            <a:r>
              <a:rPr lang="en-US" sz="2800" dirty="0" smtClean="0"/>
              <a:t>“He </a:t>
            </a:r>
            <a:r>
              <a:rPr lang="en-US" sz="2800" dirty="0"/>
              <a:t>who overcomes will thus be clothed in white garments; and I will not erase his name from the book of life, and I will confess his name before My Father and before His angels.”</a:t>
            </a:r>
          </a:p>
        </p:txBody>
      </p:sp>
    </p:spTree>
    <p:extLst>
      <p:ext uri="{BB962C8B-B14F-4D97-AF65-F5344CB8AC3E}">
        <p14:creationId xmlns:p14="http://schemas.microsoft.com/office/powerpoint/2010/main" val="87695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New Heavens and New Earth</a:t>
            </a:r>
            <a:endParaRPr lang="en-US" dirty="0">
              <a:solidFill>
                <a:srgbClr val="FF0000"/>
              </a:solidFill>
            </a:endParaRPr>
          </a:p>
        </p:txBody>
      </p:sp>
      <p:sp>
        <p:nvSpPr>
          <p:cNvPr id="3" name="Content Placeholder 2"/>
          <p:cNvSpPr>
            <a:spLocks noGrp="1"/>
          </p:cNvSpPr>
          <p:nvPr>
            <p:ph idx="1"/>
          </p:nvPr>
        </p:nvSpPr>
        <p:spPr>
          <a:xfrm>
            <a:off x="838200" y="1825625"/>
            <a:ext cx="10515600" cy="1881402"/>
          </a:xfrm>
        </p:spPr>
        <p:txBody>
          <a:bodyPr/>
          <a:lstStyle/>
          <a:p>
            <a:pPr marL="0" indent="0">
              <a:buNone/>
            </a:pPr>
            <a:r>
              <a:rPr lang="en-US" dirty="0">
                <a:solidFill>
                  <a:srgbClr val="00B050"/>
                </a:solidFill>
              </a:rPr>
              <a:t>Revelation 21:1</a:t>
            </a:r>
          </a:p>
          <a:p>
            <a:pPr marL="0" indent="0">
              <a:buNone/>
            </a:pPr>
            <a:r>
              <a:rPr lang="en-US" dirty="0"/>
              <a:t>Then I saw a new heaven and a new earth; for the first heaven and the first earth passed away, and there is no longer any sea</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310</a:t>
            </a:fld>
            <a:endParaRPr lang="en-US"/>
          </a:p>
        </p:txBody>
      </p:sp>
    </p:spTree>
    <p:extLst>
      <p:ext uri="{BB962C8B-B14F-4D97-AF65-F5344CB8AC3E}">
        <p14:creationId xmlns:p14="http://schemas.microsoft.com/office/powerpoint/2010/main" val="2067155796"/>
      </p:ext>
    </p:extLst>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9919" y="639376"/>
            <a:ext cx="10515600" cy="4351338"/>
          </a:xfrm>
        </p:spPr>
        <p:txBody>
          <a:bodyPr/>
          <a:lstStyle/>
          <a:p>
            <a:pPr marL="0" indent="0">
              <a:buNone/>
            </a:pPr>
            <a:r>
              <a:rPr lang="en-US" dirty="0">
                <a:solidFill>
                  <a:srgbClr val="00B050"/>
                </a:solidFill>
              </a:rPr>
              <a:t>2 Peter </a:t>
            </a:r>
            <a:r>
              <a:rPr lang="en-US" dirty="0" smtClean="0">
                <a:solidFill>
                  <a:srgbClr val="00B050"/>
                </a:solidFill>
              </a:rPr>
              <a:t>3:10-13</a:t>
            </a:r>
          </a:p>
          <a:p>
            <a:pPr marL="0" indent="0">
              <a:buNone/>
            </a:pPr>
            <a:r>
              <a:rPr lang="en-US" dirty="0" smtClean="0"/>
              <a:t>10 </a:t>
            </a:r>
            <a:r>
              <a:rPr lang="en-US" dirty="0"/>
              <a:t>But the day of the Lord will come like a thief, in which the heavens will pass away with a roar and the elements will be destroyed with intense heat, and the earth and its works will be burned up. 11 Since all these things are to be destroyed in this way, what sort of people ought you to be in holy conduct and godliness, 12 looking for and hastening the coming of the day of God, because of which the heavens will be destroyed by burning, and the elements will melt with intense heat! 13 But according to His promise we are looking for new heavens and a new earth, in which righteousness dwells.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311</a:t>
            </a:fld>
            <a:endParaRPr lang="en-US"/>
          </a:p>
        </p:txBody>
      </p:sp>
      <p:sp>
        <p:nvSpPr>
          <p:cNvPr id="5" name="TextBox 4"/>
          <p:cNvSpPr txBox="1"/>
          <p:nvPr/>
        </p:nvSpPr>
        <p:spPr>
          <a:xfrm>
            <a:off x="689919" y="4905593"/>
            <a:ext cx="10490887" cy="1815882"/>
          </a:xfrm>
          <a:prstGeom prst="rect">
            <a:avLst/>
          </a:prstGeom>
          <a:noFill/>
        </p:spPr>
        <p:txBody>
          <a:bodyPr wrap="square" rtlCol="0">
            <a:spAutoFit/>
          </a:bodyPr>
          <a:lstStyle/>
          <a:p>
            <a:r>
              <a:rPr lang="en-US" sz="2800" dirty="0" smtClean="0">
                <a:solidFill>
                  <a:srgbClr val="00B050"/>
                </a:solidFill>
              </a:rPr>
              <a:t>14</a:t>
            </a:r>
            <a:endParaRPr lang="en-US" sz="2800" dirty="0">
              <a:solidFill>
                <a:srgbClr val="00B050"/>
              </a:solidFill>
            </a:endParaRPr>
          </a:p>
          <a:p>
            <a:endParaRPr lang="en-US" sz="2800" dirty="0" smtClean="0"/>
          </a:p>
          <a:p>
            <a:r>
              <a:rPr lang="en-US" sz="2800" dirty="0" smtClean="0"/>
              <a:t>“Therefore</a:t>
            </a:r>
            <a:r>
              <a:rPr lang="en-US" sz="2800" dirty="0"/>
              <a:t>, beloved, since you look for these things, be diligent to be found by Him in peace, spotless and blameless.” </a:t>
            </a:r>
          </a:p>
        </p:txBody>
      </p:sp>
    </p:spTree>
    <p:extLst>
      <p:ext uri="{BB962C8B-B14F-4D97-AF65-F5344CB8AC3E}">
        <p14:creationId xmlns:p14="http://schemas.microsoft.com/office/powerpoint/2010/main" val="22925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P</a:t>
            </a:r>
            <a:r>
              <a:rPr lang="en-US" dirty="0" smtClean="0">
                <a:solidFill>
                  <a:srgbClr val="FF0000"/>
                </a:solidFill>
              </a:rPr>
              <a:t>eace</a:t>
            </a:r>
            <a:r>
              <a:rPr lang="en-US" dirty="0">
                <a:solidFill>
                  <a:srgbClr val="FF0000"/>
                </a:solidFill>
              </a:rPr>
              <a:t>, </a:t>
            </a:r>
            <a:r>
              <a:rPr lang="en-US" dirty="0" smtClean="0">
                <a:solidFill>
                  <a:srgbClr val="FF0000"/>
                </a:solidFill>
              </a:rPr>
              <a:t>Spotlessness</a:t>
            </a:r>
            <a:r>
              <a:rPr lang="en-US" dirty="0">
                <a:solidFill>
                  <a:srgbClr val="FF0000"/>
                </a:solidFill>
              </a:rPr>
              <a:t>, and </a:t>
            </a:r>
            <a:r>
              <a:rPr lang="en-US" dirty="0" smtClean="0">
                <a:solidFill>
                  <a:srgbClr val="FF0000"/>
                </a:solidFill>
              </a:rPr>
              <a:t>Blamelessness</a:t>
            </a:r>
            <a:endParaRPr lang="en-US" dirty="0">
              <a:solidFill>
                <a:srgbClr val="FF0000"/>
              </a:solidFill>
            </a:endParaRPr>
          </a:p>
        </p:txBody>
      </p:sp>
      <p:sp>
        <p:nvSpPr>
          <p:cNvPr id="3" name="Content Placeholder 2"/>
          <p:cNvSpPr>
            <a:spLocks noGrp="1"/>
          </p:cNvSpPr>
          <p:nvPr>
            <p:ph idx="1"/>
          </p:nvPr>
        </p:nvSpPr>
        <p:spPr>
          <a:xfrm>
            <a:off x="838200" y="1569308"/>
            <a:ext cx="10515600" cy="4607655"/>
          </a:xfrm>
        </p:spPr>
        <p:txBody>
          <a:bodyPr>
            <a:normAutofit lnSpcReduction="10000"/>
          </a:bodyPr>
          <a:lstStyle/>
          <a:p>
            <a:r>
              <a:rPr lang="en-US" dirty="0" smtClean="0">
                <a:solidFill>
                  <a:srgbClr val="FF0000"/>
                </a:solidFill>
              </a:rPr>
              <a:t>Peace</a:t>
            </a:r>
            <a:r>
              <a:rPr lang="en-US" dirty="0" smtClean="0"/>
              <a:t> </a:t>
            </a:r>
            <a:r>
              <a:rPr lang="en-US" dirty="0"/>
              <a:t>because we know that God is in control. If He can determine and steer the entire fate of the universe and every life in it then He can certainly steer our lives.</a:t>
            </a:r>
          </a:p>
          <a:p>
            <a:r>
              <a:rPr lang="en-US" dirty="0" smtClean="0">
                <a:solidFill>
                  <a:srgbClr val="FF0000"/>
                </a:solidFill>
              </a:rPr>
              <a:t>Spotless</a:t>
            </a:r>
            <a:r>
              <a:rPr lang="en-US" dirty="0" smtClean="0"/>
              <a:t> </a:t>
            </a:r>
            <a:r>
              <a:rPr lang="en-US" dirty="0"/>
              <a:t>because there will be justice and reward at the end. Do we want to stand before the Judgment Seat of Christ and have nothing good to show for our lives? Do we really want an eternity of no rewards?</a:t>
            </a:r>
          </a:p>
          <a:p>
            <a:r>
              <a:rPr lang="en-US" dirty="0" smtClean="0">
                <a:solidFill>
                  <a:srgbClr val="FF0000"/>
                </a:solidFill>
              </a:rPr>
              <a:t>Blameless</a:t>
            </a:r>
            <a:r>
              <a:rPr lang="en-US" dirty="0" smtClean="0"/>
              <a:t> </a:t>
            </a:r>
            <a:r>
              <a:rPr lang="en-US" dirty="0"/>
              <a:t>because how we treated others will matter in the end. Did we forgive? Did we stand with the oppressed? Did we sacrifice for others who could give back nothing in return? Being spotless is how our own lives are pure. Blameless is how we lived our lives before and with others</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312</a:t>
            </a:fld>
            <a:endParaRPr lang="en-US"/>
          </a:p>
        </p:txBody>
      </p:sp>
    </p:spTree>
    <p:extLst>
      <p:ext uri="{BB962C8B-B14F-4D97-AF65-F5344CB8AC3E}">
        <p14:creationId xmlns:p14="http://schemas.microsoft.com/office/powerpoint/2010/main" val="331153735"/>
      </p:ext>
    </p:extLst>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C.T. </a:t>
            </a:r>
            <a:r>
              <a:rPr lang="en-US" dirty="0" err="1" smtClean="0">
                <a:solidFill>
                  <a:srgbClr val="FF0000"/>
                </a:solidFill>
              </a:rPr>
              <a:t>Studd</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t>Only one life, ’twill soon be past,</a:t>
            </a:r>
          </a:p>
          <a:p>
            <a:pPr marL="0" indent="0">
              <a:buNone/>
            </a:pPr>
            <a:r>
              <a:rPr lang="en-US" dirty="0"/>
              <a:t>Only what’s done for Christ will last.</a:t>
            </a:r>
          </a:p>
          <a:p>
            <a:pPr marL="0" indent="0">
              <a:buNone/>
            </a:pPr>
            <a:r>
              <a:rPr lang="en-US" dirty="0"/>
              <a:t>And when I am dying, how happy I’ll be,</a:t>
            </a:r>
          </a:p>
          <a:p>
            <a:pPr marL="0" indent="0">
              <a:buNone/>
            </a:pPr>
            <a:r>
              <a:rPr lang="en-US" dirty="0"/>
              <a:t>If the lamp of my life has been burned out for Thee.</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313</a:t>
            </a:fld>
            <a:endParaRPr lang="en-US"/>
          </a:p>
        </p:txBody>
      </p:sp>
    </p:spTree>
    <p:extLst>
      <p:ext uri="{BB962C8B-B14F-4D97-AF65-F5344CB8AC3E}">
        <p14:creationId xmlns:p14="http://schemas.microsoft.com/office/powerpoint/2010/main" val="3706182354"/>
      </p:ext>
    </p:extLst>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New Heavens and New Earth Passages</a:t>
            </a:r>
            <a:endParaRPr lang="en-US" dirty="0">
              <a:solidFill>
                <a:srgbClr val="FF0000"/>
              </a:solidFill>
            </a:endParaRPr>
          </a:p>
        </p:txBody>
      </p:sp>
      <p:sp>
        <p:nvSpPr>
          <p:cNvPr id="3" name="Content Placeholder 2"/>
          <p:cNvSpPr>
            <a:spLocks noGrp="1"/>
          </p:cNvSpPr>
          <p:nvPr>
            <p:ph idx="1"/>
          </p:nvPr>
        </p:nvSpPr>
        <p:spPr>
          <a:xfrm>
            <a:off x="838200" y="1690688"/>
            <a:ext cx="10515600" cy="2301532"/>
          </a:xfrm>
        </p:spPr>
        <p:txBody>
          <a:bodyPr/>
          <a:lstStyle/>
          <a:p>
            <a:pPr marL="0" indent="0">
              <a:buNone/>
            </a:pPr>
            <a:r>
              <a:rPr lang="en-US" dirty="0">
                <a:solidFill>
                  <a:srgbClr val="00B050"/>
                </a:solidFill>
              </a:rPr>
              <a:t>Isaiah 65:17-18</a:t>
            </a:r>
          </a:p>
          <a:p>
            <a:pPr marL="0" indent="0">
              <a:buNone/>
            </a:pPr>
            <a:r>
              <a:rPr lang="en-US" dirty="0"/>
              <a:t>17 “For behold, I create new heavens and a new earth; And the former things will not be remembered or come to mind. 18 “But be glad and rejoice forever in what I create; For behold, I create Jerusalem for rejoicing And her people for gladness.</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314</a:t>
            </a:fld>
            <a:endParaRPr lang="en-US"/>
          </a:p>
        </p:txBody>
      </p:sp>
      <p:sp>
        <p:nvSpPr>
          <p:cNvPr id="5" name="TextBox 4"/>
          <p:cNvSpPr txBox="1"/>
          <p:nvPr/>
        </p:nvSpPr>
        <p:spPr>
          <a:xfrm>
            <a:off x="838200" y="4180344"/>
            <a:ext cx="10665941" cy="2677656"/>
          </a:xfrm>
          <a:prstGeom prst="rect">
            <a:avLst/>
          </a:prstGeom>
          <a:noFill/>
        </p:spPr>
        <p:txBody>
          <a:bodyPr wrap="square" rtlCol="0">
            <a:spAutoFit/>
          </a:bodyPr>
          <a:lstStyle/>
          <a:p>
            <a:r>
              <a:rPr lang="en-US" sz="2800" dirty="0">
                <a:solidFill>
                  <a:srgbClr val="00B050"/>
                </a:solidFill>
              </a:rPr>
              <a:t>Isaiah </a:t>
            </a:r>
            <a:r>
              <a:rPr lang="en-US" sz="2800" dirty="0" smtClean="0">
                <a:solidFill>
                  <a:srgbClr val="00B050"/>
                </a:solidFill>
              </a:rPr>
              <a:t>66:22</a:t>
            </a:r>
          </a:p>
          <a:p>
            <a:endParaRPr lang="en-US" sz="2800" dirty="0"/>
          </a:p>
          <a:p>
            <a:r>
              <a:rPr lang="en-US" sz="2800" dirty="0"/>
              <a:t>“For just as the new heavens and the new earth Which I make will endure before Me,” declares the Lord, “So your offspring and your name will endure.</a:t>
            </a:r>
          </a:p>
          <a:p>
            <a:endParaRPr lang="en-US" sz="2800" dirty="0"/>
          </a:p>
        </p:txBody>
      </p:sp>
    </p:spTree>
    <p:extLst>
      <p:ext uri="{BB962C8B-B14F-4D97-AF65-F5344CB8AC3E}">
        <p14:creationId xmlns:p14="http://schemas.microsoft.com/office/powerpoint/2010/main" val="267972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702" y="639377"/>
            <a:ext cx="10515600" cy="1658980"/>
          </a:xfrm>
        </p:spPr>
        <p:txBody>
          <a:bodyPr/>
          <a:lstStyle/>
          <a:p>
            <a:pPr marL="0" indent="0">
              <a:buNone/>
            </a:pPr>
            <a:r>
              <a:rPr lang="en-US" dirty="0">
                <a:solidFill>
                  <a:srgbClr val="00B050"/>
                </a:solidFill>
              </a:rPr>
              <a:t>Revelation 21:2</a:t>
            </a:r>
          </a:p>
          <a:p>
            <a:pPr marL="0" indent="0">
              <a:buNone/>
            </a:pPr>
            <a:r>
              <a:rPr lang="en-US" dirty="0"/>
              <a:t>2 And I saw the holy city, new Jerusalem, coming down out of heaven from God, made ready as a bride adorned for her husband.</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315</a:t>
            </a:fld>
            <a:endParaRPr lang="en-US"/>
          </a:p>
        </p:txBody>
      </p:sp>
      <p:sp>
        <p:nvSpPr>
          <p:cNvPr id="5" name="TextBox 4"/>
          <p:cNvSpPr txBox="1"/>
          <p:nvPr/>
        </p:nvSpPr>
        <p:spPr>
          <a:xfrm>
            <a:off x="852616" y="2397211"/>
            <a:ext cx="10414686" cy="3539430"/>
          </a:xfrm>
          <a:prstGeom prst="rect">
            <a:avLst/>
          </a:prstGeom>
          <a:noFill/>
        </p:spPr>
        <p:txBody>
          <a:bodyPr wrap="square" rtlCol="0">
            <a:spAutoFit/>
          </a:bodyPr>
          <a:lstStyle/>
          <a:p>
            <a:r>
              <a:rPr lang="en-US" sz="2800" dirty="0">
                <a:solidFill>
                  <a:srgbClr val="00B050"/>
                </a:solidFill>
              </a:rPr>
              <a:t>Revelation </a:t>
            </a:r>
            <a:r>
              <a:rPr lang="en-US" sz="2800" dirty="0" smtClean="0">
                <a:solidFill>
                  <a:srgbClr val="00B050"/>
                </a:solidFill>
              </a:rPr>
              <a:t>21:3-4</a:t>
            </a:r>
          </a:p>
          <a:p>
            <a:endParaRPr lang="en-US" sz="2800" dirty="0"/>
          </a:p>
          <a:p>
            <a:r>
              <a:rPr lang="en-US" sz="2800" dirty="0"/>
              <a:t>3 And I heard a loud voice from the throne, saying, “Behold, the tabernacle of God is among men, and He will dwell among them, and they shall be His people, and God Himself will be among them, 4 and He will wipe away every tear from their eyes; and there will no longer be any death; there will no longer be any mourning, or crying, or pain; the first things have passed away.”</a:t>
            </a:r>
          </a:p>
        </p:txBody>
      </p:sp>
    </p:spTree>
    <p:extLst>
      <p:ext uri="{BB962C8B-B14F-4D97-AF65-F5344CB8AC3E}">
        <p14:creationId xmlns:p14="http://schemas.microsoft.com/office/powerpoint/2010/main" val="8911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God’s Nearness</a:t>
            </a:r>
            <a:endParaRPr lang="en-US" dirty="0">
              <a:solidFill>
                <a:srgbClr val="FF0000"/>
              </a:solidFill>
            </a:endParaRPr>
          </a:p>
        </p:txBody>
      </p:sp>
      <p:sp>
        <p:nvSpPr>
          <p:cNvPr id="3" name="Content Placeholder 2"/>
          <p:cNvSpPr>
            <a:spLocks noGrp="1"/>
          </p:cNvSpPr>
          <p:nvPr>
            <p:ph idx="1"/>
          </p:nvPr>
        </p:nvSpPr>
        <p:spPr>
          <a:xfrm>
            <a:off x="838200" y="1556950"/>
            <a:ext cx="10515600" cy="4979773"/>
          </a:xfrm>
        </p:spPr>
        <p:txBody>
          <a:bodyPr>
            <a:normAutofit fontScale="92500" lnSpcReduction="10000"/>
          </a:bodyPr>
          <a:lstStyle/>
          <a:p>
            <a:pPr marL="514350" indent="-514350">
              <a:buFont typeface="+mj-lt"/>
              <a:buAutoNum type="arabicParenR"/>
            </a:pPr>
            <a:r>
              <a:rPr lang="en-US" dirty="0" smtClean="0"/>
              <a:t>In </a:t>
            </a:r>
            <a:r>
              <a:rPr lang="en-US" dirty="0"/>
              <a:t>the Garden God walked among Adam and Eve. We see close, intimate fellowship. They saw God in His glory.</a:t>
            </a:r>
          </a:p>
          <a:p>
            <a:pPr marL="514350" indent="-514350">
              <a:buFont typeface="+mj-lt"/>
              <a:buAutoNum type="arabicParenR"/>
            </a:pPr>
            <a:r>
              <a:rPr lang="en-US" dirty="0" smtClean="0"/>
              <a:t>Then </a:t>
            </a:r>
            <a:r>
              <a:rPr lang="en-US" dirty="0"/>
              <a:t>they sinned and were cast away from God’s presence.</a:t>
            </a:r>
          </a:p>
          <a:p>
            <a:pPr marL="514350" indent="-514350">
              <a:buFont typeface="+mj-lt"/>
              <a:buAutoNum type="arabicParenR"/>
            </a:pPr>
            <a:r>
              <a:rPr lang="en-US" dirty="0" smtClean="0"/>
              <a:t>Then </a:t>
            </a:r>
            <a:r>
              <a:rPr lang="en-US" dirty="0"/>
              <a:t>God dwelt in the Ark of Covenant, but only the High Priest was allowed near it. When Israel was on the move it was carried in the middle but it was covered and everyone was at a distance. So God was present but at a distance.</a:t>
            </a:r>
          </a:p>
          <a:p>
            <a:pPr marL="514350" indent="-514350">
              <a:buFont typeface="+mj-lt"/>
              <a:buAutoNum type="arabicParenR"/>
            </a:pPr>
            <a:r>
              <a:rPr lang="en-US" dirty="0" smtClean="0"/>
              <a:t>Then </a:t>
            </a:r>
            <a:r>
              <a:rPr lang="en-US" dirty="0"/>
              <a:t>in the church age Jesus walked among us so He was close but His glory was veiled. </a:t>
            </a:r>
          </a:p>
          <a:p>
            <a:pPr marL="514350" indent="-514350">
              <a:buFont typeface="+mj-lt"/>
              <a:buAutoNum type="arabicParenR"/>
            </a:pPr>
            <a:r>
              <a:rPr lang="en-US" dirty="0" smtClean="0"/>
              <a:t>In </a:t>
            </a:r>
            <a:r>
              <a:rPr lang="en-US" dirty="0"/>
              <a:t>the Millennium Jesus once again is physically on the Earth but reigns from Jerusalem. There is no indication that He traveled around.</a:t>
            </a:r>
          </a:p>
          <a:p>
            <a:pPr marL="514350" indent="-514350">
              <a:buFont typeface="+mj-lt"/>
              <a:buAutoNum type="arabicParenR"/>
            </a:pPr>
            <a:r>
              <a:rPr lang="en-US" dirty="0" smtClean="0"/>
              <a:t>But </a:t>
            </a:r>
            <a:r>
              <a:rPr lang="en-US" dirty="0"/>
              <a:t>finally in eternity we once again have God completely and closer to us in His full glory</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316</a:t>
            </a:fld>
            <a:endParaRPr lang="en-US"/>
          </a:p>
        </p:txBody>
      </p:sp>
    </p:spTree>
    <p:extLst>
      <p:ext uri="{BB962C8B-B14F-4D97-AF65-F5344CB8AC3E}">
        <p14:creationId xmlns:p14="http://schemas.microsoft.com/office/powerpoint/2010/main" val="3482546589"/>
      </p:ext>
    </p:extLst>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6000" dirty="0">
                <a:solidFill>
                  <a:srgbClr val="FF0000"/>
                </a:solidFill>
                <a:latin typeface="Old English Text MT" panose="03040902040508030806" pitchFamily="66" charset="0"/>
              </a:rPr>
              <a:t>“God Himself will be among us.”</a:t>
            </a:r>
          </a:p>
        </p:txBody>
      </p:sp>
      <p:sp>
        <p:nvSpPr>
          <p:cNvPr id="4" name="Slide Number Placeholder 3"/>
          <p:cNvSpPr>
            <a:spLocks noGrp="1"/>
          </p:cNvSpPr>
          <p:nvPr>
            <p:ph type="sldNum" sz="quarter" idx="12"/>
          </p:nvPr>
        </p:nvSpPr>
        <p:spPr/>
        <p:txBody>
          <a:bodyPr/>
          <a:lstStyle/>
          <a:p>
            <a:fld id="{AF06E64F-A8F0-46BE-B167-0E8C2A239E9D}" type="slidenum">
              <a:rPr lang="en-US" smtClean="0"/>
              <a:t>317</a:t>
            </a:fld>
            <a:endParaRPr lang="en-US"/>
          </a:p>
        </p:txBody>
      </p:sp>
    </p:spTree>
    <p:extLst>
      <p:ext uri="{BB962C8B-B14F-4D97-AF65-F5344CB8AC3E}">
        <p14:creationId xmlns:p14="http://schemas.microsoft.com/office/powerpoint/2010/main" val="1823665370"/>
      </p:ext>
    </p:extLst>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492" y="2370137"/>
            <a:ext cx="10515600" cy="3153333"/>
          </a:xfrm>
        </p:spPr>
        <p:txBody>
          <a:bodyPr/>
          <a:lstStyle/>
          <a:p>
            <a:pPr marL="0" indent="0">
              <a:buNone/>
            </a:pPr>
            <a:r>
              <a:rPr lang="en-US" dirty="0">
                <a:solidFill>
                  <a:srgbClr val="00B050"/>
                </a:solidFill>
              </a:rPr>
              <a:t>Revelation 21:15-16</a:t>
            </a:r>
          </a:p>
          <a:p>
            <a:pPr marL="0" indent="0">
              <a:buNone/>
            </a:pPr>
            <a:r>
              <a:rPr lang="en-US" dirty="0"/>
              <a:t>15 The one who spoke with me had a gold measuring rod to measure the city, and its gates and its wall. 16 The city is laid out as a square, and its length is as great as the width; and he measured the city with the rod, fifteen hundred miles; its length and width and height are equal.</a:t>
            </a:r>
          </a:p>
          <a:p>
            <a:pPr marL="0" indent="0">
              <a:buNone/>
            </a:pP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318</a:t>
            </a:fld>
            <a:endParaRPr lang="en-US"/>
          </a:p>
        </p:txBody>
      </p:sp>
      <p:sp>
        <p:nvSpPr>
          <p:cNvPr id="5" name="Title 1"/>
          <p:cNvSpPr>
            <a:spLocks noGrp="1"/>
          </p:cNvSpPr>
          <p:nvPr>
            <p:ph type="title"/>
          </p:nvPr>
        </p:nvSpPr>
        <p:spPr>
          <a:xfrm>
            <a:off x="838200" y="365125"/>
            <a:ext cx="10515600" cy="1325563"/>
          </a:xfrm>
        </p:spPr>
        <p:txBody>
          <a:bodyPr/>
          <a:lstStyle/>
          <a:p>
            <a:r>
              <a:rPr lang="en-US" dirty="0" smtClean="0">
                <a:solidFill>
                  <a:srgbClr val="FF0000"/>
                </a:solidFill>
              </a:rPr>
              <a:t>The New Jerusalem</a:t>
            </a:r>
            <a:endParaRPr lang="en-US" dirty="0">
              <a:solidFill>
                <a:srgbClr val="FF0000"/>
              </a:solidFill>
            </a:endParaRPr>
          </a:p>
        </p:txBody>
      </p:sp>
    </p:spTree>
    <p:extLst>
      <p:ext uri="{BB962C8B-B14F-4D97-AF65-F5344CB8AC3E}">
        <p14:creationId xmlns:p14="http://schemas.microsoft.com/office/powerpoint/2010/main" val="4194025225"/>
      </p:ext>
    </p:extLst>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61535"/>
            <a:ext cx="10515600" cy="5015428"/>
          </a:xfrm>
        </p:spPr>
        <p:txBody>
          <a:bodyPr/>
          <a:lstStyle/>
          <a:p>
            <a:pPr marL="0" indent="0">
              <a:buNone/>
            </a:pPr>
            <a:r>
              <a:rPr lang="en-US" dirty="0">
                <a:solidFill>
                  <a:srgbClr val="00B050"/>
                </a:solidFill>
              </a:rPr>
              <a:t>Revelation 21:22</a:t>
            </a:r>
          </a:p>
          <a:p>
            <a:pPr marL="0" indent="0">
              <a:buNone/>
            </a:pPr>
            <a:r>
              <a:rPr lang="en-US" dirty="0"/>
              <a:t>I saw no temple in it, for the Lord God the Almighty and the Lamb are its temple. 23 And the city has no need of the sun or of the moon to shine on it, for the glory of God has illumined it, and its lamp is the Lamb. 24 The nations will walk by its light, and the kings of the earth will bring their glory into it. 25 In the daytime (for there will be no night there) its gates will never be closed; 26 and they will bring the glory and the honor of the nations into it; 27 and nothing unclean, and no one who practices abomination and lying, shall ever come into it, but only those whose names are written in the Lamb’s book of life</a:t>
            </a:r>
            <a:r>
              <a:rPr lang="en-US" dirty="0" smtClean="0"/>
              <a:t>.</a:t>
            </a:r>
            <a:endParaRPr lang="en-US" dirty="0"/>
          </a:p>
        </p:txBody>
      </p:sp>
      <p:sp>
        <p:nvSpPr>
          <p:cNvPr id="4" name="Slide Number Placeholder 3"/>
          <p:cNvSpPr>
            <a:spLocks noGrp="1"/>
          </p:cNvSpPr>
          <p:nvPr>
            <p:ph type="sldNum" sz="quarter" idx="12"/>
          </p:nvPr>
        </p:nvSpPr>
        <p:spPr/>
        <p:txBody>
          <a:bodyPr/>
          <a:lstStyle/>
          <a:p>
            <a:fld id="{AF06E64F-A8F0-46BE-B167-0E8C2A239E9D}" type="slidenum">
              <a:rPr lang="en-US" smtClean="0"/>
              <a:t>319</a:t>
            </a:fld>
            <a:endParaRPr lang="en-US"/>
          </a:p>
        </p:txBody>
      </p:sp>
    </p:spTree>
    <p:extLst>
      <p:ext uri="{BB962C8B-B14F-4D97-AF65-F5344CB8AC3E}">
        <p14:creationId xmlns:p14="http://schemas.microsoft.com/office/powerpoint/2010/main" val="229620137"/>
      </p:ext>
    </p:extLst>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Revelation 22:20</a:t>
            </a:r>
          </a:p>
        </p:txBody>
      </p:sp>
      <p:sp>
        <p:nvSpPr>
          <p:cNvPr id="3" name="Content Placeholder 2"/>
          <p:cNvSpPr>
            <a:spLocks noGrp="1"/>
          </p:cNvSpPr>
          <p:nvPr>
            <p:ph idx="1"/>
          </p:nvPr>
        </p:nvSpPr>
        <p:spPr>
          <a:xfrm>
            <a:off x="838200" y="2356965"/>
            <a:ext cx="10515600" cy="1943186"/>
          </a:xfrm>
        </p:spPr>
        <p:txBody>
          <a:bodyPr>
            <a:normAutofit/>
          </a:bodyPr>
          <a:lstStyle/>
          <a:p>
            <a:pPr marL="0" indent="0">
              <a:buNone/>
            </a:pPr>
            <a:r>
              <a:rPr lang="en-US" sz="8800" dirty="0">
                <a:solidFill>
                  <a:srgbClr val="FF0000"/>
                </a:solidFill>
                <a:latin typeface="Old English Text MT" panose="03040902040508030806" pitchFamily="66" charset="0"/>
              </a:rPr>
              <a:t>“Come, Lord Jesus.”</a:t>
            </a:r>
          </a:p>
        </p:txBody>
      </p:sp>
      <p:sp>
        <p:nvSpPr>
          <p:cNvPr id="4" name="Slide Number Placeholder 3"/>
          <p:cNvSpPr>
            <a:spLocks noGrp="1"/>
          </p:cNvSpPr>
          <p:nvPr>
            <p:ph type="sldNum" sz="quarter" idx="12"/>
          </p:nvPr>
        </p:nvSpPr>
        <p:spPr/>
        <p:txBody>
          <a:bodyPr/>
          <a:lstStyle/>
          <a:p>
            <a:fld id="{AF06E64F-A8F0-46BE-B167-0E8C2A239E9D}" type="slidenum">
              <a:rPr lang="en-US" smtClean="0"/>
              <a:t>320</a:t>
            </a:fld>
            <a:endParaRPr lang="en-US"/>
          </a:p>
        </p:txBody>
      </p:sp>
    </p:spTree>
    <p:extLst>
      <p:ext uri="{BB962C8B-B14F-4D97-AF65-F5344CB8AC3E}">
        <p14:creationId xmlns:p14="http://schemas.microsoft.com/office/powerpoint/2010/main" val="19712409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8569</TotalTime>
  <Words>23606</Words>
  <Application>Microsoft Office PowerPoint</Application>
  <PresentationFormat>Custom</PresentationFormat>
  <Paragraphs>1873</Paragraphs>
  <Slides>320</Slides>
  <Notes>1</Notes>
  <HiddenSlides>0</HiddenSlides>
  <MMClips>0</MMClips>
  <ScaleCrop>false</ScaleCrop>
  <HeadingPairs>
    <vt:vector size="4" baseType="variant">
      <vt:variant>
        <vt:lpstr>Theme</vt:lpstr>
      </vt:variant>
      <vt:variant>
        <vt:i4>1</vt:i4>
      </vt:variant>
      <vt:variant>
        <vt:lpstr>Slide Titles</vt:lpstr>
      </vt:variant>
      <vt:variant>
        <vt:i4>320</vt:i4>
      </vt:variant>
    </vt:vector>
  </HeadingPairs>
  <TitlesOfParts>
    <vt:vector size="321" baseType="lpstr">
      <vt:lpstr>Office Theme</vt:lpstr>
      <vt:lpstr>What does the Bible say about the End Times</vt:lpstr>
      <vt:lpstr>PowerPoint Presentation</vt:lpstr>
      <vt:lpstr>PowerPoint Presentation</vt:lpstr>
      <vt:lpstr>PowerPoint Presentation</vt:lpstr>
      <vt:lpstr>Eschatology</vt:lpstr>
      <vt:lpstr>Persevere</vt:lpstr>
      <vt:lpstr>Table of Contents</vt:lpstr>
      <vt:lpstr>Why is studying End Times prophecy important?</vt:lpstr>
      <vt:lpstr>PowerPoint Presentation</vt:lpstr>
      <vt:lpstr>Prophecy Facts</vt:lpstr>
      <vt:lpstr>Start our View from High Up</vt:lpstr>
      <vt:lpstr>Maybe more from this high</vt:lpstr>
      <vt:lpstr>Then get a little more detailed</vt:lpstr>
      <vt:lpstr>Then into the down and leafy</vt:lpstr>
      <vt:lpstr>Quick Terminology</vt:lpstr>
      <vt:lpstr>Quick Terminology (continued)</vt:lpstr>
      <vt:lpstr>Four Views to Interpret End Times Prophecy</vt:lpstr>
      <vt:lpstr>Full Preterist</vt:lpstr>
      <vt:lpstr>Partial Preterist</vt:lpstr>
      <vt:lpstr>Historicism</vt:lpstr>
      <vt:lpstr>Futurism</vt:lpstr>
      <vt:lpstr>Idealism</vt:lpstr>
      <vt:lpstr>Summary</vt:lpstr>
      <vt:lpstr>Three Millennial Views</vt:lpstr>
      <vt:lpstr>Three Millennial Views (continued)</vt:lpstr>
      <vt:lpstr>Amillennialism</vt:lpstr>
      <vt:lpstr>Amillennialism Summary</vt:lpstr>
      <vt:lpstr>Postmillennialism</vt:lpstr>
      <vt:lpstr>Postmillennialism Summary</vt:lpstr>
      <vt:lpstr>Postmillennialism Problem</vt:lpstr>
      <vt:lpstr>Premillennialism</vt:lpstr>
      <vt:lpstr>Premillennialism Summary</vt:lpstr>
      <vt:lpstr>Millennialism Conclusion</vt:lpstr>
      <vt:lpstr>Rapture</vt:lpstr>
      <vt:lpstr>Order of the Rapture</vt:lpstr>
      <vt:lpstr>Five Rapture Theories</vt:lpstr>
      <vt:lpstr>Pre-Tribulation Rapture</vt:lpstr>
      <vt:lpstr>Scripture for Pre-Tribulational Rapture</vt:lpstr>
      <vt:lpstr>PowerPoint Presentation</vt:lpstr>
      <vt:lpstr>PowerPoint Presentation</vt:lpstr>
      <vt:lpstr>PowerPoint Presentation</vt:lpstr>
      <vt:lpstr>PowerPoint Presentation</vt:lpstr>
      <vt:lpstr>PowerPoint Presentation</vt:lpstr>
      <vt:lpstr>The Judgment Seat of Christ</vt:lpstr>
      <vt:lpstr>PowerPoint Presentation</vt:lpstr>
      <vt:lpstr>PowerPoint Presentation</vt:lpstr>
      <vt:lpstr>PowerPoint Presentation</vt:lpstr>
      <vt:lpstr>PowerPoint Presentation</vt:lpstr>
      <vt:lpstr>Sequence of Events at the Rapture</vt:lpstr>
      <vt:lpstr>Imminent Return of Jesus</vt:lpstr>
      <vt:lpstr>PowerPoint Presentation</vt:lpstr>
      <vt:lpstr>Partial Rapture</vt:lpstr>
      <vt:lpstr>Scripture for Partial Rapture</vt:lpstr>
      <vt:lpstr>PowerPoint Presentation</vt:lpstr>
      <vt:lpstr>Mid-Tribulation Rapture</vt:lpstr>
      <vt:lpstr>Scripture for Mid-Tribulation Rapture</vt:lpstr>
      <vt:lpstr>PowerPoint Presentation</vt:lpstr>
      <vt:lpstr>PowerPoint Presentation</vt:lpstr>
      <vt:lpstr>Pre-Wrath Rapture</vt:lpstr>
      <vt:lpstr>The Tribulation is Divided into Three Parts</vt:lpstr>
      <vt:lpstr>Scripture for Pre-Wrath Rapture</vt:lpstr>
      <vt:lpstr>Post-Tribulation Rapture</vt:lpstr>
      <vt:lpstr>Events for a Post-Tribulation Rapture</vt:lpstr>
      <vt:lpstr>Scripture for Post-Tribulation Rapture</vt:lpstr>
      <vt:lpstr>PowerPoint Presentation</vt:lpstr>
      <vt:lpstr>Rapture Summary</vt:lpstr>
      <vt:lpstr>Rapture Passages</vt:lpstr>
      <vt:lpstr>PowerPoint Presentation</vt:lpstr>
      <vt:lpstr>Comparison John 14:1-3 and 1 Thess. 4:13-18</vt:lpstr>
      <vt:lpstr>PowerPoint Presentation</vt:lpstr>
      <vt:lpstr>PowerPoint Presentation</vt:lpstr>
      <vt:lpstr>PowerPoint Presentation</vt:lpstr>
      <vt:lpstr>PowerPoint Presentation</vt:lpstr>
      <vt:lpstr>PowerPoint Presentation</vt:lpstr>
      <vt:lpstr>Second Coming Passage</vt:lpstr>
      <vt:lpstr>Differences Between the Rapture and the Second Coming</vt:lpstr>
      <vt:lpstr>Pre-Tribulation Differences</vt:lpstr>
      <vt:lpstr>False Predictions of the Second Coming</vt:lpstr>
      <vt:lpstr>Israel and the Church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Five Major Resurrections</vt:lpstr>
      <vt:lpstr>Five Major Resurrections</vt:lpstr>
      <vt:lpstr>Afterlife</vt:lpstr>
      <vt:lpstr>PowerPoint Presentation</vt:lpstr>
      <vt:lpstr>Sheol and Hades</vt:lpstr>
      <vt:lpstr>Hell</vt:lpstr>
      <vt:lpstr>First fruits</vt:lpstr>
      <vt:lpstr>Jesus as First Fruits</vt:lpstr>
      <vt:lpstr>PowerPoint Presentation</vt:lpstr>
      <vt:lpstr>PowerPoint Presentation</vt:lpstr>
      <vt:lpstr>PowerPoint Presentation</vt:lpstr>
      <vt:lpstr>Hades and Abraham’s Bosom</vt:lpstr>
      <vt:lpstr>PowerPoint Presentation</vt:lpstr>
      <vt:lpstr>Hades and Abraham’s Bosom</vt:lpstr>
      <vt:lpstr>PowerPoint Presentation</vt:lpstr>
      <vt:lpstr>PowerPoint Presentation</vt:lpstr>
      <vt:lpstr>PowerPoint Presentation</vt:lpstr>
      <vt:lpstr>Nebuchadnezzar’s Statue</vt:lpstr>
      <vt:lpstr>The First Beast</vt:lpstr>
      <vt:lpstr>The Second Beast</vt:lpstr>
      <vt:lpstr>The Third Beast</vt:lpstr>
      <vt:lpstr>PowerPoint Presentation</vt:lpstr>
      <vt:lpstr>The Fourth Beast</vt:lpstr>
      <vt:lpstr>PowerPoint Presentation</vt:lpstr>
      <vt:lpstr>The Conquering Stone</vt:lpstr>
      <vt:lpstr>Daniel’s 70 Weeks</vt:lpstr>
      <vt:lpstr>PowerPoint Presentation</vt:lpstr>
      <vt:lpstr>Three Views</vt:lpstr>
      <vt:lpstr>Six Purposes</vt:lpstr>
      <vt:lpstr>Time Period Division</vt:lpstr>
      <vt:lpstr>Day for a Year</vt:lpstr>
      <vt:lpstr>PowerPoint Presentation</vt:lpstr>
      <vt:lpstr>Starting Point – Four Decrees</vt:lpstr>
      <vt:lpstr>Sir Robert Anderson’s Calculations</vt:lpstr>
      <vt:lpstr>Why 360 Days?</vt:lpstr>
      <vt:lpstr>PowerPoint Presentation</vt:lpstr>
      <vt:lpstr>173,880 Days</vt:lpstr>
      <vt:lpstr>The Gap</vt:lpstr>
      <vt:lpstr>PowerPoint Presentation</vt:lpstr>
      <vt:lpstr>Gaps in the Bible</vt:lpstr>
      <vt:lpstr>The 70th Week</vt:lpstr>
      <vt:lpstr>Abomination of Desolation</vt:lpstr>
      <vt:lpstr>PowerPoint Presentation</vt:lpstr>
      <vt:lpstr>The Book of Revelation</vt:lpstr>
      <vt:lpstr>History’s Timeline</vt:lpstr>
      <vt:lpstr>Tribulation Timeline</vt:lpstr>
      <vt:lpstr>The Seven Bowls or Vials</vt:lpstr>
      <vt:lpstr>PowerPoint Presentation</vt:lpstr>
      <vt:lpstr>“I looked”</vt:lpstr>
      <vt:lpstr>PowerPoint Presentation</vt:lpstr>
      <vt:lpstr>The First Seal – A White Horse – Conquering Ruler</vt:lpstr>
      <vt:lpstr>The First Horseman of the Apocalypse</vt:lpstr>
      <vt:lpstr>Antichrist</vt:lpstr>
      <vt:lpstr>PowerPoint Presentation</vt:lpstr>
      <vt:lpstr>PowerPoint Presentation</vt:lpstr>
      <vt:lpstr>PowerPoint Presentation</vt:lpstr>
      <vt:lpstr>PowerPoint Presentation</vt:lpstr>
      <vt:lpstr>Characteristics of the antichrist</vt:lpstr>
      <vt:lpstr>PowerPoint Presentation</vt:lpstr>
      <vt:lpstr>Tribulation Timeline</vt:lpstr>
      <vt:lpstr>The Second Seal – A Red Horse - War</vt:lpstr>
      <vt:lpstr>The Second Horseman of the Apocalypse</vt:lpstr>
      <vt:lpstr>Battle in Daniel 11:5-45</vt:lpstr>
      <vt:lpstr>PowerPoint Presentation</vt:lpstr>
      <vt:lpstr>Tribulation Timeline</vt:lpstr>
      <vt:lpstr>The Third Seal – A Black Horse - Famine</vt:lpstr>
      <vt:lpstr>The Third Horseman of the Apocalypse</vt:lpstr>
      <vt:lpstr>Tribulation Timeline</vt:lpstr>
      <vt:lpstr>The Fourth Seal – An Ashen Horse – Death</vt:lpstr>
      <vt:lpstr>The Fourth Horseman of the Apocalypse</vt:lpstr>
      <vt:lpstr>Tribulation Timeline</vt:lpstr>
      <vt:lpstr>The Four Horsemen of the Apocalypse</vt:lpstr>
      <vt:lpstr>PowerPoint Presentation</vt:lpstr>
      <vt:lpstr>The Fifth Seal – Martyred Souls</vt:lpstr>
      <vt:lpstr>PowerPoint Presentation</vt:lpstr>
      <vt:lpstr>Tribulation Timeline</vt:lpstr>
      <vt:lpstr>The Sixth Seal – Divine Wrath</vt:lpstr>
      <vt:lpstr>PowerPoint Presentation</vt:lpstr>
      <vt:lpstr>Tribulation Timeline</vt:lpstr>
      <vt:lpstr>PowerPoint Presentation</vt:lpstr>
      <vt:lpstr>PowerPoint Presentation</vt:lpstr>
      <vt:lpstr>PowerPoint Presentation</vt:lpstr>
      <vt:lpstr>PowerPoint Presentation</vt:lpstr>
      <vt:lpstr>Chapter 7 – The Saints</vt:lpstr>
      <vt:lpstr>PowerPoint Presentation</vt:lpstr>
      <vt:lpstr>The Seventh Seal - Silence</vt:lpstr>
      <vt:lpstr>PowerPoint Presentation</vt:lpstr>
      <vt:lpstr>Tribulation Timeline</vt:lpstr>
      <vt:lpstr>The First Trumpet – Trees and Grass Burnt up</vt:lpstr>
      <vt:lpstr>PowerPoint Presentation</vt:lpstr>
      <vt:lpstr>Tribulation Timeline</vt:lpstr>
      <vt:lpstr>The Second Trumpet – 1/3 of Sea Life Killed and 1/3 of Ships Destroyed</vt:lpstr>
      <vt:lpstr>PowerPoint Presentation</vt:lpstr>
      <vt:lpstr>Tribulation Timeline</vt:lpstr>
      <vt:lpstr>The Third Trumpet – 1/3 of Fresh Water is ruined</vt:lpstr>
      <vt:lpstr>PowerPoint Presentation</vt:lpstr>
      <vt:lpstr>PowerPoint Presentation</vt:lpstr>
      <vt:lpstr>Tribulation Timeline</vt:lpstr>
      <vt:lpstr>The Fourth Trumpet – Darkness</vt:lpstr>
      <vt:lpstr>PowerPoint Presentation</vt:lpstr>
      <vt:lpstr>Tribulation Timeline</vt:lpstr>
      <vt:lpstr>The Fifth Trumpet – The First Woe - Demonic Torment</vt:lpstr>
      <vt:lpstr>PowerPoint Presentation</vt:lpstr>
      <vt:lpstr>PowerPoint Presentation</vt:lpstr>
      <vt:lpstr>Satan</vt:lpstr>
      <vt:lpstr>PowerPoint Presentation</vt:lpstr>
      <vt:lpstr>PowerPoint Presentation</vt:lpstr>
      <vt:lpstr>PowerPoint Presentation</vt:lpstr>
      <vt:lpstr>PowerPoint Presentation</vt:lpstr>
      <vt:lpstr>PowerPoint Presentation</vt:lpstr>
      <vt:lpstr>PowerPoint Presentation</vt:lpstr>
      <vt:lpstr>Tribulation Timeline</vt:lpstr>
      <vt:lpstr>The Sixth Trumpet – The Second Woe – The Army of Two Hundred Million</vt:lpstr>
      <vt:lpstr>PowerPoint Presentation</vt:lpstr>
      <vt:lpstr>PowerPoint Presentation</vt:lpstr>
      <vt:lpstr>Tribulation Timeline</vt:lpstr>
      <vt:lpstr>The Times of the Gentiles</vt:lpstr>
      <vt:lpstr>The Two Witnesses</vt:lpstr>
      <vt:lpstr>PowerPoint Presentation</vt:lpstr>
      <vt:lpstr>PowerPoint Presentation</vt:lpstr>
      <vt:lpstr>Are they Israel and the Church?</vt:lpstr>
      <vt:lpstr>Are they two actual people manifesting the spirits of Moses and Elijah?</vt:lpstr>
      <vt:lpstr>PowerPoint Presentation</vt:lpstr>
      <vt:lpstr>PowerPoint Presentation</vt:lpstr>
      <vt:lpstr>The Third Woe and the Seventh Trumpet – Glory to God</vt:lpstr>
      <vt:lpstr>PowerPoint Presentation</vt:lpstr>
      <vt:lpstr>Tribulation Timeline</vt:lpstr>
      <vt:lpstr>Events in Heaven and earth</vt:lpstr>
      <vt:lpstr>The Woman and Child – The First Sign</vt:lpstr>
      <vt:lpstr>The Great Dragon – The Second Sign</vt:lpstr>
      <vt:lpstr>PowerPoint Presentation</vt:lpstr>
      <vt:lpstr>The Child – Jesus</vt:lpstr>
      <vt:lpstr>Satan Cast out of Heaven</vt:lpstr>
      <vt:lpstr>PowerPoint Presentation</vt:lpstr>
      <vt:lpstr>PowerPoint Presentation</vt:lpstr>
      <vt:lpstr>Satan’s Wrath</vt:lpstr>
      <vt:lpstr>Satan’s Persecution of Israel</vt:lpstr>
      <vt:lpstr>The Beast out of the Sea</vt:lpstr>
      <vt:lpstr>PowerPoint Presentation</vt:lpstr>
      <vt:lpstr>The Second Beast</vt:lpstr>
      <vt:lpstr>False Prophet</vt:lpstr>
      <vt:lpstr>How Satan tries to Imitate God</vt:lpstr>
      <vt:lpstr>Numerology in the Bible</vt:lpstr>
      <vt:lpstr>PowerPoint Presentation</vt:lpstr>
      <vt:lpstr>PowerPoint Presentation</vt:lpstr>
      <vt:lpstr>PowerPoint Presentation</vt:lpstr>
      <vt:lpstr>PowerPoint Presentation</vt:lpstr>
      <vt:lpstr>The 144,000 persevere</vt:lpstr>
      <vt:lpstr>Judgment is coming swiftly and surely</vt:lpstr>
      <vt:lpstr>Psalm 73 – The Wicked</vt:lpstr>
      <vt:lpstr>PowerPoint Presentation</vt:lpstr>
      <vt:lpstr>Psalm 73 – The Righteous</vt:lpstr>
      <vt:lpstr>PowerPoint Presentation</vt:lpstr>
      <vt:lpstr>God is with us</vt:lpstr>
      <vt:lpstr>PowerPoint Presentation</vt:lpstr>
      <vt:lpstr>PowerPoint Presentation</vt:lpstr>
      <vt:lpstr>Similarity of the Trumpets and the Bowls</vt:lpstr>
      <vt:lpstr>The First Bowl – Sores</vt:lpstr>
      <vt:lpstr>PowerPoint Presentation</vt:lpstr>
      <vt:lpstr>Tribulation Timeline</vt:lpstr>
      <vt:lpstr>The Second Bowl – Life in the sea dies</vt:lpstr>
      <vt:lpstr>PowerPoint Presentation</vt:lpstr>
      <vt:lpstr>Tribulation Timeline</vt:lpstr>
      <vt:lpstr>The Third Bowl – Life in rivers die</vt:lpstr>
      <vt:lpstr>PowerPoint Presentation</vt:lpstr>
      <vt:lpstr>Tribulation Timeline</vt:lpstr>
      <vt:lpstr>The Fourth Bowl – Scorching sun</vt:lpstr>
      <vt:lpstr>PowerPoint Presentation</vt:lpstr>
      <vt:lpstr>Tribulation Timeline</vt:lpstr>
      <vt:lpstr>The Fifth Bowl – Darkness</vt:lpstr>
      <vt:lpstr>PowerPoint Presentation</vt:lpstr>
      <vt:lpstr>Tribulation Timeline</vt:lpstr>
      <vt:lpstr>The Sixth Bowl – Preparation for Armageddon</vt:lpstr>
      <vt:lpstr>PowerPoint Presentation</vt:lpstr>
      <vt:lpstr>Tribulation Timeline</vt:lpstr>
      <vt:lpstr>The Seventh Bowl – earthquake and 100 pound hail</vt:lpstr>
      <vt:lpstr>PowerPoint Presentation</vt:lpstr>
      <vt:lpstr>Tribulation Timeline</vt:lpstr>
      <vt:lpstr>Revelation 17 Ecclesiastical Babylon</vt:lpstr>
      <vt:lpstr>PowerPoint Presentation</vt:lpstr>
      <vt:lpstr>PowerPoint Presentation</vt:lpstr>
      <vt:lpstr>Revelation 18 Political Babylon</vt:lpstr>
      <vt:lpstr>The Second Coming</vt:lpstr>
      <vt:lpstr>PowerPoint Presentation</vt:lpstr>
      <vt:lpstr>PowerPoint Presentation</vt:lpstr>
      <vt:lpstr>PowerPoint Presentation</vt:lpstr>
      <vt:lpstr>PowerPoint Presentation</vt:lpstr>
      <vt:lpstr>PowerPoint Presentation</vt:lpstr>
      <vt:lpstr>The Announcement</vt:lpstr>
      <vt:lpstr>Hallelujah</vt:lpstr>
      <vt:lpstr>What those close to God say about Him</vt:lpstr>
      <vt:lpstr>The Marriage Supper of the Lamb</vt:lpstr>
      <vt:lpstr>PowerPoint Presentation</vt:lpstr>
      <vt:lpstr>PowerPoint Presentation</vt:lpstr>
      <vt:lpstr>Marriage Customs</vt:lpstr>
      <vt:lpstr>Marriage Christ and the Church</vt:lpstr>
      <vt:lpstr>Jesus Returns</vt:lpstr>
      <vt:lpstr>PowerPoint Presentation</vt:lpstr>
      <vt:lpstr>PowerPoint Presentation</vt:lpstr>
      <vt:lpstr>PowerPoint Presentation</vt:lpstr>
      <vt:lpstr>PowerPoint Presentation</vt:lpstr>
      <vt:lpstr>PowerPoint Presentation</vt:lpstr>
      <vt:lpstr>Psalm 2</vt:lpstr>
      <vt:lpstr>PowerPoint Presentation</vt:lpstr>
      <vt:lpstr>Chapter Outline</vt:lpstr>
      <vt:lpstr>The Defeat of the Army of the Beast</vt:lpstr>
      <vt:lpstr>The Defeat of the Beast and the False Prophet</vt:lpstr>
      <vt:lpstr>The Doom of the Beast’s Army</vt:lpstr>
      <vt:lpstr>The Binding of Satan</vt:lpstr>
      <vt:lpstr>PowerPoint Presentation</vt:lpstr>
      <vt:lpstr>PowerPoint Presentation</vt:lpstr>
      <vt:lpstr>Seal</vt:lpstr>
      <vt:lpstr>PowerPoint Presentation</vt:lpstr>
      <vt:lpstr>The Resurrection of the Tribulation Saints</vt:lpstr>
      <vt:lpstr>Satan Freed</vt:lpstr>
      <vt:lpstr>People Groups at the Start of the Millennium</vt:lpstr>
      <vt:lpstr>Millennium Passages</vt:lpstr>
      <vt:lpstr>PowerPoint Presentation</vt:lpstr>
      <vt:lpstr>PowerPoint Presentation</vt:lpstr>
      <vt:lpstr>Satan Sentenced</vt:lpstr>
      <vt:lpstr>The Great White Throne Judgment</vt:lpstr>
      <vt:lpstr>PowerPoint Presentation</vt:lpstr>
      <vt:lpstr>New Heavens and New Earth</vt:lpstr>
      <vt:lpstr>PowerPoint Presentation</vt:lpstr>
      <vt:lpstr>Peace, Spotlessness, and Blamelessness</vt:lpstr>
      <vt:lpstr>C.T. Studd</vt:lpstr>
      <vt:lpstr>New Heavens and New Earth Passages</vt:lpstr>
      <vt:lpstr>PowerPoint Presentation</vt:lpstr>
      <vt:lpstr>God’s Nearness</vt:lpstr>
      <vt:lpstr>PowerPoint Presentation</vt:lpstr>
      <vt:lpstr>The New Jerusalem</vt:lpstr>
      <vt:lpstr>PowerPoint Presentation</vt:lpstr>
      <vt:lpstr>Revelation 22:20</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the Bible say about the End Times</dc:title>
  <dc:creator>Laforge, Robert</dc:creator>
  <cp:lastModifiedBy>Bob</cp:lastModifiedBy>
  <cp:revision>174</cp:revision>
  <cp:lastPrinted>2018-07-05T14:00:24Z</cp:lastPrinted>
  <dcterms:created xsi:type="dcterms:W3CDTF">2018-06-27T20:16:52Z</dcterms:created>
  <dcterms:modified xsi:type="dcterms:W3CDTF">2018-10-23T02:14:26Z</dcterms:modified>
</cp:coreProperties>
</file>