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0"/>
  </p:notesMasterIdLst>
  <p:sldIdLst>
    <p:sldId id="256" r:id="rId3"/>
    <p:sldId id="385" r:id="rId4"/>
    <p:sldId id="419" r:id="rId5"/>
    <p:sldId id="410" r:id="rId6"/>
    <p:sldId id="420" r:id="rId7"/>
    <p:sldId id="260" r:id="rId8"/>
    <p:sldId id="261" r:id="rId9"/>
    <p:sldId id="262" r:id="rId10"/>
    <p:sldId id="257" r:id="rId11"/>
    <p:sldId id="415" r:id="rId12"/>
    <p:sldId id="416" r:id="rId13"/>
    <p:sldId id="412" r:id="rId14"/>
    <p:sldId id="413" r:id="rId15"/>
    <p:sldId id="414" r:id="rId16"/>
    <p:sldId id="258" r:id="rId17"/>
    <p:sldId id="268" r:id="rId18"/>
    <p:sldId id="418" r:id="rId19"/>
    <p:sldId id="417" r:id="rId20"/>
    <p:sldId id="269" r:id="rId21"/>
    <p:sldId id="270" r:id="rId22"/>
    <p:sldId id="265" r:id="rId23"/>
    <p:sldId id="266" r:id="rId24"/>
    <p:sldId id="267" r:id="rId25"/>
    <p:sldId id="263" r:id="rId26"/>
    <p:sldId id="264" r:id="rId27"/>
    <p:sldId id="271" r:id="rId28"/>
    <p:sldId id="273" r:id="rId29"/>
    <p:sldId id="275" r:id="rId30"/>
    <p:sldId id="272" r:id="rId31"/>
    <p:sldId id="276" r:id="rId32"/>
    <p:sldId id="277" r:id="rId33"/>
    <p:sldId id="278" r:id="rId34"/>
    <p:sldId id="279" r:id="rId35"/>
    <p:sldId id="274" r:id="rId36"/>
    <p:sldId id="281" r:id="rId37"/>
    <p:sldId id="280" r:id="rId38"/>
    <p:sldId id="282" r:id="rId39"/>
    <p:sldId id="422" r:id="rId40"/>
    <p:sldId id="283" r:id="rId41"/>
    <p:sldId id="284" r:id="rId42"/>
    <p:sldId id="421" r:id="rId43"/>
    <p:sldId id="285" r:id="rId44"/>
    <p:sldId id="287" r:id="rId45"/>
    <p:sldId id="288" r:id="rId46"/>
    <p:sldId id="289" r:id="rId47"/>
    <p:sldId id="286" r:id="rId48"/>
    <p:sldId id="423" r:id="rId49"/>
    <p:sldId id="290" r:id="rId50"/>
    <p:sldId id="291" r:id="rId51"/>
    <p:sldId id="340" r:id="rId52"/>
    <p:sldId id="292" r:id="rId53"/>
    <p:sldId id="293" r:id="rId54"/>
    <p:sldId id="294" r:id="rId55"/>
    <p:sldId id="295" r:id="rId56"/>
    <p:sldId id="296" r:id="rId57"/>
    <p:sldId id="297" r:id="rId58"/>
    <p:sldId id="298" r:id="rId59"/>
    <p:sldId id="299" r:id="rId60"/>
    <p:sldId id="300" r:id="rId61"/>
    <p:sldId id="301" r:id="rId62"/>
    <p:sldId id="304" r:id="rId63"/>
    <p:sldId id="302" r:id="rId64"/>
    <p:sldId id="303" r:id="rId65"/>
    <p:sldId id="306" r:id="rId66"/>
    <p:sldId id="305" r:id="rId67"/>
    <p:sldId id="307" r:id="rId68"/>
    <p:sldId id="308" r:id="rId69"/>
    <p:sldId id="309" r:id="rId70"/>
    <p:sldId id="310" r:id="rId71"/>
    <p:sldId id="311" r:id="rId72"/>
    <p:sldId id="424" r:id="rId73"/>
    <p:sldId id="425" r:id="rId74"/>
    <p:sldId id="426" r:id="rId75"/>
    <p:sldId id="312" r:id="rId76"/>
    <p:sldId id="313" r:id="rId77"/>
    <p:sldId id="314" r:id="rId78"/>
    <p:sldId id="315" r:id="rId79"/>
    <p:sldId id="427" r:id="rId80"/>
    <p:sldId id="316" r:id="rId81"/>
    <p:sldId id="317" r:id="rId82"/>
    <p:sldId id="318" r:id="rId83"/>
    <p:sldId id="428" r:id="rId84"/>
    <p:sldId id="319" r:id="rId85"/>
    <p:sldId id="320" r:id="rId86"/>
    <p:sldId id="429" r:id="rId87"/>
    <p:sldId id="321" r:id="rId88"/>
    <p:sldId id="430" r:id="rId89"/>
    <p:sldId id="322" r:id="rId90"/>
    <p:sldId id="323" r:id="rId91"/>
    <p:sldId id="327" r:id="rId92"/>
    <p:sldId id="324" r:id="rId93"/>
    <p:sldId id="325" r:id="rId94"/>
    <p:sldId id="431" r:id="rId95"/>
    <p:sldId id="432" r:id="rId96"/>
    <p:sldId id="434" r:id="rId97"/>
    <p:sldId id="433" r:id="rId98"/>
    <p:sldId id="326" r:id="rId99"/>
    <p:sldId id="328" r:id="rId100"/>
    <p:sldId id="435" r:id="rId101"/>
    <p:sldId id="329" r:id="rId102"/>
    <p:sldId id="331" r:id="rId103"/>
    <p:sldId id="436" r:id="rId104"/>
    <p:sldId id="330" r:id="rId105"/>
    <p:sldId id="409" r:id="rId106"/>
    <p:sldId id="332" r:id="rId107"/>
    <p:sldId id="333" r:id="rId108"/>
    <p:sldId id="334" r:id="rId109"/>
    <p:sldId id="386" r:id="rId110"/>
    <p:sldId id="387" r:id="rId111"/>
    <p:sldId id="388" r:id="rId112"/>
    <p:sldId id="389" r:id="rId113"/>
    <p:sldId id="390" r:id="rId114"/>
    <p:sldId id="391" r:id="rId115"/>
    <p:sldId id="392" r:id="rId116"/>
    <p:sldId id="393" r:id="rId117"/>
    <p:sldId id="437" r:id="rId118"/>
    <p:sldId id="438" r:id="rId119"/>
    <p:sldId id="394" r:id="rId120"/>
    <p:sldId id="395" r:id="rId121"/>
    <p:sldId id="396" r:id="rId122"/>
    <p:sldId id="397" r:id="rId123"/>
    <p:sldId id="399" r:id="rId124"/>
    <p:sldId id="401" r:id="rId125"/>
    <p:sldId id="402" r:id="rId126"/>
    <p:sldId id="403" r:id="rId127"/>
    <p:sldId id="404" r:id="rId128"/>
    <p:sldId id="405" r:id="rId129"/>
    <p:sldId id="406" r:id="rId130"/>
    <p:sldId id="407" r:id="rId131"/>
    <p:sldId id="408" r:id="rId132"/>
    <p:sldId id="368" r:id="rId133"/>
    <p:sldId id="369" r:id="rId134"/>
    <p:sldId id="370" r:id="rId135"/>
    <p:sldId id="371" r:id="rId136"/>
    <p:sldId id="372" r:id="rId137"/>
    <p:sldId id="373" r:id="rId138"/>
    <p:sldId id="374" r:id="rId139"/>
    <p:sldId id="375" r:id="rId140"/>
    <p:sldId id="439" r:id="rId141"/>
    <p:sldId id="376" r:id="rId142"/>
    <p:sldId id="440" r:id="rId143"/>
    <p:sldId id="377" r:id="rId144"/>
    <p:sldId id="441" r:id="rId145"/>
    <p:sldId id="378" r:id="rId146"/>
    <p:sldId id="442" r:id="rId147"/>
    <p:sldId id="443" r:id="rId148"/>
    <p:sldId id="444" r:id="rId149"/>
    <p:sldId id="445" r:id="rId150"/>
    <p:sldId id="379" r:id="rId151"/>
    <p:sldId id="446" r:id="rId152"/>
    <p:sldId id="447" r:id="rId153"/>
    <p:sldId id="448" r:id="rId154"/>
    <p:sldId id="380" r:id="rId155"/>
    <p:sldId id="381" r:id="rId156"/>
    <p:sldId id="449" r:id="rId157"/>
    <p:sldId id="382" r:id="rId158"/>
    <p:sldId id="450" r:id="rId159"/>
    <p:sldId id="383" r:id="rId160"/>
    <p:sldId id="451" r:id="rId161"/>
    <p:sldId id="384" r:id="rId162"/>
    <p:sldId id="452" r:id="rId163"/>
    <p:sldId id="335" r:id="rId164"/>
    <p:sldId id="336" r:id="rId165"/>
    <p:sldId id="337" r:id="rId166"/>
    <p:sldId id="338" r:id="rId167"/>
    <p:sldId id="339" r:id="rId168"/>
    <p:sldId id="342" r:id="rId169"/>
    <p:sldId id="453" r:id="rId170"/>
    <p:sldId id="341" r:id="rId171"/>
    <p:sldId id="343" r:id="rId172"/>
    <p:sldId id="454" r:id="rId173"/>
    <p:sldId id="344" r:id="rId174"/>
    <p:sldId id="345" r:id="rId175"/>
    <p:sldId id="455" r:id="rId176"/>
    <p:sldId id="346" r:id="rId177"/>
    <p:sldId id="456" r:id="rId178"/>
    <p:sldId id="457" r:id="rId179"/>
    <p:sldId id="347" r:id="rId180"/>
    <p:sldId id="348" r:id="rId181"/>
    <p:sldId id="349" r:id="rId182"/>
    <p:sldId id="350" r:id="rId183"/>
    <p:sldId id="351" r:id="rId184"/>
    <p:sldId id="352" r:id="rId185"/>
    <p:sldId id="353" r:id="rId186"/>
    <p:sldId id="458" r:id="rId187"/>
    <p:sldId id="459" r:id="rId188"/>
    <p:sldId id="460" r:id="rId189"/>
    <p:sldId id="461" r:id="rId190"/>
    <p:sldId id="462" r:id="rId191"/>
    <p:sldId id="354" r:id="rId192"/>
    <p:sldId id="463" r:id="rId193"/>
    <p:sldId id="464" r:id="rId194"/>
    <p:sldId id="465" r:id="rId195"/>
    <p:sldId id="355" r:id="rId196"/>
    <p:sldId id="356" r:id="rId197"/>
    <p:sldId id="357" r:id="rId198"/>
    <p:sldId id="358" r:id="rId199"/>
    <p:sldId id="359" r:id="rId200"/>
    <p:sldId id="360" r:id="rId201"/>
    <p:sldId id="361" r:id="rId202"/>
    <p:sldId id="362" r:id="rId203"/>
    <p:sldId id="363" r:id="rId204"/>
    <p:sldId id="364" r:id="rId205"/>
    <p:sldId id="466" r:id="rId206"/>
    <p:sldId id="411" r:id="rId207"/>
    <p:sldId id="467" r:id="rId208"/>
    <p:sldId id="366" r:id="rId2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01" autoAdjust="0"/>
    <p:restoredTop sz="94660"/>
  </p:normalViewPr>
  <p:slideViewPr>
    <p:cSldViewPr snapToGrid="0">
      <p:cViewPr varScale="1">
        <p:scale>
          <a:sx n="97" d="100"/>
          <a:sy n="97" d="100"/>
        </p:scale>
        <p:origin x="-108"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11"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6" Type="http://schemas.openxmlformats.org/officeDocument/2006/relationships/slide" Target="slides/slide204.xml"/><Relationship Id="rId201" Type="http://schemas.openxmlformats.org/officeDocument/2006/relationships/slide" Target="slides/slide199.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slideMaster" Target="slideMasters/slideMaster1.xml"/><Relationship Id="rId6" Type="http://schemas.openxmlformats.org/officeDocument/2006/relationships/slide" Target="slides/slide4.xml"/><Relationship Id="rId212" Type="http://schemas.openxmlformats.org/officeDocument/2006/relationships/viewProps" Target="viewProps.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slide" Target="slides/slide205.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tableStyles" Target="tableStyle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notesMaster" Target="notesMasters/notesMaster1.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54E0D-DD2F-4703-99CD-4ED159CCC66D}" type="datetimeFigureOut">
              <a:rPr lang="en-US" smtClean="0"/>
              <a:t>9/9/2019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DD471-F593-4099-B210-AD21125F39BF}" type="slidenum">
              <a:rPr lang="en-US" smtClean="0"/>
              <a:t>‹#›</a:t>
            </a:fld>
            <a:endParaRPr lang="en-US"/>
          </a:p>
        </p:txBody>
      </p:sp>
    </p:spTree>
    <p:extLst>
      <p:ext uri="{BB962C8B-B14F-4D97-AF65-F5344CB8AC3E}">
        <p14:creationId xmlns:p14="http://schemas.microsoft.com/office/powerpoint/2010/main" val="1121257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DD471-F593-4099-B210-AD21125F39BF}" type="slidenum">
              <a:rPr lang="en-US" smtClean="0"/>
              <a:t>28</a:t>
            </a:fld>
            <a:endParaRPr lang="en-US"/>
          </a:p>
        </p:txBody>
      </p:sp>
    </p:spTree>
    <p:extLst>
      <p:ext uri="{BB962C8B-B14F-4D97-AF65-F5344CB8AC3E}">
        <p14:creationId xmlns:p14="http://schemas.microsoft.com/office/powerpoint/2010/main" val="850494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2408F5-1EAA-470D-8321-2A9F9BF8F5BD}"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1567623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2408F5-1EAA-470D-8321-2A9F9BF8F5BD}"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323804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2408F5-1EAA-470D-8321-2A9F9BF8F5BD}"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4155495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2408F5-1EAA-470D-8321-2A9F9BF8F5BD}"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96332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2408F5-1EAA-470D-8321-2A9F9BF8F5BD}" type="datetimeFigureOut">
              <a:rPr lang="en-US" smtClean="0"/>
              <a:t>9/9/2019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369779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2408F5-1EAA-470D-8321-2A9F9BF8F5BD}"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126995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408F5-1EAA-470D-8321-2A9F9BF8F5BD}"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1564837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2408F5-1EAA-470D-8321-2A9F9BF8F5BD}"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1644963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2408F5-1EAA-470D-8321-2A9F9BF8F5BD}"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165984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2408F5-1EAA-470D-8321-2A9F9BF8F5BD}"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3791611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2408F5-1EAA-470D-8321-2A9F9BF8F5BD}"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321BE-1A83-4274-90F0-E83352736869}" type="slidenum">
              <a:rPr lang="en-US" smtClean="0"/>
              <a:t>‹#›</a:t>
            </a:fld>
            <a:endParaRPr lang="en-US"/>
          </a:p>
        </p:txBody>
      </p:sp>
    </p:spTree>
    <p:extLst>
      <p:ext uri="{BB962C8B-B14F-4D97-AF65-F5344CB8AC3E}">
        <p14:creationId xmlns:p14="http://schemas.microsoft.com/office/powerpoint/2010/main" val="3208602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546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9312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679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4141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455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8440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494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8976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9428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382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408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408F5-1EAA-470D-8321-2A9F9BF8F5BD}" type="datetimeFigureOut">
              <a:rPr lang="en-US" smtClean="0"/>
              <a:t>9/9/2019</a:t>
            </a:fld>
            <a:endParaRPr lang="en-US"/>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6321BE-1A83-4274-90F0-E83352736869}" type="slidenum">
              <a:rPr lang="en-US" smtClean="0"/>
              <a:t>‹#›</a:t>
            </a:fld>
            <a:endParaRPr lang="en-US"/>
          </a:p>
        </p:txBody>
      </p:sp>
    </p:spTree>
    <p:extLst>
      <p:ext uri="{BB962C8B-B14F-4D97-AF65-F5344CB8AC3E}">
        <p14:creationId xmlns:p14="http://schemas.microsoft.com/office/powerpoint/2010/main" val="139145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5AC9B-157B-439B-B292-D4A7A2D11258}" type="datetimeFigureOut">
              <a:rPr lang="en-US" smtClean="0">
                <a:solidFill>
                  <a:prstClr val="black">
                    <a:tint val="75000"/>
                  </a:prstClr>
                </a:solidFill>
              </a:rPr>
              <a:pPr/>
              <a:t>9/9/2019</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AE258-9E14-454E-BBF1-588D27425E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03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1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18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7269" y="1168083"/>
            <a:ext cx="10062211" cy="2318068"/>
          </a:xfrm>
        </p:spPr>
        <p:txBody>
          <a:bodyPr>
            <a:noAutofit/>
          </a:bodyPr>
          <a:lstStyle/>
          <a:p>
            <a:r>
              <a:rPr lang="en-US" sz="125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Imitating Jesus</a:t>
            </a:r>
            <a:endParaRPr lang="en-US" sz="125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22963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776540" y="571500"/>
            <a:ext cx="6638925" cy="5715000"/>
          </a:xfrm>
          <a:prstGeom prst="rect">
            <a:avLst/>
          </a:prstGeom>
        </p:spPr>
      </p:pic>
    </p:spTree>
    <p:extLst>
      <p:ext uri="{BB962C8B-B14F-4D97-AF65-F5344CB8AC3E}">
        <p14:creationId xmlns:p14="http://schemas.microsoft.com/office/powerpoint/2010/main" val="927364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0492" y="1377827"/>
            <a:ext cx="7508594" cy="1569660"/>
          </a:xfrm>
          <a:prstGeom prst="rect">
            <a:avLst/>
          </a:prstGeom>
        </p:spPr>
        <p:txBody>
          <a:bodyPr wrap="none">
            <a:spAutoFit/>
          </a:bodyPr>
          <a:lstStyle/>
          <a:p>
            <a:r>
              <a:rPr lang="en-US" sz="9600" dirty="0" err="1"/>
              <a:t>imitatio</a:t>
            </a:r>
            <a:r>
              <a:rPr lang="en-US" sz="9600" dirty="0"/>
              <a:t> Christi</a:t>
            </a:r>
          </a:p>
        </p:txBody>
      </p:sp>
    </p:spTree>
    <p:extLst>
      <p:ext uri="{BB962C8B-B14F-4D97-AF65-F5344CB8AC3E}">
        <p14:creationId xmlns:p14="http://schemas.microsoft.com/office/powerpoint/2010/main" val="2557119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4206" y="564430"/>
            <a:ext cx="4562279" cy="5230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9760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759" y="217226"/>
            <a:ext cx="8493566" cy="63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59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2480" y="808365"/>
            <a:ext cx="10515600" cy="1317625"/>
          </a:xfrm>
        </p:spPr>
        <p:txBody>
          <a:bodyPr/>
          <a:lstStyle/>
          <a:p>
            <a:pPr marL="0" indent="0">
              <a:buNone/>
            </a:pPr>
            <a:r>
              <a:rPr lang="en-US" dirty="0" smtClean="0"/>
              <a:t>“A </a:t>
            </a:r>
            <a:r>
              <a:rPr lang="en-US" dirty="0"/>
              <a:t>slave will not be instructed by words alone; for though he understands, there will be no response.” </a:t>
            </a:r>
            <a:r>
              <a:rPr lang="en-US" dirty="0" smtClean="0"/>
              <a:t>-- Proverbs 29:19</a:t>
            </a:r>
            <a:endParaRPr lang="en-US" dirty="0"/>
          </a:p>
          <a:p>
            <a:pPr marL="0" indent="0">
              <a:buNone/>
            </a:pPr>
            <a:endParaRPr lang="en-US" dirty="0"/>
          </a:p>
        </p:txBody>
      </p:sp>
      <p:sp>
        <p:nvSpPr>
          <p:cNvPr id="4" name="Content Placeholder 2"/>
          <p:cNvSpPr txBox="1">
            <a:spLocks/>
          </p:cNvSpPr>
          <p:nvPr/>
        </p:nvSpPr>
        <p:spPr>
          <a:xfrm>
            <a:off x="792480" y="2800986"/>
            <a:ext cx="10515600" cy="24453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a:t>
            </a:r>
            <a:r>
              <a:rPr lang="en-US" dirty="0"/>
              <a:t>Be imitators of me, just as I also am of Christ” </a:t>
            </a:r>
            <a:r>
              <a:rPr lang="en-US" dirty="0" smtClean="0"/>
              <a:t>-- 1 Corinthians 11:1</a:t>
            </a:r>
          </a:p>
          <a:p>
            <a:pPr marL="0" indent="0">
              <a:buNone/>
            </a:pPr>
            <a:endParaRPr lang="en-US" dirty="0"/>
          </a:p>
          <a:p>
            <a:pPr marL="0" indent="0">
              <a:buNone/>
            </a:pPr>
            <a:r>
              <a:rPr lang="en-US" dirty="0" smtClean="0"/>
              <a:t>“</a:t>
            </a:r>
            <a:r>
              <a:rPr lang="en-US" dirty="0"/>
              <a:t>Therefore be imitators of God, as beloved children</a:t>
            </a:r>
            <a:r>
              <a:rPr lang="en-US" dirty="0" smtClean="0"/>
              <a:t>…” -- Ephesians 5:1</a:t>
            </a:r>
            <a:endParaRPr lang="en-US" dirty="0"/>
          </a:p>
        </p:txBody>
      </p:sp>
    </p:spTree>
    <p:extLst>
      <p:ext uri="{BB962C8B-B14F-4D97-AF65-F5344CB8AC3E}">
        <p14:creationId xmlns:p14="http://schemas.microsoft.com/office/powerpoint/2010/main" val="333856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3881" y="377481"/>
            <a:ext cx="8135348" cy="610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0044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631" y="659765"/>
            <a:ext cx="10515600" cy="4351338"/>
          </a:xfrm>
        </p:spPr>
        <p:txBody>
          <a:bodyPr/>
          <a:lstStyle/>
          <a:p>
            <a:pPr marL="0" indent="0">
              <a:buNone/>
            </a:pPr>
            <a:r>
              <a:rPr lang="en-US" dirty="0" smtClean="0"/>
              <a:t>“</a:t>
            </a:r>
            <a:r>
              <a:rPr lang="en-US" dirty="0"/>
              <a:t>Therefore you are to be perfect, as your heavenly Father is perfect</a:t>
            </a:r>
            <a:r>
              <a:rPr lang="en-US" dirty="0" smtClean="0"/>
              <a:t>.” -- Matthew 5:48</a:t>
            </a:r>
          </a:p>
          <a:p>
            <a:pPr marL="0" indent="0">
              <a:buNone/>
            </a:pPr>
            <a:endParaRPr lang="en-US" dirty="0"/>
          </a:p>
          <a:p>
            <a:pPr marL="0" indent="0">
              <a:buNone/>
            </a:pPr>
            <a:r>
              <a:rPr lang="en-US" dirty="0" smtClean="0"/>
              <a:t>“</a:t>
            </a:r>
            <a:r>
              <a:rPr lang="en-US" dirty="0"/>
              <a:t>but like the Holy One who called you, be holy yourselves also in all your behavior;  because it is written, ‘YOU SHALL BE HOLY, FOR I AM HOLY</a:t>
            </a:r>
            <a:r>
              <a:rPr lang="en-US" dirty="0" smtClean="0"/>
              <a:t>.’” -- 1 Peter 1:15-16</a:t>
            </a:r>
            <a:endParaRPr lang="en-US" dirty="0"/>
          </a:p>
          <a:p>
            <a:pPr marL="0" indent="0">
              <a:buNone/>
            </a:pPr>
            <a:endParaRPr lang="en-US" dirty="0"/>
          </a:p>
        </p:txBody>
      </p:sp>
    </p:spTree>
    <p:extLst>
      <p:ext uri="{BB962C8B-B14F-4D97-AF65-F5344CB8AC3E}">
        <p14:creationId xmlns:p14="http://schemas.microsoft.com/office/powerpoint/2010/main" val="2909274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Why should we imitate Jesus?</a:t>
            </a:r>
            <a:endParaRPr lang="en-US" dirty="0">
              <a:solidFill>
                <a:srgbClr val="FF0000"/>
              </a:solidFill>
            </a:endParaRPr>
          </a:p>
        </p:txBody>
      </p:sp>
      <p:sp>
        <p:nvSpPr>
          <p:cNvPr id="3" name="Content Placeholder 2"/>
          <p:cNvSpPr>
            <a:spLocks noGrp="1"/>
          </p:cNvSpPr>
          <p:nvPr>
            <p:ph idx="1"/>
          </p:nvPr>
        </p:nvSpPr>
        <p:spPr>
          <a:xfrm>
            <a:off x="746760" y="1608465"/>
            <a:ext cx="10515600" cy="1100455"/>
          </a:xfrm>
        </p:spPr>
        <p:txBody>
          <a:bodyPr/>
          <a:lstStyle/>
          <a:p>
            <a:pPr marL="0" indent="0">
              <a:buNone/>
            </a:pPr>
            <a:r>
              <a:rPr lang="en-US" b="1" u="sng" dirty="0"/>
              <a:t>Because we are commanded </a:t>
            </a:r>
            <a:r>
              <a:rPr lang="en-US" b="1" u="sng" dirty="0" smtClean="0"/>
              <a:t>to</a:t>
            </a:r>
          </a:p>
          <a:p>
            <a:pPr marL="0" indent="0">
              <a:buNone/>
            </a:pPr>
            <a:r>
              <a:rPr lang="en-US" dirty="0" smtClean="0"/>
              <a:t>Ephesians </a:t>
            </a:r>
            <a:r>
              <a:rPr lang="en-US" dirty="0"/>
              <a:t>5:1, “Therefore be imitators of God, as beloved children…”</a:t>
            </a:r>
          </a:p>
          <a:p>
            <a:pPr marL="0" indent="0">
              <a:buNone/>
            </a:pPr>
            <a:endParaRPr lang="en-US" dirty="0"/>
          </a:p>
        </p:txBody>
      </p:sp>
      <p:sp>
        <p:nvSpPr>
          <p:cNvPr id="4" name="Content Placeholder 2"/>
          <p:cNvSpPr txBox="1">
            <a:spLocks/>
          </p:cNvSpPr>
          <p:nvPr/>
        </p:nvSpPr>
        <p:spPr>
          <a:xfrm>
            <a:off x="746760" y="2835277"/>
            <a:ext cx="10515600" cy="17062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Because it glorifies God</a:t>
            </a:r>
            <a:endParaRPr lang="en-US" dirty="0"/>
          </a:p>
          <a:p>
            <a:pPr marL="0" indent="0">
              <a:buNone/>
            </a:pPr>
            <a:r>
              <a:rPr lang="en-US" dirty="0"/>
              <a:t>Matthew 5:16, “Let your light shine before men in such a way that they may see your good works, and glorify your Father who is in heaven</a:t>
            </a:r>
            <a:r>
              <a:rPr lang="en-US" dirty="0" smtClean="0"/>
              <a:t>.”</a:t>
            </a:r>
            <a:endParaRPr lang="en-US" dirty="0"/>
          </a:p>
        </p:txBody>
      </p:sp>
    </p:spTree>
    <p:extLst>
      <p:ext uri="{BB962C8B-B14F-4D97-AF65-F5344CB8AC3E}">
        <p14:creationId xmlns:p14="http://schemas.microsoft.com/office/powerpoint/2010/main" val="177766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094" y="804866"/>
            <a:ext cx="5457825" cy="524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1301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05359" y="687896"/>
            <a:ext cx="10515600" cy="170624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Because we will be more joyful and fulfilled</a:t>
            </a:r>
            <a:endParaRPr lang="en-US" dirty="0"/>
          </a:p>
          <a:p>
            <a:pPr marL="0" indent="0">
              <a:buNone/>
            </a:pPr>
            <a:r>
              <a:rPr lang="en-US" dirty="0"/>
              <a:t>1 Thessalonians 1:6, “You also became imitators of us and of the Lord, having received the word in much tribulation with the joy of the Holy Spirit…”</a:t>
            </a:r>
          </a:p>
        </p:txBody>
      </p:sp>
    </p:spTree>
    <p:extLst>
      <p:ext uri="{BB962C8B-B14F-4D97-AF65-F5344CB8AC3E}">
        <p14:creationId xmlns:p14="http://schemas.microsoft.com/office/powerpoint/2010/main" val="2358749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4796" y="714149"/>
            <a:ext cx="4764317" cy="4753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9165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865" y="1299934"/>
            <a:ext cx="8176051" cy="3604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1743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0296" y="933066"/>
            <a:ext cx="5762625" cy="4585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9188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051" y="831215"/>
            <a:ext cx="10515600" cy="2289175"/>
          </a:xfrm>
        </p:spPr>
        <p:txBody>
          <a:bodyPr/>
          <a:lstStyle/>
          <a:p>
            <a:pPr marL="0" indent="0">
              <a:buNone/>
            </a:pPr>
            <a:r>
              <a:rPr lang="en-US" b="1" u="sng" dirty="0"/>
              <a:t>To be an example to other believers</a:t>
            </a:r>
            <a:endParaRPr lang="en-US" dirty="0"/>
          </a:p>
          <a:p>
            <a:pPr marL="0" indent="0">
              <a:buNone/>
            </a:pPr>
            <a:r>
              <a:rPr lang="en-US" dirty="0"/>
              <a:t>1 Thessalonians 1:6-7, You also became imitators of us and of the Lord, having received the word in much tribulation with the joy of the Holy Spirit, so that you became an example to all the believers in Macedonia and in Achaia</a:t>
            </a:r>
            <a:r>
              <a:rPr lang="en-US" dirty="0" smtClean="0"/>
              <a:t>.</a:t>
            </a:r>
            <a:endParaRPr lang="en-US" dirty="0"/>
          </a:p>
        </p:txBody>
      </p:sp>
      <p:sp>
        <p:nvSpPr>
          <p:cNvPr id="4" name="Content Placeholder 2"/>
          <p:cNvSpPr txBox="1">
            <a:spLocks/>
          </p:cNvSpPr>
          <p:nvPr/>
        </p:nvSpPr>
        <p:spPr>
          <a:xfrm>
            <a:off x="781051" y="3361065"/>
            <a:ext cx="10515600" cy="2289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Because it will witness to and make an impression on non-believers</a:t>
            </a:r>
            <a:endParaRPr lang="en-US" dirty="0"/>
          </a:p>
          <a:p>
            <a:pPr marL="0" indent="0">
              <a:buNone/>
            </a:pPr>
            <a:r>
              <a:rPr lang="en-US" dirty="0"/>
              <a:t>2 Corinthians 3:2-3, “2 You are our letter, written in our hearts, known and read by all men; 3 being manifested that you are a letter of Christ, cared for by us, written not with ink but with the Spirit of the living God, not on tablets of stone but on tablets of human hearts</a:t>
            </a:r>
            <a:r>
              <a:rPr lang="en-US" dirty="0" smtClean="0"/>
              <a:t>.”</a:t>
            </a:r>
            <a:endParaRPr lang="en-US" dirty="0"/>
          </a:p>
        </p:txBody>
      </p:sp>
    </p:spTree>
    <p:extLst>
      <p:ext uri="{BB962C8B-B14F-4D97-AF65-F5344CB8AC3E}">
        <p14:creationId xmlns:p14="http://schemas.microsoft.com/office/powerpoint/2010/main" val="300867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212" y="374555"/>
            <a:ext cx="10515600" cy="1325563"/>
          </a:xfrm>
        </p:spPr>
        <p:txBody>
          <a:bodyPr/>
          <a:lstStyle/>
          <a:p>
            <a:pPr algn="ctr"/>
            <a:r>
              <a:rPr lang="en-US" b="1" dirty="0">
                <a:solidFill>
                  <a:srgbClr val="FF0000"/>
                </a:solidFill>
              </a:rPr>
              <a:t>Philemon and </a:t>
            </a:r>
            <a:r>
              <a:rPr lang="en-US" b="1" dirty="0" err="1">
                <a:solidFill>
                  <a:srgbClr val="FF0000"/>
                </a:solidFill>
              </a:rPr>
              <a:t>Baucis</a:t>
            </a:r>
            <a:endParaRPr lang="en-US" b="1" dirty="0">
              <a:solidFill>
                <a:srgbClr val="FF000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0883" y="1733018"/>
            <a:ext cx="3105151" cy="441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1606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257" y="329939"/>
            <a:ext cx="3879791" cy="6274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6627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9494" y="919163"/>
            <a:ext cx="7688263" cy="502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397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image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513" y="359093"/>
            <a:ext cx="8876347" cy="6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3354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image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5109" y="267653"/>
            <a:ext cx="5653087" cy="64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9112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5"/>
            <a:ext cx="10515600" cy="812165"/>
          </a:xfrm>
        </p:spPr>
        <p:txBody>
          <a:bodyPr/>
          <a:lstStyle/>
          <a:p>
            <a:r>
              <a:rPr lang="en-US" dirty="0" smtClean="0">
                <a:solidFill>
                  <a:srgbClr val="FF0000"/>
                </a:solidFill>
              </a:rPr>
              <a:t>Jesus went before us</a:t>
            </a:r>
            <a:endParaRPr lang="en-US" dirty="0">
              <a:solidFill>
                <a:srgbClr val="FF0000"/>
              </a:solidFill>
            </a:endParaRPr>
          </a:p>
        </p:txBody>
      </p:sp>
      <p:sp>
        <p:nvSpPr>
          <p:cNvPr id="3" name="Content Placeholder 2"/>
          <p:cNvSpPr>
            <a:spLocks noGrp="1"/>
          </p:cNvSpPr>
          <p:nvPr>
            <p:ph idx="1"/>
          </p:nvPr>
        </p:nvSpPr>
        <p:spPr>
          <a:xfrm>
            <a:off x="838200" y="1348748"/>
            <a:ext cx="10515600" cy="5246369"/>
          </a:xfrm>
        </p:spPr>
        <p:txBody>
          <a:bodyPr>
            <a:normAutofit fontScale="92500"/>
          </a:bodyPr>
          <a:lstStyle/>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Romans 15:7 Therefore,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accept</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one another</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just as Christ also accepted</a:t>
            </a:r>
            <a:r>
              <a:rPr lang="en-US"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us to the glory of God.</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Ephesians 5:2 and walk in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love</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Christ also loved you</a:t>
            </a:r>
            <a:r>
              <a:rPr lang="en-US"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and gave Himself up for us, an offering and a sacrifice to God as a fragrant aroma.</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Ephesians 5:25 Husbands,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love your wives</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Christ also loved the church</a:t>
            </a:r>
            <a:r>
              <a:rPr lang="en-US"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and gave Himself up for her,</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Ephesians 5:29 for no one ever hated his own flesh, but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nourishes</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and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cherishes</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it,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Christ also does the church</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Matthew 20:28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the Son of Man</a:t>
            </a:r>
            <a:r>
              <a:rPr lang="en-US"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did not come to be served, but to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serve</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and to give His life a ransom for many.”</a:t>
            </a:r>
          </a:p>
        </p:txBody>
      </p:sp>
    </p:spTree>
    <p:extLst>
      <p:ext uri="{BB962C8B-B14F-4D97-AF65-F5344CB8AC3E}">
        <p14:creationId xmlns:p14="http://schemas.microsoft.com/office/powerpoint/2010/main" val="177340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11490"/>
            <a:ext cx="10515600" cy="5765483"/>
          </a:xfrm>
        </p:spPr>
        <p:txBody>
          <a:bodyPr>
            <a:normAutofit fontScale="92500" lnSpcReduction="10000"/>
          </a:bodyPr>
          <a:lstStyle/>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Luke 6:36 Be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merciful</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your Father is merciful</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John 15:12 [ Disciples’ Relation to Each Other ] “This is My commandment, that you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love</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one another,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I have loved you</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John 17:22 [ Their Future Glory ] The glory which You have given Me I have given to them, that they may be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one</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We are one</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Ephesians 4:32 Be kind to one another, tender-hearted,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forgiving</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each other,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God in Christ also has forgiven you</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Colossians 3:13 bearing with one another, and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forgiving</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each other, whoever has a complaint against anyone;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the Lord forgave you</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so also should you.</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1 John 3:3 And everyone who has this hope fixed on Him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purifies</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himself,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He is pure</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2310850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8610"/>
            <a:ext cx="10515600" cy="6183630"/>
          </a:xfrm>
        </p:spPr>
        <p:txBody>
          <a:bodyPr>
            <a:normAutofit fontScale="92500" lnSpcReduction="10000"/>
          </a:bodyPr>
          <a:lstStyle/>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1 John 3:7 Little children, make sure no one deceives you; the one who practices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righteousness</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is righteous,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just as He is righteous</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1 Peter 2:21 For you have been called for this purpose,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since Christ also</a:t>
            </a:r>
            <a:r>
              <a:rPr lang="en-US"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suffered</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for you</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leaving you an example for you to follow in His steps,</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1 Peter 4:4 Therefore,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since Christ has suffered in the flesh</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arm yourselves also with the same purpose, because he who has suffered in the flesh has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ceased from sin</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Philippians 2:5 Have this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attitude</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in yourselves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which was also in Christ Jesus</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John 13:34 A new commandment I give to you, that you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love</a:t>
            </a:r>
            <a:r>
              <a:rPr lang="en-US"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one another,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even as I have loved you</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that you also love one another.</a:t>
            </a:r>
          </a:p>
          <a:p>
            <a:pPr marL="0" marR="0">
              <a:lnSpc>
                <a:spcPct val="115000"/>
              </a:lnSpc>
              <a:spcBef>
                <a:spcPts val="0"/>
              </a:spcBef>
              <a:spcAft>
                <a:spcPts val="10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1 Peter 1:16 because it is written, “You shall be </a:t>
            </a:r>
            <a:r>
              <a:rPr lang="en-US"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holy</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for I am holy</a:t>
            </a:r>
            <a:r>
              <a:rPr lang="en-US" dirty="0" smtClean="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952931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 y="1245237"/>
            <a:ext cx="10515600" cy="1325563"/>
          </a:xfrm>
        </p:spPr>
        <p:txBody>
          <a:bodyPr>
            <a:noAutofit/>
          </a:bodyPr>
          <a:lstStyle/>
          <a:p>
            <a:pPr algn="ctr"/>
            <a:r>
              <a:rPr lang="en-US" sz="15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Compassion</a:t>
            </a:r>
            <a:endParaRPr lang="en-US" sz="15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434386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5"/>
            <a:ext cx="10515600" cy="823595"/>
          </a:xfrm>
        </p:spPr>
        <p:txBody>
          <a:bodyPr/>
          <a:lstStyle/>
          <a:p>
            <a:r>
              <a:rPr lang="en-US" dirty="0" smtClean="0">
                <a:solidFill>
                  <a:srgbClr val="FF0000"/>
                </a:solidFill>
              </a:rPr>
              <a:t>Matthew 20:29-34</a:t>
            </a:r>
            <a:endParaRPr lang="en-US" dirty="0">
              <a:solidFill>
                <a:srgbClr val="FF0000"/>
              </a:solidFill>
            </a:endParaRPr>
          </a:p>
        </p:txBody>
      </p:sp>
      <p:sp>
        <p:nvSpPr>
          <p:cNvPr id="3" name="Content Placeholder 2"/>
          <p:cNvSpPr>
            <a:spLocks noGrp="1"/>
          </p:cNvSpPr>
          <p:nvPr>
            <p:ph idx="1"/>
          </p:nvPr>
        </p:nvSpPr>
        <p:spPr>
          <a:xfrm>
            <a:off x="838200" y="1497330"/>
            <a:ext cx="10515600" cy="4869180"/>
          </a:xfrm>
        </p:spPr>
        <p:txBody>
          <a:bodyPr>
            <a:normAutofit/>
          </a:bodyPr>
          <a:lstStyle/>
          <a:p>
            <a:pPr marL="0" indent="0">
              <a:buNone/>
            </a:pPr>
            <a:r>
              <a:rPr lang="en-US" dirty="0"/>
              <a:t>29 As they were leaving Jericho, a large crowd followed Him. </a:t>
            </a:r>
            <a:endParaRPr lang="en-US" dirty="0" smtClean="0"/>
          </a:p>
          <a:p>
            <a:pPr marL="0" indent="0">
              <a:buNone/>
            </a:pPr>
            <a:r>
              <a:rPr lang="en-US" dirty="0" smtClean="0"/>
              <a:t>30 </a:t>
            </a:r>
            <a:r>
              <a:rPr lang="en-US" dirty="0"/>
              <a:t>And two blind men sitting by the road, hearing that Jesus was passing by, cried out, “Lord, have mercy on us, Son of David!” </a:t>
            </a:r>
            <a:endParaRPr lang="en-US" dirty="0" smtClean="0"/>
          </a:p>
          <a:p>
            <a:pPr marL="0" indent="0">
              <a:buNone/>
            </a:pPr>
            <a:r>
              <a:rPr lang="en-US" dirty="0" smtClean="0"/>
              <a:t>31 </a:t>
            </a:r>
            <a:r>
              <a:rPr lang="en-US" dirty="0"/>
              <a:t>The crowd sternly told them to be quiet, but they cried out all the more, “Lord, Son of David, have mercy on us!” </a:t>
            </a:r>
            <a:endParaRPr lang="en-US" dirty="0" smtClean="0"/>
          </a:p>
          <a:p>
            <a:pPr marL="0" indent="0">
              <a:buNone/>
            </a:pPr>
            <a:r>
              <a:rPr lang="en-US" dirty="0" smtClean="0"/>
              <a:t>32 </a:t>
            </a:r>
            <a:r>
              <a:rPr lang="en-US" dirty="0"/>
              <a:t>And Jesus stopped and called them, and said, “What do you want Me to do for you?” </a:t>
            </a:r>
            <a:endParaRPr lang="en-US" dirty="0" smtClean="0"/>
          </a:p>
          <a:p>
            <a:pPr marL="0" indent="0">
              <a:buNone/>
            </a:pPr>
            <a:r>
              <a:rPr lang="en-US" dirty="0" smtClean="0"/>
              <a:t>33 </a:t>
            </a:r>
            <a:r>
              <a:rPr lang="en-US" dirty="0"/>
              <a:t>They said to Him, “Lord, we want our eyes to be opened.” </a:t>
            </a:r>
            <a:endParaRPr lang="en-US" dirty="0" smtClean="0"/>
          </a:p>
          <a:p>
            <a:pPr marL="0" indent="0">
              <a:buNone/>
            </a:pPr>
            <a:r>
              <a:rPr lang="en-US" dirty="0" smtClean="0"/>
              <a:t>34 </a:t>
            </a:r>
            <a:r>
              <a:rPr lang="en-US" dirty="0"/>
              <a:t>Moved with compassion, Jesus touched their eyes; and immediately they regained their sight and followed Him.</a:t>
            </a:r>
          </a:p>
        </p:txBody>
      </p:sp>
    </p:spTree>
    <p:extLst>
      <p:ext uri="{BB962C8B-B14F-4D97-AF65-F5344CB8AC3E}">
        <p14:creationId xmlns:p14="http://schemas.microsoft.com/office/powerpoint/2010/main" val="42588513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6760" y="979805"/>
            <a:ext cx="10515600" cy="4351338"/>
          </a:xfrm>
        </p:spPr>
        <p:txBody>
          <a:bodyPr/>
          <a:lstStyle/>
          <a:p>
            <a:pPr marL="0" indent="0">
              <a:buNone/>
            </a:pPr>
            <a:r>
              <a:rPr lang="en-US" dirty="0" smtClean="0"/>
              <a:t>Matthew 20:18-19</a:t>
            </a:r>
          </a:p>
          <a:p>
            <a:pPr marL="0" indent="0">
              <a:buNone/>
            </a:pPr>
            <a:endParaRPr lang="en-US" dirty="0"/>
          </a:p>
          <a:p>
            <a:pPr marL="0" indent="0">
              <a:buNone/>
            </a:pPr>
            <a:r>
              <a:rPr lang="en-US" dirty="0"/>
              <a:t>Behold, we are going up to Jerusalem; and the Son of Man will be delivered to the chief priests and scribes, and they will condemn Him to death, and will hand Him over to the Gentiles to mock and scourge and crucify Him, and on the third day He will be raised up.</a:t>
            </a:r>
          </a:p>
        </p:txBody>
      </p:sp>
    </p:spTree>
    <p:extLst>
      <p:ext uri="{BB962C8B-B14F-4D97-AF65-F5344CB8AC3E}">
        <p14:creationId xmlns:p14="http://schemas.microsoft.com/office/powerpoint/2010/main" val="3545536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23522" y="248403"/>
            <a:ext cx="3876675" cy="6181725"/>
          </a:xfrm>
          <a:prstGeom prst="rect">
            <a:avLst/>
          </a:prstGeom>
        </p:spPr>
      </p:pic>
      <p:sp>
        <p:nvSpPr>
          <p:cNvPr id="5" name="TextBox 4"/>
          <p:cNvSpPr txBox="1"/>
          <p:nvPr/>
        </p:nvSpPr>
        <p:spPr>
          <a:xfrm>
            <a:off x="582935" y="514355"/>
            <a:ext cx="3897631" cy="3416320"/>
          </a:xfrm>
          <a:prstGeom prst="rect">
            <a:avLst/>
          </a:prstGeom>
          <a:noFill/>
        </p:spPr>
        <p:txBody>
          <a:bodyPr wrap="square" rtlCol="0">
            <a:spAutoFit/>
          </a:bodyPr>
          <a:lstStyle/>
          <a:p>
            <a:r>
              <a:rPr lang="en-US" sz="5400" dirty="0"/>
              <a:t>“Lord, </a:t>
            </a:r>
            <a:endParaRPr lang="en-US" sz="5400" dirty="0" smtClean="0"/>
          </a:p>
          <a:p>
            <a:r>
              <a:rPr lang="en-US" sz="5400" dirty="0" smtClean="0"/>
              <a:t>Son </a:t>
            </a:r>
            <a:r>
              <a:rPr lang="en-US" sz="5400" dirty="0"/>
              <a:t>of David, </a:t>
            </a:r>
            <a:endParaRPr lang="en-US" sz="5400" dirty="0" smtClean="0"/>
          </a:p>
          <a:p>
            <a:r>
              <a:rPr lang="en-US" sz="5400" dirty="0" smtClean="0"/>
              <a:t>have </a:t>
            </a:r>
            <a:r>
              <a:rPr lang="en-US" sz="5400" dirty="0"/>
              <a:t>mercy on us!” </a:t>
            </a:r>
          </a:p>
        </p:txBody>
      </p:sp>
    </p:spTree>
    <p:extLst>
      <p:ext uri="{BB962C8B-B14F-4D97-AF65-F5344CB8AC3E}">
        <p14:creationId xmlns:p14="http://schemas.microsoft.com/office/powerpoint/2010/main" val="2092698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788670"/>
            <a:ext cx="10012680" cy="5909310"/>
          </a:xfrm>
          <a:prstGeom prst="rect">
            <a:avLst/>
          </a:prstGeom>
          <a:noFill/>
        </p:spPr>
        <p:txBody>
          <a:bodyPr wrap="square" rtlCol="0">
            <a:spAutoFit/>
          </a:bodyPr>
          <a:lstStyle/>
          <a:p>
            <a:r>
              <a:rPr lang="en-US" sz="4000" dirty="0"/>
              <a:t>2 Samuel 7:12-13 </a:t>
            </a:r>
          </a:p>
          <a:p>
            <a:endParaRPr lang="en-US" sz="4000" dirty="0" smtClean="0"/>
          </a:p>
          <a:p>
            <a:r>
              <a:rPr lang="en-US" sz="4000" dirty="0" smtClean="0"/>
              <a:t>12 </a:t>
            </a:r>
            <a:r>
              <a:rPr lang="en-US" sz="4000" dirty="0"/>
              <a:t>When your days are complete and you lie down with your fathers, I will raise up your descendant after you, who will come forth from you, and I will establish his kingdom. </a:t>
            </a:r>
            <a:endParaRPr lang="en-US" sz="4000" dirty="0" smtClean="0"/>
          </a:p>
          <a:p>
            <a:r>
              <a:rPr lang="en-US" sz="4000" dirty="0" smtClean="0"/>
              <a:t>13 </a:t>
            </a:r>
            <a:r>
              <a:rPr lang="en-US" sz="4000" dirty="0"/>
              <a:t>He shall build a house for My name, and I will establish the throne of his kingdom forever.”</a:t>
            </a:r>
          </a:p>
          <a:p>
            <a:endParaRPr lang="en-US" dirty="0"/>
          </a:p>
        </p:txBody>
      </p:sp>
    </p:spTree>
    <p:extLst>
      <p:ext uri="{BB962C8B-B14F-4D97-AF65-F5344CB8AC3E}">
        <p14:creationId xmlns:p14="http://schemas.microsoft.com/office/powerpoint/2010/main" val="30025344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5340" y="682625"/>
            <a:ext cx="10515600" cy="4351338"/>
          </a:xfrm>
        </p:spPr>
        <p:txBody>
          <a:bodyPr/>
          <a:lstStyle/>
          <a:p>
            <a:pPr marL="0" indent="0">
              <a:buNone/>
            </a:pPr>
            <a:r>
              <a:rPr lang="en-US" sz="4000" dirty="0"/>
              <a:t>Matthew 12:22-23 </a:t>
            </a:r>
            <a:endParaRPr lang="en-US" sz="4000" dirty="0" smtClean="0"/>
          </a:p>
          <a:p>
            <a:pPr marL="0" indent="0">
              <a:buNone/>
            </a:pPr>
            <a:endParaRPr lang="en-US" sz="4000" dirty="0"/>
          </a:p>
          <a:p>
            <a:pPr marL="0" indent="0">
              <a:buNone/>
            </a:pPr>
            <a:r>
              <a:rPr lang="en-US" sz="4000" dirty="0"/>
              <a:t>22 Then a demon-possessed man who was blind and mute was brought to Jesus, and He healed him, so that the mute man spoke and saw. </a:t>
            </a:r>
            <a:endParaRPr lang="en-US" sz="4000" dirty="0" smtClean="0"/>
          </a:p>
          <a:p>
            <a:pPr marL="0" indent="0">
              <a:buNone/>
            </a:pPr>
            <a:r>
              <a:rPr lang="en-US" sz="4000" dirty="0" smtClean="0"/>
              <a:t>23 </a:t>
            </a:r>
            <a:r>
              <a:rPr lang="en-US" sz="4000" dirty="0"/>
              <a:t>All the crowds were amazed, and were saying, “This man cannot be the Son of David, can he?”</a:t>
            </a:r>
          </a:p>
          <a:p>
            <a:pPr marL="0" indent="0">
              <a:buNone/>
            </a:pPr>
            <a:endParaRPr lang="en-US" dirty="0"/>
          </a:p>
        </p:txBody>
      </p:sp>
    </p:spTree>
    <p:extLst>
      <p:ext uri="{BB962C8B-B14F-4D97-AF65-F5344CB8AC3E}">
        <p14:creationId xmlns:p14="http://schemas.microsoft.com/office/powerpoint/2010/main" val="42011464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7226" y="537212"/>
            <a:ext cx="10709911"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not</a:t>
            </a:r>
            <a:r>
              <a:rPr lang="en-US" sz="4400" dirty="0" smtClean="0"/>
              <a:t> limited by </a:t>
            </a:r>
            <a:r>
              <a:rPr lang="en-US" sz="4400" dirty="0" smtClean="0">
                <a:solidFill>
                  <a:schemeClr val="accent6">
                    <a:lumMod val="75000"/>
                  </a:schemeClr>
                </a:solidFill>
              </a:rPr>
              <a:t>money</a:t>
            </a:r>
            <a:endParaRPr lang="en-US" sz="4400" dirty="0">
              <a:solidFill>
                <a:schemeClr val="accent6">
                  <a:lumMod val="75000"/>
                </a:schemeClr>
              </a:solidFill>
            </a:endParaRPr>
          </a:p>
        </p:txBody>
      </p:sp>
      <p:sp>
        <p:nvSpPr>
          <p:cNvPr id="3" name="TextBox 2"/>
          <p:cNvSpPr txBox="1"/>
          <p:nvPr/>
        </p:nvSpPr>
        <p:spPr>
          <a:xfrm>
            <a:off x="617226" y="2957521"/>
            <a:ext cx="10709911"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not</a:t>
            </a:r>
            <a:r>
              <a:rPr lang="en-US" sz="4400" dirty="0" smtClean="0"/>
              <a:t> limited by </a:t>
            </a:r>
            <a:r>
              <a:rPr lang="en-US" sz="4400" dirty="0" smtClean="0">
                <a:solidFill>
                  <a:schemeClr val="accent6">
                    <a:lumMod val="75000"/>
                  </a:schemeClr>
                </a:solidFill>
              </a:rPr>
              <a:t>education</a:t>
            </a:r>
            <a:endParaRPr lang="en-US" sz="4400" dirty="0">
              <a:solidFill>
                <a:schemeClr val="accent6">
                  <a:lumMod val="75000"/>
                </a:schemeClr>
              </a:solidFill>
            </a:endParaRPr>
          </a:p>
        </p:txBody>
      </p:sp>
      <p:sp>
        <p:nvSpPr>
          <p:cNvPr id="4" name="TextBox 3"/>
          <p:cNvSpPr txBox="1"/>
          <p:nvPr/>
        </p:nvSpPr>
        <p:spPr>
          <a:xfrm>
            <a:off x="617226" y="1343979"/>
            <a:ext cx="10709911"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not</a:t>
            </a:r>
            <a:r>
              <a:rPr lang="en-US" sz="4400" dirty="0" smtClean="0"/>
              <a:t> limited by </a:t>
            </a:r>
            <a:r>
              <a:rPr lang="en-US" sz="4400" dirty="0" smtClean="0">
                <a:solidFill>
                  <a:schemeClr val="accent6">
                    <a:lumMod val="75000"/>
                  </a:schemeClr>
                </a:solidFill>
              </a:rPr>
              <a:t>social status</a:t>
            </a:r>
            <a:endParaRPr lang="en-US" sz="4400" dirty="0">
              <a:solidFill>
                <a:schemeClr val="accent6">
                  <a:lumMod val="75000"/>
                </a:schemeClr>
              </a:solidFill>
            </a:endParaRPr>
          </a:p>
        </p:txBody>
      </p:sp>
      <p:sp>
        <p:nvSpPr>
          <p:cNvPr id="5" name="TextBox 4"/>
          <p:cNvSpPr txBox="1"/>
          <p:nvPr/>
        </p:nvSpPr>
        <p:spPr>
          <a:xfrm>
            <a:off x="617226" y="2150754"/>
            <a:ext cx="10709911"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not</a:t>
            </a:r>
            <a:r>
              <a:rPr lang="en-US" sz="4400" dirty="0" smtClean="0"/>
              <a:t> limited by </a:t>
            </a:r>
            <a:r>
              <a:rPr lang="en-US" sz="4400" dirty="0" smtClean="0">
                <a:solidFill>
                  <a:schemeClr val="accent6">
                    <a:lumMod val="75000"/>
                  </a:schemeClr>
                </a:solidFill>
              </a:rPr>
              <a:t>lack of skills</a:t>
            </a:r>
            <a:endParaRPr lang="en-US" sz="4400" dirty="0">
              <a:solidFill>
                <a:schemeClr val="accent6">
                  <a:lumMod val="75000"/>
                </a:schemeClr>
              </a:solidFill>
            </a:endParaRPr>
          </a:p>
        </p:txBody>
      </p:sp>
      <p:sp>
        <p:nvSpPr>
          <p:cNvPr id="6" name="TextBox 5"/>
          <p:cNvSpPr txBox="1"/>
          <p:nvPr/>
        </p:nvSpPr>
        <p:spPr>
          <a:xfrm>
            <a:off x="617223" y="3764282"/>
            <a:ext cx="11087100"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not</a:t>
            </a:r>
            <a:r>
              <a:rPr lang="en-US" sz="4400" dirty="0" smtClean="0"/>
              <a:t> limited by </a:t>
            </a:r>
            <a:r>
              <a:rPr lang="en-US" sz="4400" dirty="0" smtClean="0">
                <a:solidFill>
                  <a:schemeClr val="accent6">
                    <a:lumMod val="75000"/>
                  </a:schemeClr>
                </a:solidFill>
              </a:rPr>
              <a:t>what others think of you</a:t>
            </a:r>
            <a:endParaRPr lang="en-US" sz="4400" dirty="0">
              <a:solidFill>
                <a:schemeClr val="accent6">
                  <a:lumMod val="75000"/>
                </a:schemeClr>
              </a:solidFill>
            </a:endParaRPr>
          </a:p>
        </p:txBody>
      </p:sp>
      <p:sp>
        <p:nvSpPr>
          <p:cNvPr id="7" name="TextBox 6"/>
          <p:cNvSpPr txBox="1"/>
          <p:nvPr/>
        </p:nvSpPr>
        <p:spPr>
          <a:xfrm>
            <a:off x="617226" y="5494025"/>
            <a:ext cx="10709911" cy="769441"/>
          </a:xfrm>
          <a:prstGeom prst="rect">
            <a:avLst/>
          </a:prstGeom>
          <a:noFill/>
        </p:spPr>
        <p:txBody>
          <a:bodyPr wrap="square" rtlCol="0">
            <a:spAutoFit/>
          </a:bodyPr>
          <a:lstStyle/>
          <a:p>
            <a:r>
              <a:rPr lang="en-US" sz="4400" dirty="0" smtClean="0"/>
              <a:t>Faith is </a:t>
            </a:r>
            <a:r>
              <a:rPr lang="en-US" sz="4400" dirty="0" smtClean="0">
                <a:solidFill>
                  <a:srgbClr val="FF0000"/>
                </a:solidFill>
              </a:rPr>
              <a:t>only</a:t>
            </a:r>
            <a:r>
              <a:rPr lang="en-US" sz="4400" dirty="0" smtClean="0"/>
              <a:t> limited by one thing: </a:t>
            </a:r>
            <a:r>
              <a:rPr lang="en-US" sz="4400" dirty="0" smtClean="0">
                <a:solidFill>
                  <a:srgbClr val="FF0000"/>
                </a:solidFill>
              </a:rPr>
              <a:t>you</a:t>
            </a:r>
            <a:endParaRPr lang="en-US" sz="4400" dirty="0">
              <a:solidFill>
                <a:srgbClr val="FF0000"/>
              </a:solidFill>
            </a:endParaRPr>
          </a:p>
        </p:txBody>
      </p:sp>
    </p:spTree>
    <p:extLst>
      <p:ext uri="{BB962C8B-B14F-4D97-AF65-F5344CB8AC3E}">
        <p14:creationId xmlns:p14="http://schemas.microsoft.com/office/powerpoint/2010/main" val="194698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2931" y="742950"/>
            <a:ext cx="10721340" cy="4678204"/>
          </a:xfrm>
          <a:prstGeom prst="rect">
            <a:avLst/>
          </a:prstGeom>
          <a:noFill/>
        </p:spPr>
        <p:txBody>
          <a:bodyPr wrap="square" rtlCol="0">
            <a:spAutoFit/>
          </a:bodyPr>
          <a:lstStyle/>
          <a:p>
            <a:r>
              <a:rPr lang="en-US" sz="4000" dirty="0"/>
              <a:t>1 Samuel </a:t>
            </a:r>
            <a:r>
              <a:rPr lang="en-US" sz="4000" dirty="0" smtClean="0"/>
              <a:t>16:7</a:t>
            </a:r>
          </a:p>
          <a:p>
            <a:endParaRPr lang="en-US" sz="4000" dirty="0"/>
          </a:p>
          <a:p>
            <a:r>
              <a:rPr lang="en-US" sz="4000" dirty="0"/>
              <a:t>But the Lord said to Samuel, “Do not look at his appearance or at the height of his stature, because I have rejected him; for God sees not as man sees, for man looks at the outward appearance, but the Lord looks at the heart.”</a:t>
            </a:r>
          </a:p>
          <a:p>
            <a:endParaRPr lang="en-US" dirty="0"/>
          </a:p>
        </p:txBody>
      </p:sp>
    </p:spTree>
    <p:extLst>
      <p:ext uri="{BB962C8B-B14F-4D97-AF65-F5344CB8AC3E}">
        <p14:creationId xmlns:p14="http://schemas.microsoft.com/office/powerpoint/2010/main" val="38829637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3" y="857255"/>
            <a:ext cx="10721340" cy="1938992"/>
          </a:xfrm>
          <a:prstGeom prst="rect">
            <a:avLst/>
          </a:prstGeom>
          <a:noFill/>
        </p:spPr>
        <p:txBody>
          <a:bodyPr wrap="square" rtlCol="0">
            <a:spAutoFit/>
          </a:bodyPr>
          <a:lstStyle/>
          <a:p>
            <a:r>
              <a:rPr lang="en-US" sz="4000" dirty="0"/>
              <a:t>Hosea </a:t>
            </a:r>
            <a:r>
              <a:rPr lang="en-US" sz="4000" dirty="0" smtClean="0"/>
              <a:t>6:3a </a:t>
            </a:r>
          </a:p>
          <a:p>
            <a:endParaRPr lang="en-US" sz="4000" dirty="0"/>
          </a:p>
          <a:p>
            <a:r>
              <a:rPr lang="en-US" sz="4000" dirty="0" smtClean="0"/>
              <a:t>“</a:t>
            </a:r>
            <a:r>
              <a:rPr lang="en-US" sz="4000" dirty="0"/>
              <a:t>So let us know, let us press on to know the Lord.” </a:t>
            </a:r>
          </a:p>
        </p:txBody>
      </p:sp>
    </p:spTree>
    <p:extLst>
      <p:ext uri="{BB962C8B-B14F-4D97-AF65-F5344CB8AC3E}">
        <p14:creationId xmlns:p14="http://schemas.microsoft.com/office/powerpoint/2010/main" val="7136358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5771" y="777240"/>
            <a:ext cx="11109960" cy="707886"/>
          </a:xfrm>
          <a:prstGeom prst="rect">
            <a:avLst/>
          </a:prstGeom>
          <a:noFill/>
        </p:spPr>
        <p:txBody>
          <a:bodyPr wrap="square" rtlCol="0">
            <a:spAutoFit/>
          </a:bodyPr>
          <a:lstStyle/>
          <a:p>
            <a:pPr algn="ctr"/>
            <a:r>
              <a:rPr lang="en-US" sz="4000" dirty="0"/>
              <a:t>“What do you want Me to do for you?” </a:t>
            </a:r>
          </a:p>
        </p:txBody>
      </p:sp>
      <p:pic>
        <p:nvPicPr>
          <p:cNvPr id="3" name="Picture 2"/>
          <p:cNvPicPr>
            <a:picLocks noChangeAspect="1"/>
          </p:cNvPicPr>
          <p:nvPr/>
        </p:nvPicPr>
        <p:blipFill>
          <a:blip r:embed="rId2"/>
          <a:stretch>
            <a:fillRect/>
          </a:stretch>
        </p:blipFill>
        <p:spPr>
          <a:xfrm>
            <a:off x="3707129" y="2114553"/>
            <a:ext cx="3524251" cy="4158615"/>
          </a:xfrm>
          <a:prstGeom prst="rect">
            <a:avLst/>
          </a:prstGeom>
        </p:spPr>
      </p:pic>
    </p:spTree>
    <p:extLst>
      <p:ext uri="{BB962C8B-B14F-4D97-AF65-F5344CB8AC3E}">
        <p14:creationId xmlns:p14="http://schemas.microsoft.com/office/powerpoint/2010/main" val="40813144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0187" y="416242"/>
            <a:ext cx="9356449" cy="6258878"/>
          </a:xfrm>
          <a:prstGeom prst="rect">
            <a:avLst/>
          </a:prstGeom>
        </p:spPr>
      </p:pic>
    </p:spTree>
    <p:extLst>
      <p:ext uri="{BB962C8B-B14F-4D97-AF65-F5344CB8AC3E}">
        <p14:creationId xmlns:p14="http://schemas.microsoft.com/office/powerpoint/2010/main" val="39497597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32511" y="413068"/>
            <a:ext cx="9144000" cy="764222"/>
          </a:xfrm>
        </p:spPr>
        <p:txBody>
          <a:bodyPr/>
          <a:lstStyle/>
          <a:p>
            <a:r>
              <a:rPr lang="en-US" sz="4400" dirty="0" smtClean="0">
                <a:solidFill>
                  <a:srgbClr val="FF0000"/>
                </a:solidFill>
              </a:rPr>
              <a:t>Imitation</a:t>
            </a:r>
            <a:endParaRPr lang="en-US" sz="4400" dirty="0">
              <a:solidFill>
                <a:srgbClr val="FF0000"/>
              </a:solidFill>
            </a:endParaRPr>
          </a:p>
        </p:txBody>
      </p:sp>
      <p:sp>
        <p:nvSpPr>
          <p:cNvPr id="4" name="TextBox 3"/>
          <p:cNvSpPr txBox="1"/>
          <p:nvPr/>
        </p:nvSpPr>
        <p:spPr>
          <a:xfrm>
            <a:off x="274321" y="1257300"/>
            <a:ext cx="11555731" cy="707886"/>
          </a:xfrm>
          <a:prstGeom prst="rect">
            <a:avLst/>
          </a:prstGeom>
          <a:noFill/>
        </p:spPr>
        <p:txBody>
          <a:bodyPr wrap="square" rtlCol="0">
            <a:spAutoFit/>
          </a:bodyPr>
          <a:lstStyle/>
          <a:p>
            <a:r>
              <a:rPr lang="en-US" sz="4000" dirty="0" smtClean="0">
                <a:solidFill>
                  <a:schemeClr val="accent4">
                    <a:lumMod val="75000"/>
                  </a:schemeClr>
                </a:solidFill>
              </a:rPr>
              <a:t>Let your heart be broken</a:t>
            </a:r>
            <a:endParaRPr lang="en-US" sz="4000" dirty="0">
              <a:solidFill>
                <a:schemeClr val="accent4">
                  <a:lumMod val="75000"/>
                </a:schemeClr>
              </a:solidFill>
            </a:endParaRPr>
          </a:p>
        </p:txBody>
      </p:sp>
      <p:sp>
        <p:nvSpPr>
          <p:cNvPr id="6" name="TextBox 5"/>
          <p:cNvSpPr txBox="1"/>
          <p:nvPr/>
        </p:nvSpPr>
        <p:spPr>
          <a:xfrm>
            <a:off x="274321" y="2056691"/>
            <a:ext cx="11555731" cy="4431983"/>
          </a:xfrm>
          <a:prstGeom prst="rect">
            <a:avLst/>
          </a:prstGeom>
          <a:noFill/>
        </p:spPr>
        <p:txBody>
          <a:bodyPr wrap="square" rtlCol="0">
            <a:spAutoFit/>
          </a:bodyPr>
          <a:lstStyle/>
          <a:p>
            <a:r>
              <a:rPr lang="en-US" sz="2400" dirty="0" smtClean="0"/>
              <a:t>Nehemiah 1</a:t>
            </a:r>
          </a:p>
          <a:p>
            <a:endParaRPr lang="en-US" sz="2400" dirty="0"/>
          </a:p>
          <a:p>
            <a:r>
              <a:rPr lang="en-US" sz="2400" dirty="0"/>
              <a:t>1 The words of Nehemiah the son of </a:t>
            </a:r>
            <a:r>
              <a:rPr lang="en-US" sz="2400" dirty="0" err="1"/>
              <a:t>Hacaliah</a:t>
            </a:r>
            <a:r>
              <a:rPr lang="en-US" sz="2400" dirty="0" smtClean="0"/>
              <a:t>. Now </a:t>
            </a:r>
            <a:r>
              <a:rPr lang="en-US" sz="2400" dirty="0"/>
              <a:t>it happened in the month </a:t>
            </a:r>
            <a:r>
              <a:rPr lang="en-US" sz="2400" dirty="0" err="1"/>
              <a:t>Chislev</a:t>
            </a:r>
            <a:r>
              <a:rPr lang="en-US" sz="2400" dirty="0"/>
              <a:t>, in the twentieth year, while I was in Susa the capitol, </a:t>
            </a:r>
            <a:endParaRPr lang="en-US" sz="2400" dirty="0" smtClean="0"/>
          </a:p>
          <a:p>
            <a:r>
              <a:rPr lang="en-US" sz="2400" dirty="0" smtClean="0"/>
              <a:t>2 </a:t>
            </a:r>
            <a:r>
              <a:rPr lang="en-US" sz="2400" dirty="0"/>
              <a:t>that </a:t>
            </a:r>
            <a:r>
              <a:rPr lang="en-US" sz="2400" dirty="0" err="1"/>
              <a:t>Hanani</a:t>
            </a:r>
            <a:r>
              <a:rPr lang="en-US" sz="2400" dirty="0"/>
              <a:t>, one of my brothers, and some men from Judah came; and I asked them concerning the Jews who had escaped and had survived the captivity, and about Jerusalem. </a:t>
            </a:r>
            <a:endParaRPr lang="en-US" sz="2400" dirty="0" smtClean="0"/>
          </a:p>
          <a:p>
            <a:r>
              <a:rPr lang="en-US" sz="2400" dirty="0" smtClean="0"/>
              <a:t>3 </a:t>
            </a:r>
            <a:r>
              <a:rPr lang="en-US" sz="2400" dirty="0"/>
              <a:t>They said to me, “The remnant there in the province who survived the captivity are in great distress and reproach, and the wall of Jerusalem is broken down and its gates are burned with fire.”</a:t>
            </a:r>
          </a:p>
          <a:p>
            <a:r>
              <a:rPr lang="en-US" sz="2400" dirty="0"/>
              <a:t>4 When I heard these words, I sat down and wept and mourned for days; and I was fasting and praying before the God of heaven.</a:t>
            </a:r>
          </a:p>
          <a:p>
            <a:endParaRPr lang="en-US" dirty="0"/>
          </a:p>
        </p:txBody>
      </p:sp>
    </p:spTree>
    <p:extLst>
      <p:ext uri="{BB962C8B-B14F-4D97-AF65-F5344CB8AC3E}">
        <p14:creationId xmlns:p14="http://schemas.microsoft.com/office/powerpoint/2010/main" val="212085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346" y="720090"/>
            <a:ext cx="11212831" cy="2492990"/>
          </a:xfrm>
          <a:prstGeom prst="rect">
            <a:avLst/>
          </a:prstGeom>
          <a:noFill/>
        </p:spPr>
        <p:txBody>
          <a:bodyPr wrap="square" rtlCol="0">
            <a:spAutoFit/>
          </a:bodyPr>
          <a:lstStyle/>
          <a:p>
            <a:r>
              <a:rPr lang="en-US" sz="2400" dirty="0" smtClean="0"/>
              <a:t>Nehemiah 2:17</a:t>
            </a:r>
          </a:p>
          <a:p>
            <a:endParaRPr lang="en-US" sz="2400" dirty="0" smtClean="0"/>
          </a:p>
          <a:p>
            <a:r>
              <a:rPr lang="en-US" sz="2400" dirty="0"/>
              <a:t>17 Then I said to them, “You see the bad situation we are in, that Jerusalem is desolate and its gates burned by fire. Come, let us rebuild the wall of Jerusalem so that we will no longer be a reproach.”</a:t>
            </a:r>
          </a:p>
          <a:p>
            <a:endParaRPr lang="en-US" dirty="0"/>
          </a:p>
          <a:p>
            <a:endParaRPr lang="en-US" dirty="0"/>
          </a:p>
        </p:txBody>
      </p:sp>
    </p:spTree>
    <p:extLst>
      <p:ext uri="{BB962C8B-B14F-4D97-AF65-F5344CB8AC3E}">
        <p14:creationId xmlns:p14="http://schemas.microsoft.com/office/powerpoint/2010/main" val="35454616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783" y="365760"/>
            <a:ext cx="9989820" cy="707886"/>
          </a:xfrm>
          <a:prstGeom prst="rect">
            <a:avLst/>
          </a:prstGeom>
          <a:noFill/>
        </p:spPr>
        <p:txBody>
          <a:bodyPr wrap="square" rtlCol="0">
            <a:spAutoFit/>
          </a:bodyPr>
          <a:lstStyle/>
          <a:p>
            <a:r>
              <a:rPr lang="en-US" sz="4000" dirty="0" smtClean="0">
                <a:solidFill>
                  <a:schemeClr val="accent4">
                    <a:lumMod val="75000"/>
                  </a:schemeClr>
                </a:solidFill>
              </a:rPr>
              <a:t>Practice Acceptance</a:t>
            </a:r>
            <a:endParaRPr lang="en-US" sz="4000" dirty="0">
              <a:solidFill>
                <a:schemeClr val="accent4">
                  <a:lumMod val="75000"/>
                </a:schemeClr>
              </a:solidFill>
            </a:endParaRPr>
          </a:p>
        </p:txBody>
      </p:sp>
      <p:sp>
        <p:nvSpPr>
          <p:cNvPr id="3" name="TextBox 2"/>
          <p:cNvSpPr txBox="1"/>
          <p:nvPr/>
        </p:nvSpPr>
        <p:spPr>
          <a:xfrm>
            <a:off x="651509" y="1371610"/>
            <a:ext cx="10367011" cy="3323987"/>
          </a:xfrm>
          <a:prstGeom prst="rect">
            <a:avLst/>
          </a:prstGeom>
          <a:noFill/>
        </p:spPr>
        <p:txBody>
          <a:bodyPr wrap="square" rtlCol="0">
            <a:spAutoFit/>
          </a:bodyPr>
          <a:lstStyle/>
          <a:p>
            <a:r>
              <a:rPr lang="en-US" sz="2400" dirty="0"/>
              <a:t>Matthew </a:t>
            </a:r>
            <a:r>
              <a:rPr lang="en-US" sz="2400" dirty="0" smtClean="0"/>
              <a:t>5:7</a:t>
            </a:r>
          </a:p>
          <a:p>
            <a:endParaRPr lang="en-US" sz="2400" dirty="0"/>
          </a:p>
          <a:p>
            <a:r>
              <a:rPr lang="en-US" sz="2400" dirty="0" smtClean="0"/>
              <a:t>Blessed </a:t>
            </a:r>
            <a:r>
              <a:rPr lang="en-US" sz="2400" dirty="0"/>
              <a:t>are the merciful, for they shall receive mercy</a:t>
            </a:r>
            <a:r>
              <a:rPr lang="en-US" sz="2400" dirty="0" smtClean="0"/>
              <a:t>.</a:t>
            </a:r>
          </a:p>
          <a:p>
            <a:endParaRPr lang="en-US" sz="2400" dirty="0" smtClean="0"/>
          </a:p>
          <a:p>
            <a:endParaRPr lang="en-US" sz="2400" dirty="0"/>
          </a:p>
          <a:p>
            <a:r>
              <a:rPr lang="en-US" sz="2400" dirty="0" smtClean="0"/>
              <a:t>Matthew 7:12</a:t>
            </a:r>
          </a:p>
          <a:p>
            <a:endParaRPr lang="en-US" sz="2400" dirty="0"/>
          </a:p>
          <a:p>
            <a:r>
              <a:rPr lang="en-US" sz="2400" dirty="0" smtClean="0"/>
              <a:t>In </a:t>
            </a:r>
            <a:r>
              <a:rPr lang="en-US" sz="2400" dirty="0"/>
              <a:t>everything, therefore, treat people the same way you want them to treat you</a:t>
            </a:r>
            <a:r>
              <a:rPr lang="en-US" sz="2400" dirty="0" smtClean="0"/>
              <a:t>…</a:t>
            </a:r>
            <a:endParaRPr lang="en-US" sz="2400" dirty="0"/>
          </a:p>
          <a:p>
            <a:endParaRPr lang="en-US" dirty="0"/>
          </a:p>
        </p:txBody>
      </p:sp>
      <p:sp>
        <p:nvSpPr>
          <p:cNvPr id="4" name="TextBox 3"/>
          <p:cNvSpPr txBox="1"/>
          <p:nvPr/>
        </p:nvSpPr>
        <p:spPr>
          <a:xfrm>
            <a:off x="651509" y="5063495"/>
            <a:ext cx="10549891" cy="1200329"/>
          </a:xfrm>
          <a:prstGeom prst="rect">
            <a:avLst/>
          </a:prstGeom>
          <a:noFill/>
        </p:spPr>
        <p:txBody>
          <a:bodyPr wrap="square" rtlCol="0">
            <a:spAutoFit/>
          </a:bodyPr>
          <a:lstStyle/>
          <a:p>
            <a:r>
              <a:rPr lang="en-US" sz="2400" dirty="0"/>
              <a:t>Romans </a:t>
            </a:r>
            <a:r>
              <a:rPr lang="en-US" sz="2400" dirty="0" smtClean="0"/>
              <a:t>12:18 </a:t>
            </a:r>
            <a:endParaRPr lang="en-US" sz="2400" dirty="0"/>
          </a:p>
          <a:p>
            <a:endParaRPr lang="en-US" sz="2400" dirty="0"/>
          </a:p>
          <a:p>
            <a:r>
              <a:rPr lang="en-US" sz="2400" dirty="0" smtClean="0"/>
              <a:t>If </a:t>
            </a:r>
            <a:r>
              <a:rPr lang="en-US" sz="2400" dirty="0"/>
              <a:t>possible, so far as it depends on you, be at peace with all men</a:t>
            </a:r>
            <a:r>
              <a:rPr lang="en-US" sz="2400" dirty="0" smtClean="0"/>
              <a:t>.</a:t>
            </a:r>
            <a:endParaRPr lang="en-US" sz="2400" dirty="0"/>
          </a:p>
        </p:txBody>
      </p:sp>
    </p:spTree>
    <p:extLst>
      <p:ext uri="{BB962C8B-B14F-4D97-AF65-F5344CB8AC3E}">
        <p14:creationId xmlns:p14="http://schemas.microsoft.com/office/powerpoint/2010/main" val="30081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665" y="233729"/>
            <a:ext cx="8534400" cy="512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640037" y="5708358"/>
            <a:ext cx="6096000" cy="646331"/>
          </a:xfrm>
          <a:prstGeom prst="rect">
            <a:avLst/>
          </a:prstGeom>
        </p:spPr>
        <p:txBody>
          <a:bodyPr>
            <a:spAutoFit/>
          </a:bodyPr>
          <a:lstStyle/>
          <a:p>
            <a:r>
              <a:rPr lang="en-US" dirty="0"/>
              <a:t>When she rose to glean, Boaz commanded his servants, saying, “Let her glean even among the sheaves, and do not insult her</a:t>
            </a:r>
            <a:r>
              <a:rPr lang="en-US" dirty="0" smtClean="0"/>
              <a:t>.”</a:t>
            </a:r>
            <a:endParaRPr lang="en-US" dirty="0"/>
          </a:p>
        </p:txBody>
      </p:sp>
    </p:spTree>
    <p:extLst>
      <p:ext uri="{BB962C8B-B14F-4D97-AF65-F5344CB8AC3E}">
        <p14:creationId xmlns:p14="http://schemas.microsoft.com/office/powerpoint/2010/main" val="3469880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5791" y="445770"/>
            <a:ext cx="10858500" cy="707886"/>
          </a:xfrm>
          <a:prstGeom prst="rect">
            <a:avLst/>
          </a:prstGeom>
          <a:noFill/>
        </p:spPr>
        <p:txBody>
          <a:bodyPr wrap="square" rtlCol="0">
            <a:spAutoFit/>
          </a:bodyPr>
          <a:lstStyle/>
          <a:p>
            <a:r>
              <a:rPr lang="en-US" sz="4000" dirty="0" smtClean="0">
                <a:solidFill>
                  <a:schemeClr val="accent4">
                    <a:lumMod val="75000"/>
                  </a:schemeClr>
                </a:solidFill>
              </a:rPr>
              <a:t>Stand with the oppressed</a:t>
            </a:r>
            <a:endParaRPr lang="en-US" sz="4000" dirty="0">
              <a:solidFill>
                <a:schemeClr val="accent4">
                  <a:lumMod val="75000"/>
                </a:schemeClr>
              </a:solidFill>
            </a:endParaRPr>
          </a:p>
        </p:txBody>
      </p:sp>
      <p:pic>
        <p:nvPicPr>
          <p:cNvPr id="3" name="Picture 2"/>
          <p:cNvPicPr/>
          <p:nvPr/>
        </p:nvPicPr>
        <p:blipFill>
          <a:blip r:embed="rId2"/>
          <a:stretch>
            <a:fillRect/>
          </a:stretch>
        </p:blipFill>
        <p:spPr>
          <a:xfrm>
            <a:off x="4339591" y="1892625"/>
            <a:ext cx="3009900" cy="3895725"/>
          </a:xfrm>
          <a:prstGeom prst="rect">
            <a:avLst/>
          </a:prstGeom>
        </p:spPr>
      </p:pic>
    </p:spTree>
    <p:extLst>
      <p:ext uri="{BB962C8B-B14F-4D97-AF65-F5344CB8AC3E}">
        <p14:creationId xmlns:p14="http://schemas.microsoft.com/office/powerpoint/2010/main" val="216843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1" y="480060"/>
            <a:ext cx="9909811" cy="707886"/>
          </a:xfrm>
          <a:prstGeom prst="rect">
            <a:avLst/>
          </a:prstGeom>
          <a:noFill/>
        </p:spPr>
        <p:txBody>
          <a:bodyPr wrap="square" rtlCol="0">
            <a:spAutoFit/>
          </a:bodyPr>
          <a:lstStyle/>
          <a:p>
            <a:r>
              <a:rPr lang="en-US" sz="4000" dirty="0" smtClean="0">
                <a:solidFill>
                  <a:schemeClr val="accent4">
                    <a:lumMod val="75000"/>
                  </a:schemeClr>
                </a:solidFill>
              </a:rPr>
              <a:t>Listen to people</a:t>
            </a:r>
            <a:endParaRPr lang="en-US" sz="4000" dirty="0">
              <a:solidFill>
                <a:schemeClr val="accent4">
                  <a:lumMod val="75000"/>
                </a:schemeClr>
              </a:solidFill>
            </a:endParaRPr>
          </a:p>
        </p:txBody>
      </p:sp>
      <p:pic>
        <p:nvPicPr>
          <p:cNvPr id="3" name="Picture 2"/>
          <p:cNvPicPr>
            <a:picLocks noChangeAspect="1"/>
          </p:cNvPicPr>
          <p:nvPr/>
        </p:nvPicPr>
        <p:blipFill>
          <a:blip r:embed="rId2"/>
          <a:stretch>
            <a:fillRect/>
          </a:stretch>
        </p:blipFill>
        <p:spPr>
          <a:xfrm>
            <a:off x="3526007" y="1703070"/>
            <a:ext cx="4600724" cy="4251007"/>
          </a:xfrm>
          <a:prstGeom prst="rect">
            <a:avLst/>
          </a:prstGeom>
        </p:spPr>
      </p:pic>
    </p:spTree>
    <p:extLst>
      <p:ext uri="{BB962C8B-B14F-4D97-AF65-F5344CB8AC3E}">
        <p14:creationId xmlns:p14="http://schemas.microsoft.com/office/powerpoint/2010/main" val="166934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328" y="869341"/>
            <a:ext cx="9936480" cy="4031873"/>
          </a:xfrm>
          <a:prstGeom prst="rect">
            <a:avLst/>
          </a:prstGeom>
        </p:spPr>
        <p:txBody>
          <a:bodyPr wrap="square">
            <a:spAutoFit/>
          </a:bodyPr>
          <a:lstStyle/>
          <a:p>
            <a:r>
              <a:rPr lang="en-US" sz="3200" dirty="0"/>
              <a:t>Philippians </a:t>
            </a:r>
            <a:r>
              <a:rPr lang="en-US" sz="3200" dirty="0" smtClean="0"/>
              <a:t>2:3-5</a:t>
            </a:r>
          </a:p>
          <a:p>
            <a:endParaRPr lang="en-US" sz="3200" dirty="0" smtClean="0"/>
          </a:p>
          <a:p>
            <a:r>
              <a:rPr lang="en-US" sz="3200" dirty="0" smtClean="0"/>
              <a:t>Do </a:t>
            </a:r>
            <a:r>
              <a:rPr lang="en-US" sz="3200" dirty="0"/>
              <a:t>nothing from selfishness or empty conceit, but with humility of mind regard one another as more important than yourselves</a:t>
            </a:r>
            <a:r>
              <a:rPr lang="en-US" sz="3200" dirty="0" smtClean="0"/>
              <a:t>; </a:t>
            </a:r>
            <a:r>
              <a:rPr lang="en-US" sz="3200" dirty="0"/>
              <a:t>do not merely look out for your own personal interests, but also for the interests of others. </a:t>
            </a:r>
            <a:r>
              <a:rPr lang="en-US" sz="3200" dirty="0" smtClean="0"/>
              <a:t>Have </a:t>
            </a:r>
            <a:r>
              <a:rPr lang="en-US" sz="3200" dirty="0"/>
              <a:t>this attitude in yourselves which was also in Christ Jesus</a:t>
            </a:r>
            <a:r>
              <a:rPr lang="en-US" sz="3200" dirty="0" smtClean="0"/>
              <a:t>…</a:t>
            </a:r>
            <a:endParaRPr lang="en-US" sz="3200" dirty="0"/>
          </a:p>
        </p:txBody>
      </p:sp>
    </p:spTree>
    <p:extLst>
      <p:ext uri="{BB962C8B-B14F-4D97-AF65-F5344CB8AC3E}">
        <p14:creationId xmlns:p14="http://schemas.microsoft.com/office/powerpoint/2010/main" val="1091572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6" y="400060"/>
            <a:ext cx="11304271" cy="1323439"/>
          </a:xfrm>
          <a:prstGeom prst="rect">
            <a:avLst/>
          </a:prstGeom>
          <a:noFill/>
        </p:spPr>
        <p:txBody>
          <a:bodyPr wrap="square" rtlCol="0">
            <a:spAutoFit/>
          </a:bodyPr>
          <a:lstStyle/>
          <a:p>
            <a:r>
              <a:rPr lang="en-US" sz="4000" dirty="0" smtClean="0">
                <a:solidFill>
                  <a:schemeClr val="accent4">
                    <a:lumMod val="75000"/>
                  </a:schemeClr>
                </a:solidFill>
              </a:rPr>
              <a:t>Get off of your phone and computer and spend time with people</a:t>
            </a:r>
            <a:endParaRPr lang="en-US" sz="4000" dirty="0">
              <a:solidFill>
                <a:schemeClr val="accent4">
                  <a:lumMod val="75000"/>
                </a:schemeClr>
              </a:solidFill>
            </a:endParaRPr>
          </a:p>
        </p:txBody>
      </p:sp>
      <p:sp>
        <p:nvSpPr>
          <p:cNvPr id="3" name="TextBox 2"/>
          <p:cNvSpPr txBox="1"/>
          <p:nvPr/>
        </p:nvSpPr>
        <p:spPr>
          <a:xfrm>
            <a:off x="451487" y="1920240"/>
            <a:ext cx="11087100" cy="1477328"/>
          </a:xfrm>
          <a:prstGeom prst="rect">
            <a:avLst/>
          </a:prstGeom>
          <a:noFill/>
        </p:spPr>
        <p:txBody>
          <a:bodyPr wrap="square" rtlCol="0">
            <a:spAutoFit/>
          </a:bodyPr>
          <a:lstStyle/>
          <a:p>
            <a:r>
              <a:rPr lang="en-US" dirty="0"/>
              <a:t>“When people are socially isolated, they’re more likely to be depressed and more likely to not deal with their weight problem or something like </a:t>
            </a:r>
            <a:r>
              <a:rPr lang="en-US" dirty="0" smtClean="0"/>
              <a:t>that.” “</a:t>
            </a:r>
            <a:r>
              <a:rPr lang="en-US" dirty="0"/>
              <a:t>Being online a lot may be what’s keeping us from more valuable, supportive in-person relationships</a:t>
            </a:r>
            <a:r>
              <a:rPr lang="en-US" dirty="0" smtClean="0"/>
              <a:t>.” </a:t>
            </a:r>
            <a:endParaRPr lang="en-US" dirty="0"/>
          </a:p>
          <a:p>
            <a:r>
              <a:rPr lang="en-US" dirty="0" smtClean="0"/>
              <a:t>-- Dr. </a:t>
            </a:r>
            <a:r>
              <a:rPr lang="en-US" dirty="0" err="1" smtClean="0"/>
              <a:t>Primack</a:t>
            </a:r>
            <a:r>
              <a:rPr lang="en-US" dirty="0"/>
              <a:t>, professor of medicine, pediatrics, and clinical and translational science at the University of Pittsburgh School of Medicine </a:t>
            </a:r>
          </a:p>
        </p:txBody>
      </p:sp>
      <p:sp>
        <p:nvSpPr>
          <p:cNvPr id="4" name="TextBox 3"/>
          <p:cNvSpPr txBox="1"/>
          <p:nvPr/>
        </p:nvSpPr>
        <p:spPr>
          <a:xfrm>
            <a:off x="451487" y="3594324"/>
            <a:ext cx="11087100" cy="646331"/>
          </a:xfrm>
          <a:prstGeom prst="rect">
            <a:avLst/>
          </a:prstGeom>
          <a:noFill/>
        </p:spPr>
        <p:txBody>
          <a:bodyPr wrap="square" rtlCol="0">
            <a:spAutoFit/>
          </a:bodyPr>
          <a:lstStyle/>
          <a:p>
            <a:r>
              <a:rPr lang="en-US" dirty="0"/>
              <a:t>A study of depression 612,000 adolescents and young adults found a 52% increase in depression from 2005 to 2017 for teenagers and a 63% increase in depression for young adults. This was correlated with cell phone use.</a:t>
            </a:r>
          </a:p>
        </p:txBody>
      </p:sp>
      <p:sp>
        <p:nvSpPr>
          <p:cNvPr id="5" name="TextBox 4"/>
          <p:cNvSpPr txBox="1"/>
          <p:nvPr/>
        </p:nvSpPr>
        <p:spPr>
          <a:xfrm>
            <a:off x="451492" y="4439962"/>
            <a:ext cx="10989945" cy="2308324"/>
          </a:xfrm>
          <a:prstGeom prst="rect">
            <a:avLst/>
          </a:prstGeom>
          <a:noFill/>
        </p:spPr>
        <p:txBody>
          <a:bodyPr wrap="square" rtlCol="0">
            <a:spAutoFit/>
          </a:bodyPr>
          <a:lstStyle/>
          <a:p>
            <a:r>
              <a:rPr lang="en-US" dirty="0"/>
              <a:t>Smartphone or Internet addiction can also negatively impact your life by</a:t>
            </a:r>
            <a:r>
              <a:rPr lang="en-US" dirty="0" smtClean="0"/>
              <a:t>:</a:t>
            </a:r>
          </a:p>
          <a:p>
            <a:pPr marL="285750" indent="-285750">
              <a:buFont typeface="Arial" panose="020B0604020202020204" pitchFamily="34" charset="0"/>
              <a:buChar char="•"/>
            </a:pPr>
            <a:r>
              <a:rPr lang="en-US" dirty="0" smtClean="0"/>
              <a:t>Increasing loneliness and depression</a:t>
            </a:r>
          </a:p>
          <a:p>
            <a:pPr marL="285750" indent="-285750">
              <a:buFont typeface="Arial" panose="020B0604020202020204" pitchFamily="34" charset="0"/>
              <a:buChar char="•"/>
            </a:pPr>
            <a:r>
              <a:rPr lang="en-US" dirty="0" smtClean="0"/>
              <a:t>Fueling anxiety</a:t>
            </a:r>
          </a:p>
          <a:p>
            <a:pPr marL="285750" indent="-285750">
              <a:buFont typeface="Arial" panose="020B0604020202020204" pitchFamily="34" charset="0"/>
              <a:buChar char="•"/>
            </a:pPr>
            <a:r>
              <a:rPr lang="en-US" dirty="0" smtClean="0"/>
              <a:t>Increasing stress</a:t>
            </a:r>
          </a:p>
          <a:p>
            <a:pPr marL="285750" indent="-285750">
              <a:buFont typeface="Arial" panose="020B0604020202020204" pitchFamily="34" charset="0"/>
              <a:buChar char="•"/>
            </a:pPr>
            <a:r>
              <a:rPr lang="en-US" dirty="0"/>
              <a:t>Exacerbating attention deficit </a:t>
            </a:r>
            <a:r>
              <a:rPr lang="en-US" dirty="0" smtClean="0"/>
              <a:t>disorders</a:t>
            </a:r>
          </a:p>
          <a:p>
            <a:pPr marL="285750" indent="-285750">
              <a:buFont typeface="Arial" panose="020B0604020202020204" pitchFamily="34" charset="0"/>
              <a:buChar char="•"/>
            </a:pPr>
            <a:r>
              <a:rPr lang="en-US" dirty="0"/>
              <a:t>Diminishing your ability to concentrate and think deeply or </a:t>
            </a:r>
            <a:r>
              <a:rPr lang="en-US" dirty="0" smtClean="0"/>
              <a:t>creatively</a:t>
            </a:r>
          </a:p>
          <a:p>
            <a:pPr marL="285750" indent="-285750">
              <a:buFont typeface="Arial" panose="020B0604020202020204" pitchFamily="34" charset="0"/>
              <a:buChar char="•"/>
            </a:pPr>
            <a:r>
              <a:rPr lang="en-US" dirty="0" smtClean="0"/>
              <a:t>Disturbing your sleep</a:t>
            </a:r>
          </a:p>
          <a:p>
            <a:pPr marL="285750" indent="-285750">
              <a:buFont typeface="Arial" panose="020B0604020202020204" pitchFamily="34" charset="0"/>
              <a:buChar char="•"/>
            </a:pPr>
            <a:r>
              <a:rPr lang="en-US" dirty="0" smtClean="0"/>
              <a:t>Encouraging self-absorption</a:t>
            </a:r>
            <a:endParaRPr lang="en-US" dirty="0"/>
          </a:p>
        </p:txBody>
      </p:sp>
    </p:spTree>
    <p:extLst>
      <p:ext uri="{BB962C8B-B14F-4D97-AF65-F5344CB8AC3E}">
        <p14:creationId xmlns:p14="http://schemas.microsoft.com/office/powerpoint/2010/main" val="195152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75000"/>
                  </a:schemeClr>
                </a:solidFill>
              </a:rPr>
              <a:t>Look around you; be aware of others</a:t>
            </a:r>
            <a:endParaRPr lang="en-US" dirty="0">
              <a:solidFill>
                <a:schemeClr val="accent4">
                  <a:lumMod val="75000"/>
                </a:schemeClr>
              </a:solidFill>
            </a:endParaRPr>
          </a:p>
        </p:txBody>
      </p:sp>
      <p:sp>
        <p:nvSpPr>
          <p:cNvPr id="3" name="TextBox 2"/>
          <p:cNvSpPr txBox="1"/>
          <p:nvPr/>
        </p:nvSpPr>
        <p:spPr>
          <a:xfrm>
            <a:off x="834391" y="2148845"/>
            <a:ext cx="10607040" cy="1815882"/>
          </a:xfrm>
          <a:prstGeom prst="rect">
            <a:avLst/>
          </a:prstGeom>
          <a:noFill/>
        </p:spPr>
        <p:txBody>
          <a:bodyPr wrap="square" rtlCol="0">
            <a:spAutoFit/>
          </a:bodyPr>
          <a:lstStyle/>
          <a:p>
            <a:r>
              <a:rPr lang="en-US" sz="2800" dirty="0" smtClean="0"/>
              <a:t>Mark 16:7</a:t>
            </a:r>
          </a:p>
          <a:p>
            <a:endParaRPr lang="en-US" sz="2800" dirty="0"/>
          </a:p>
          <a:p>
            <a:r>
              <a:rPr lang="en-US" sz="2800" dirty="0"/>
              <a:t>“But go, tell His disciples and Peter, ‘He is going ahead of you to Galilee; there you will see Him, just as He told you.’” </a:t>
            </a:r>
          </a:p>
        </p:txBody>
      </p:sp>
    </p:spTree>
    <p:extLst>
      <p:ext uri="{BB962C8B-B14F-4D97-AF65-F5344CB8AC3E}">
        <p14:creationId xmlns:p14="http://schemas.microsoft.com/office/powerpoint/2010/main" val="71886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75000"/>
                  </a:schemeClr>
                </a:solidFill>
              </a:rPr>
              <a:t>Praise and encourage</a:t>
            </a:r>
            <a:endParaRPr lang="en-US" dirty="0">
              <a:solidFill>
                <a:schemeClr val="accent4">
                  <a:lumMod val="75000"/>
                </a:schemeClr>
              </a:solidFill>
            </a:endParaRPr>
          </a:p>
        </p:txBody>
      </p:sp>
      <p:sp>
        <p:nvSpPr>
          <p:cNvPr id="3" name="TextBox 2"/>
          <p:cNvSpPr txBox="1"/>
          <p:nvPr/>
        </p:nvSpPr>
        <p:spPr>
          <a:xfrm>
            <a:off x="925831" y="1885950"/>
            <a:ext cx="10332720" cy="3416320"/>
          </a:xfrm>
          <a:prstGeom prst="rect">
            <a:avLst/>
          </a:prstGeom>
          <a:noFill/>
        </p:spPr>
        <p:txBody>
          <a:bodyPr wrap="square" rtlCol="0">
            <a:spAutoFit/>
          </a:bodyPr>
          <a:lstStyle/>
          <a:p>
            <a:r>
              <a:rPr lang="en-US" sz="2400" dirty="0"/>
              <a:t>1 Thessalonians 5:11 </a:t>
            </a:r>
            <a:endParaRPr lang="en-US" sz="2400" dirty="0" smtClean="0"/>
          </a:p>
          <a:p>
            <a:endParaRPr lang="en-US" sz="2400" dirty="0"/>
          </a:p>
          <a:p>
            <a:r>
              <a:rPr lang="en-US" sz="2400" dirty="0" smtClean="0"/>
              <a:t>Therefore </a:t>
            </a:r>
            <a:r>
              <a:rPr lang="en-US" sz="2400" dirty="0"/>
              <a:t>encourage one another and build up one </a:t>
            </a:r>
            <a:r>
              <a:rPr lang="en-US" sz="2400" dirty="0" smtClean="0"/>
              <a:t>another…</a:t>
            </a:r>
          </a:p>
          <a:p>
            <a:endParaRPr lang="en-US" sz="2400" dirty="0" smtClean="0"/>
          </a:p>
          <a:p>
            <a:endParaRPr lang="en-US" sz="2400" dirty="0"/>
          </a:p>
          <a:p>
            <a:r>
              <a:rPr lang="en-US" sz="2400" dirty="0"/>
              <a:t>Hebrews 3:13 </a:t>
            </a:r>
            <a:endParaRPr lang="en-US" sz="2400" dirty="0" smtClean="0"/>
          </a:p>
          <a:p>
            <a:endParaRPr lang="en-US" sz="2400" dirty="0"/>
          </a:p>
          <a:p>
            <a:r>
              <a:rPr lang="en-US" sz="2400" dirty="0" smtClean="0"/>
              <a:t>But </a:t>
            </a:r>
            <a:r>
              <a:rPr lang="en-US" sz="2400" dirty="0"/>
              <a:t>encourage one another day after day, as long as it is still called “Today,” so that none of you will be hardened by the deceitfulness of sin</a:t>
            </a:r>
            <a:r>
              <a:rPr lang="en-US" sz="2400" dirty="0" smtClean="0"/>
              <a:t>.</a:t>
            </a:r>
            <a:endParaRPr lang="en-US" sz="2400" dirty="0"/>
          </a:p>
        </p:txBody>
      </p:sp>
    </p:spTree>
    <p:extLst>
      <p:ext uri="{BB962C8B-B14F-4D97-AF65-F5344CB8AC3E}">
        <p14:creationId xmlns:p14="http://schemas.microsoft.com/office/powerpoint/2010/main" val="440640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75000"/>
                  </a:schemeClr>
                </a:solidFill>
              </a:rPr>
              <a:t>Actually help</a:t>
            </a:r>
            <a:endParaRPr lang="en-US" dirty="0">
              <a:solidFill>
                <a:schemeClr val="accent4">
                  <a:lumMod val="75000"/>
                </a:schemeClr>
              </a:solidFill>
            </a:endParaRPr>
          </a:p>
        </p:txBody>
      </p:sp>
      <p:sp>
        <p:nvSpPr>
          <p:cNvPr id="3" name="TextBox 2"/>
          <p:cNvSpPr txBox="1"/>
          <p:nvPr/>
        </p:nvSpPr>
        <p:spPr>
          <a:xfrm>
            <a:off x="838200" y="1690688"/>
            <a:ext cx="10424160" cy="1815882"/>
          </a:xfrm>
          <a:prstGeom prst="rect">
            <a:avLst/>
          </a:prstGeom>
          <a:noFill/>
        </p:spPr>
        <p:txBody>
          <a:bodyPr wrap="square" rtlCol="0">
            <a:spAutoFit/>
          </a:bodyPr>
          <a:lstStyle/>
          <a:p>
            <a:r>
              <a:rPr lang="en-US" sz="2800" dirty="0"/>
              <a:t>Psalm </a:t>
            </a:r>
            <a:r>
              <a:rPr lang="en-US" sz="2800" dirty="0" smtClean="0"/>
              <a:t>102:20</a:t>
            </a:r>
          </a:p>
          <a:p>
            <a:endParaRPr lang="en-US" sz="2800" dirty="0"/>
          </a:p>
          <a:p>
            <a:r>
              <a:rPr lang="en-US" sz="2800" dirty="0" smtClean="0"/>
              <a:t>To </a:t>
            </a:r>
            <a:r>
              <a:rPr lang="en-US" sz="2800" dirty="0"/>
              <a:t>hear the groaning of the prisoner, To set free those who were doomed to death</a:t>
            </a:r>
            <a:r>
              <a:rPr lang="en-US" sz="2800" dirty="0" smtClean="0"/>
              <a:t>.</a:t>
            </a:r>
            <a:endParaRPr lang="en-US" sz="28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62389" y="4080510"/>
            <a:ext cx="2869883" cy="2651760"/>
          </a:xfrm>
          <a:prstGeom prst="rect">
            <a:avLst/>
          </a:prstGeom>
          <a:noFill/>
          <a:ln>
            <a:noFill/>
          </a:ln>
        </p:spPr>
      </p:pic>
    </p:spTree>
    <p:extLst>
      <p:ext uri="{BB962C8B-B14F-4D97-AF65-F5344CB8AC3E}">
        <p14:creationId xmlns:p14="http://schemas.microsoft.com/office/powerpoint/2010/main" val="360378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651" y="708666"/>
            <a:ext cx="9669780" cy="769441"/>
          </a:xfrm>
          <a:prstGeom prst="rect">
            <a:avLst/>
          </a:prstGeom>
          <a:noFill/>
        </p:spPr>
        <p:txBody>
          <a:bodyPr wrap="square" rtlCol="0">
            <a:spAutoFit/>
          </a:bodyPr>
          <a:lstStyle/>
          <a:p>
            <a:r>
              <a:rPr lang="en-US" sz="4400" dirty="0" smtClean="0">
                <a:solidFill>
                  <a:schemeClr val="accent4">
                    <a:lumMod val="75000"/>
                  </a:schemeClr>
                </a:solidFill>
              </a:rPr>
              <a:t>Compassion International</a:t>
            </a:r>
            <a:endParaRPr lang="en-US" sz="4400" dirty="0">
              <a:solidFill>
                <a:schemeClr val="accent4">
                  <a:lumMod val="75000"/>
                </a:schemeClr>
              </a:solidFill>
            </a:endParaRPr>
          </a:p>
        </p:txBody>
      </p:sp>
    </p:spTree>
    <p:extLst>
      <p:ext uri="{BB962C8B-B14F-4D97-AF65-F5344CB8AC3E}">
        <p14:creationId xmlns:p14="http://schemas.microsoft.com/office/powerpoint/2010/main" val="29753952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1191" y="1004961"/>
            <a:ext cx="10458451" cy="1446550"/>
          </a:xfrm>
          <a:prstGeom prst="rect">
            <a:avLst/>
          </a:prstGeom>
          <a:noFill/>
        </p:spPr>
        <p:txBody>
          <a:bodyPr wrap="square" rtlCol="0">
            <a:spAutoFit/>
          </a:bodyPr>
          <a:lstStyle/>
          <a:p>
            <a:r>
              <a:rPr lang="en-US" sz="4400" dirty="0" smtClean="0">
                <a:solidFill>
                  <a:schemeClr val="accent4">
                    <a:lumMod val="75000"/>
                  </a:schemeClr>
                </a:solidFill>
              </a:rPr>
              <a:t>Once a month plan to do something compassionate</a:t>
            </a:r>
            <a:endParaRPr lang="en-US" sz="4400" dirty="0">
              <a:solidFill>
                <a:schemeClr val="accent4">
                  <a:lumMod val="75000"/>
                </a:schemeClr>
              </a:solidFill>
            </a:endParaRPr>
          </a:p>
        </p:txBody>
      </p:sp>
    </p:spTree>
    <p:extLst>
      <p:ext uri="{BB962C8B-B14F-4D97-AF65-F5344CB8AC3E}">
        <p14:creationId xmlns:p14="http://schemas.microsoft.com/office/powerpoint/2010/main" val="19187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626" y="445780"/>
            <a:ext cx="10572751" cy="5632311"/>
          </a:xfrm>
          <a:prstGeom prst="rect">
            <a:avLst/>
          </a:prstGeom>
          <a:noFill/>
        </p:spPr>
        <p:txBody>
          <a:bodyPr wrap="square" rtlCol="0">
            <a:spAutoFit/>
          </a:bodyPr>
          <a:lstStyle/>
          <a:p>
            <a:r>
              <a:rPr lang="en-US" dirty="0"/>
              <a:t>I was hungry</a:t>
            </a:r>
          </a:p>
          <a:p>
            <a:pPr lvl="1"/>
            <a:r>
              <a:rPr lang="en-US" dirty="0"/>
              <a:t>and you formed a humanities club</a:t>
            </a:r>
          </a:p>
          <a:p>
            <a:pPr lvl="1"/>
            <a:r>
              <a:rPr lang="en-US" dirty="0"/>
              <a:t>and you discussed my hunger.</a:t>
            </a:r>
          </a:p>
          <a:p>
            <a:pPr lvl="1"/>
            <a:r>
              <a:rPr lang="en-US" dirty="0"/>
              <a:t>Thank you</a:t>
            </a:r>
            <a:r>
              <a:rPr lang="en-US" dirty="0" smtClean="0"/>
              <a:t>.</a:t>
            </a:r>
          </a:p>
          <a:p>
            <a:endParaRPr lang="en-US" dirty="0"/>
          </a:p>
          <a:p>
            <a:r>
              <a:rPr lang="en-US" dirty="0"/>
              <a:t>I was imprisoned</a:t>
            </a:r>
          </a:p>
          <a:p>
            <a:pPr lvl="1"/>
            <a:r>
              <a:rPr lang="en-US" dirty="0"/>
              <a:t>and you crept off quietly to your basement chapel </a:t>
            </a:r>
          </a:p>
          <a:p>
            <a:pPr lvl="1"/>
            <a:r>
              <a:rPr lang="en-US" dirty="0"/>
              <a:t>and prayed for my release</a:t>
            </a:r>
            <a:r>
              <a:rPr lang="en-US" dirty="0" smtClean="0"/>
              <a:t>.</a:t>
            </a:r>
          </a:p>
          <a:p>
            <a:endParaRPr lang="en-US" dirty="0"/>
          </a:p>
          <a:p>
            <a:r>
              <a:rPr lang="en-US" dirty="0"/>
              <a:t>I was naked</a:t>
            </a:r>
          </a:p>
          <a:p>
            <a:pPr lvl="1"/>
            <a:r>
              <a:rPr lang="en-US" dirty="0"/>
              <a:t>and in your mind you debated the morality of my appearance</a:t>
            </a:r>
            <a:r>
              <a:rPr lang="en-US" dirty="0" smtClean="0"/>
              <a:t>.</a:t>
            </a:r>
          </a:p>
          <a:p>
            <a:endParaRPr lang="en-US" dirty="0"/>
          </a:p>
          <a:p>
            <a:r>
              <a:rPr lang="en-US" dirty="0"/>
              <a:t>I was sick</a:t>
            </a:r>
          </a:p>
          <a:p>
            <a:pPr lvl="1"/>
            <a:r>
              <a:rPr lang="en-US" dirty="0"/>
              <a:t>and you knelt </a:t>
            </a:r>
          </a:p>
          <a:p>
            <a:pPr lvl="1"/>
            <a:r>
              <a:rPr lang="en-US" dirty="0"/>
              <a:t>and thanked God for your health</a:t>
            </a:r>
            <a:r>
              <a:rPr lang="en-US" dirty="0" smtClean="0"/>
              <a:t>.</a:t>
            </a:r>
          </a:p>
          <a:p>
            <a:endParaRPr lang="en-US" dirty="0"/>
          </a:p>
          <a:p>
            <a:r>
              <a:rPr lang="en-US" dirty="0"/>
              <a:t>I was homeless</a:t>
            </a:r>
          </a:p>
          <a:p>
            <a:pPr lvl="1"/>
            <a:r>
              <a:rPr lang="en-US" dirty="0"/>
              <a:t>and you preached to me of the spiritual shelter of the love of God</a:t>
            </a:r>
            <a:r>
              <a:rPr lang="en-US" dirty="0" smtClean="0"/>
              <a:t>.</a:t>
            </a:r>
          </a:p>
          <a:p>
            <a:endParaRPr lang="en-US" dirty="0"/>
          </a:p>
          <a:p>
            <a:endParaRPr lang="en-US" dirty="0"/>
          </a:p>
        </p:txBody>
      </p:sp>
    </p:spTree>
    <p:extLst>
      <p:ext uri="{BB962C8B-B14F-4D97-AF65-F5344CB8AC3E}">
        <p14:creationId xmlns:p14="http://schemas.microsoft.com/office/powerpoint/2010/main" val="32450586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3" y="628650"/>
            <a:ext cx="10355580" cy="4801314"/>
          </a:xfrm>
          <a:prstGeom prst="rect">
            <a:avLst/>
          </a:prstGeom>
          <a:noFill/>
        </p:spPr>
        <p:txBody>
          <a:bodyPr wrap="square" rtlCol="0">
            <a:spAutoFit/>
          </a:bodyPr>
          <a:lstStyle/>
          <a:p>
            <a:r>
              <a:rPr lang="en-US" dirty="0"/>
              <a:t>I was lonely</a:t>
            </a:r>
          </a:p>
          <a:p>
            <a:pPr lvl="1"/>
            <a:r>
              <a:rPr lang="en-US" dirty="0"/>
              <a:t>and you left me alone to pray for me</a:t>
            </a:r>
            <a:r>
              <a:rPr lang="en-US" dirty="0" smtClean="0"/>
              <a:t>.</a:t>
            </a:r>
          </a:p>
          <a:p>
            <a:endParaRPr lang="en-US" dirty="0"/>
          </a:p>
          <a:p>
            <a:r>
              <a:rPr lang="en-US" dirty="0"/>
              <a:t>You seem so holy</a:t>
            </a:r>
          </a:p>
          <a:p>
            <a:pPr lvl="1"/>
            <a:r>
              <a:rPr lang="en-US" dirty="0"/>
              <a:t>so close to God</a:t>
            </a:r>
            <a:r>
              <a:rPr lang="en-US" dirty="0" smtClean="0"/>
              <a:t>.</a:t>
            </a:r>
          </a:p>
          <a:p>
            <a:endParaRPr lang="en-US" dirty="0"/>
          </a:p>
          <a:p>
            <a:r>
              <a:rPr lang="en-US" dirty="0"/>
              <a:t>But I'm still hungry</a:t>
            </a:r>
          </a:p>
          <a:p>
            <a:pPr lvl="1"/>
            <a:r>
              <a:rPr lang="en-US" dirty="0"/>
              <a:t>and lonely</a:t>
            </a:r>
          </a:p>
          <a:p>
            <a:pPr lvl="1"/>
            <a:r>
              <a:rPr lang="en-US" dirty="0"/>
              <a:t>and cold</a:t>
            </a:r>
            <a:r>
              <a:rPr lang="en-US" dirty="0" smtClean="0"/>
              <a:t>.</a:t>
            </a:r>
          </a:p>
          <a:p>
            <a:endParaRPr lang="en-US" dirty="0"/>
          </a:p>
          <a:p>
            <a:r>
              <a:rPr lang="en-US" dirty="0"/>
              <a:t>So where have the prayers gone?</a:t>
            </a:r>
          </a:p>
          <a:p>
            <a:pPr lvl="1"/>
            <a:r>
              <a:rPr lang="en-US" dirty="0"/>
              <a:t>What have they done</a:t>
            </a:r>
            <a:r>
              <a:rPr lang="en-US" dirty="0" smtClean="0"/>
              <a:t>?</a:t>
            </a:r>
          </a:p>
          <a:p>
            <a:endParaRPr lang="en-US" dirty="0"/>
          </a:p>
          <a:p>
            <a:r>
              <a:rPr lang="en-US" dirty="0"/>
              <a:t>What does it profit a man to page through his book of prayers</a:t>
            </a:r>
          </a:p>
          <a:p>
            <a:pPr lvl="1"/>
            <a:r>
              <a:rPr lang="en-US" dirty="0"/>
              <a:t>when the rest of the world</a:t>
            </a:r>
          </a:p>
          <a:p>
            <a:pPr lvl="1"/>
            <a:r>
              <a:rPr lang="en-US" dirty="0"/>
              <a:t>is crying for his help?</a:t>
            </a:r>
          </a:p>
          <a:p>
            <a:endParaRPr lang="en-US" dirty="0"/>
          </a:p>
        </p:txBody>
      </p:sp>
    </p:spTree>
    <p:extLst>
      <p:ext uri="{BB962C8B-B14F-4D97-AF65-F5344CB8AC3E}">
        <p14:creationId xmlns:p14="http://schemas.microsoft.com/office/powerpoint/2010/main" val="13083975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59081" y="1449711"/>
            <a:ext cx="7414763" cy="5042535"/>
          </a:xfrm>
          <a:prstGeom prst="rect">
            <a:avLst/>
          </a:prstGeom>
        </p:spPr>
      </p:pic>
      <p:sp>
        <p:nvSpPr>
          <p:cNvPr id="3" name="TextBox 2"/>
          <p:cNvSpPr txBox="1"/>
          <p:nvPr/>
        </p:nvSpPr>
        <p:spPr>
          <a:xfrm>
            <a:off x="342900" y="354335"/>
            <a:ext cx="11247120" cy="523220"/>
          </a:xfrm>
          <a:prstGeom prst="rect">
            <a:avLst/>
          </a:prstGeom>
          <a:noFill/>
        </p:spPr>
        <p:txBody>
          <a:bodyPr wrap="square" rtlCol="0">
            <a:spAutoFit/>
          </a:bodyPr>
          <a:lstStyle/>
          <a:p>
            <a:r>
              <a:rPr lang="en-US" sz="2800" dirty="0" smtClean="0"/>
              <a:t>When someone is drowning in life’s crises you be the one to pull them out</a:t>
            </a:r>
            <a:endParaRPr lang="en-US" sz="2800" dirty="0"/>
          </a:p>
        </p:txBody>
      </p:sp>
    </p:spTree>
    <p:extLst>
      <p:ext uri="{BB962C8B-B14F-4D97-AF65-F5344CB8AC3E}">
        <p14:creationId xmlns:p14="http://schemas.microsoft.com/office/powerpoint/2010/main" val="6693085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765812"/>
            <a:ext cx="10195560" cy="2554545"/>
          </a:xfrm>
          <a:prstGeom prst="rect">
            <a:avLst/>
          </a:prstGeom>
          <a:noFill/>
        </p:spPr>
        <p:txBody>
          <a:bodyPr wrap="square" rtlCol="0">
            <a:spAutoFit/>
          </a:bodyPr>
          <a:lstStyle/>
          <a:p>
            <a:r>
              <a:rPr lang="en-US" sz="3200" dirty="0"/>
              <a:t>“Do you want to do something beautiful for God? </a:t>
            </a:r>
            <a:endParaRPr lang="en-US" sz="3200" dirty="0" smtClean="0"/>
          </a:p>
          <a:p>
            <a:r>
              <a:rPr lang="en-US" sz="3200" dirty="0" smtClean="0"/>
              <a:t>There </a:t>
            </a:r>
            <a:r>
              <a:rPr lang="en-US" sz="3200" dirty="0"/>
              <a:t>is a person who needs you. </a:t>
            </a:r>
            <a:endParaRPr lang="en-US" sz="3200" dirty="0" smtClean="0"/>
          </a:p>
          <a:p>
            <a:r>
              <a:rPr lang="en-US" sz="3200" dirty="0" smtClean="0"/>
              <a:t>This </a:t>
            </a:r>
            <a:r>
              <a:rPr lang="en-US" sz="3200" dirty="0"/>
              <a:t>is your chance.” </a:t>
            </a:r>
            <a:endParaRPr lang="en-US" sz="3200" dirty="0" smtClean="0"/>
          </a:p>
          <a:p>
            <a:endParaRPr lang="en-US" sz="3200" dirty="0"/>
          </a:p>
          <a:p>
            <a:r>
              <a:rPr lang="en-US" sz="3200" dirty="0" smtClean="0"/>
              <a:t>– </a:t>
            </a:r>
            <a:r>
              <a:rPr lang="en-US" sz="3200" dirty="0"/>
              <a:t>Mother Theresa</a:t>
            </a:r>
          </a:p>
        </p:txBody>
      </p:sp>
    </p:spTree>
    <p:extLst>
      <p:ext uri="{BB962C8B-B14F-4D97-AF65-F5344CB8AC3E}">
        <p14:creationId xmlns:p14="http://schemas.microsoft.com/office/powerpoint/2010/main" val="21454522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97181" y="662315"/>
            <a:ext cx="11510011" cy="506412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5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Standing for Righteousness</a:t>
            </a:r>
            <a:endParaRPr lang="en-US" sz="15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8529538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4" y="400055"/>
            <a:ext cx="11624311" cy="5539978"/>
          </a:xfrm>
          <a:prstGeom prst="rect">
            <a:avLst/>
          </a:prstGeom>
          <a:noFill/>
        </p:spPr>
        <p:txBody>
          <a:bodyPr wrap="square" rtlCol="0">
            <a:spAutoFit/>
          </a:bodyPr>
          <a:lstStyle/>
          <a:p>
            <a:r>
              <a:rPr lang="en-US" sz="2400" dirty="0"/>
              <a:t>Mark </a:t>
            </a:r>
            <a:r>
              <a:rPr lang="en-US" sz="2400" dirty="0" smtClean="0"/>
              <a:t>11:12-26</a:t>
            </a:r>
          </a:p>
          <a:p>
            <a:endParaRPr lang="en-US" sz="2400" dirty="0"/>
          </a:p>
          <a:p>
            <a:r>
              <a:rPr lang="en-US" sz="2400" dirty="0"/>
              <a:t>12 On the next day, when they had left Bethany, He became hungry. </a:t>
            </a:r>
            <a:endParaRPr lang="en-US" sz="2400" dirty="0" smtClean="0"/>
          </a:p>
          <a:p>
            <a:r>
              <a:rPr lang="en-US" sz="2400" dirty="0" smtClean="0"/>
              <a:t>13 </a:t>
            </a:r>
            <a:r>
              <a:rPr lang="en-US" sz="2400" dirty="0"/>
              <a:t>Seeing at a distance a fig tree in leaf, He went to see if perhaps He would find anything on it; and when He came to it, He found nothing but leaves, for it was not the season for figs. </a:t>
            </a:r>
            <a:endParaRPr lang="en-US" sz="2400" dirty="0" smtClean="0"/>
          </a:p>
          <a:p>
            <a:r>
              <a:rPr lang="en-US" sz="2400" dirty="0" smtClean="0"/>
              <a:t>14 </a:t>
            </a:r>
            <a:r>
              <a:rPr lang="en-US" sz="2400" dirty="0"/>
              <a:t>He said to it, “May no one ever eat fruit from you again!” And His disciples were listening.</a:t>
            </a:r>
          </a:p>
          <a:p>
            <a:r>
              <a:rPr lang="en-US" sz="2400" dirty="0"/>
              <a:t>15 Then they came to Jerusalem. And He entered the temple and began to drive out those who were buying and selling in the temple, and overturned the tables of the money changers and the seats of those who were selling doves; </a:t>
            </a:r>
            <a:endParaRPr lang="en-US" sz="2400" dirty="0" smtClean="0"/>
          </a:p>
          <a:p>
            <a:r>
              <a:rPr lang="en-US" sz="2400" dirty="0" smtClean="0"/>
              <a:t>16 </a:t>
            </a:r>
            <a:r>
              <a:rPr lang="en-US" sz="2400" dirty="0"/>
              <a:t>and He would not permit anyone to carry merchandise through the temple. </a:t>
            </a:r>
            <a:endParaRPr lang="en-US" sz="2400" dirty="0" smtClean="0"/>
          </a:p>
          <a:p>
            <a:r>
              <a:rPr lang="en-US" sz="2400" dirty="0" smtClean="0"/>
              <a:t>17 </a:t>
            </a:r>
            <a:r>
              <a:rPr lang="en-US" sz="2400" dirty="0"/>
              <a:t>And He began to teach and say to them, “Is it not written, ‘My house shall be called a house of prayer for all the nations’? But you have made it a robbers’ den.” </a:t>
            </a:r>
            <a:endParaRPr lang="en-US" sz="2400" dirty="0" smtClean="0"/>
          </a:p>
          <a:p>
            <a:r>
              <a:rPr lang="en-US" sz="2400" dirty="0" smtClean="0"/>
              <a:t>18 </a:t>
            </a:r>
            <a:r>
              <a:rPr lang="en-US" sz="2400" dirty="0"/>
              <a:t>The chief priests and the scribes heard this, and began seeking how to destroy Him; for they were afraid of Him, for the whole crowd was astonished at His teaching.</a:t>
            </a:r>
          </a:p>
          <a:p>
            <a:endParaRPr lang="en-US" dirty="0"/>
          </a:p>
        </p:txBody>
      </p:sp>
    </p:spTree>
    <p:extLst>
      <p:ext uri="{BB962C8B-B14F-4D97-AF65-F5344CB8AC3E}">
        <p14:creationId xmlns:p14="http://schemas.microsoft.com/office/powerpoint/2010/main" val="27489901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69" y="388628"/>
            <a:ext cx="11601451" cy="5632311"/>
          </a:xfrm>
          <a:prstGeom prst="rect">
            <a:avLst/>
          </a:prstGeom>
          <a:noFill/>
        </p:spPr>
        <p:txBody>
          <a:bodyPr wrap="square" rtlCol="0">
            <a:spAutoFit/>
          </a:bodyPr>
          <a:lstStyle/>
          <a:p>
            <a:r>
              <a:rPr lang="en-US" sz="2400" dirty="0"/>
              <a:t>19 When evening came, they would go out of the city.</a:t>
            </a:r>
          </a:p>
          <a:p>
            <a:r>
              <a:rPr lang="en-US" sz="2400" dirty="0"/>
              <a:t>20 As they were passing by in the morning, they saw the fig tree withered from the roots up. </a:t>
            </a:r>
            <a:endParaRPr lang="en-US" sz="2400" dirty="0" smtClean="0"/>
          </a:p>
          <a:p>
            <a:r>
              <a:rPr lang="en-US" sz="2400" dirty="0" smtClean="0"/>
              <a:t>21 </a:t>
            </a:r>
            <a:r>
              <a:rPr lang="en-US" sz="2400" dirty="0"/>
              <a:t>Being reminded, Peter said to Him, “Rabbi, look, the fig tree which You cursed has withered.”</a:t>
            </a:r>
          </a:p>
          <a:p>
            <a:r>
              <a:rPr lang="en-US" sz="2400" dirty="0" smtClean="0"/>
              <a:t>22 </a:t>
            </a:r>
            <a:r>
              <a:rPr lang="en-US" sz="2400" dirty="0"/>
              <a:t>And Jesus answered saying to them, “Have faith in God. </a:t>
            </a:r>
            <a:endParaRPr lang="en-US" sz="2400" dirty="0" smtClean="0"/>
          </a:p>
          <a:p>
            <a:r>
              <a:rPr lang="en-US" sz="2400" dirty="0" smtClean="0"/>
              <a:t>23 </a:t>
            </a:r>
            <a:r>
              <a:rPr lang="en-US" sz="2400" dirty="0"/>
              <a:t>Truly I say to you, whoever says to this mountain, ‘Be taken up and cast into the sea,’ and does not doubt in his heart, but believes that what he says is going to happen, it will be granted him. </a:t>
            </a:r>
            <a:endParaRPr lang="en-US" sz="2400" dirty="0" smtClean="0"/>
          </a:p>
          <a:p>
            <a:r>
              <a:rPr lang="en-US" sz="2400" dirty="0" smtClean="0"/>
              <a:t>24 </a:t>
            </a:r>
            <a:r>
              <a:rPr lang="en-US" sz="2400" dirty="0"/>
              <a:t>Therefore I say to you, all things for which you pray and ask, believe that you have received them, and they will be granted you. </a:t>
            </a:r>
            <a:endParaRPr lang="en-US" sz="2400" dirty="0" smtClean="0"/>
          </a:p>
          <a:p>
            <a:r>
              <a:rPr lang="en-US" sz="2400" dirty="0" smtClean="0"/>
              <a:t>25 </a:t>
            </a:r>
            <a:r>
              <a:rPr lang="en-US" sz="2400" dirty="0"/>
              <a:t>Whenever you stand praying, forgive, if you have anything against anyone, so that your Father who is in heaven will also forgive you your transgressions. </a:t>
            </a:r>
            <a:endParaRPr lang="en-US" sz="2400" dirty="0" smtClean="0"/>
          </a:p>
          <a:p>
            <a:r>
              <a:rPr lang="en-US" sz="2400" dirty="0" smtClean="0"/>
              <a:t>26 </a:t>
            </a:r>
            <a:r>
              <a:rPr lang="en-US" sz="2400" dirty="0"/>
              <a:t>[But if you do not forgive, neither will your Father who is in heaven forgive your transgressions.”]</a:t>
            </a:r>
          </a:p>
          <a:p>
            <a:endParaRPr lang="en-US" sz="2400" dirty="0"/>
          </a:p>
        </p:txBody>
      </p:sp>
    </p:spTree>
    <p:extLst>
      <p:ext uri="{BB962C8B-B14F-4D97-AF65-F5344CB8AC3E}">
        <p14:creationId xmlns:p14="http://schemas.microsoft.com/office/powerpoint/2010/main" val="33050366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34464" y="426727"/>
            <a:ext cx="8943976" cy="6022577"/>
          </a:xfrm>
          <a:prstGeom prst="rect">
            <a:avLst/>
          </a:prstGeom>
        </p:spPr>
      </p:pic>
    </p:spTree>
    <p:extLst>
      <p:ext uri="{BB962C8B-B14F-4D97-AF65-F5344CB8AC3E}">
        <p14:creationId xmlns:p14="http://schemas.microsoft.com/office/powerpoint/2010/main" val="22323316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7369" y="345767"/>
            <a:ext cx="7943851" cy="6111639"/>
          </a:xfrm>
          <a:prstGeom prst="rect">
            <a:avLst/>
          </a:prstGeom>
        </p:spPr>
      </p:pic>
    </p:spTree>
    <p:extLst>
      <p:ext uri="{BB962C8B-B14F-4D97-AF65-F5344CB8AC3E}">
        <p14:creationId xmlns:p14="http://schemas.microsoft.com/office/powerpoint/2010/main" val="41707932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471" y="514355"/>
            <a:ext cx="11247120" cy="2092881"/>
          </a:xfrm>
          <a:prstGeom prst="rect">
            <a:avLst/>
          </a:prstGeom>
          <a:noFill/>
        </p:spPr>
        <p:txBody>
          <a:bodyPr wrap="square" rtlCol="0">
            <a:spAutoFit/>
          </a:bodyPr>
          <a:lstStyle/>
          <a:p>
            <a:r>
              <a:rPr lang="en-US" sz="2800" dirty="0"/>
              <a:t>2 Corinthians </a:t>
            </a:r>
            <a:r>
              <a:rPr lang="en-US" sz="2800" dirty="0" smtClean="0"/>
              <a:t>9:8</a:t>
            </a:r>
          </a:p>
          <a:p>
            <a:endParaRPr lang="en-US" sz="2800" dirty="0"/>
          </a:p>
          <a:p>
            <a:r>
              <a:rPr lang="en-US" sz="2800" dirty="0" smtClean="0"/>
              <a:t>And </a:t>
            </a:r>
            <a:r>
              <a:rPr lang="en-US" sz="2800" dirty="0"/>
              <a:t>God is able to bless you abundantly, so that in all things at all times, having all that you need, you will abound in every good work</a:t>
            </a:r>
            <a:r>
              <a:rPr lang="en-US" sz="2800" dirty="0" smtClean="0"/>
              <a:t>.</a:t>
            </a:r>
            <a:endParaRPr lang="en-US" sz="2800" dirty="0"/>
          </a:p>
          <a:p>
            <a:endParaRPr lang="en-US" dirty="0"/>
          </a:p>
        </p:txBody>
      </p:sp>
      <p:sp>
        <p:nvSpPr>
          <p:cNvPr id="3" name="TextBox 2"/>
          <p:cNvSpPr txBox="1"/>
          <p:nvPr/>
        </p:nvSpPr>
        <p:spPr>
          <a:xfrm>
            <a:off x="422909" y="2607231"/>
            <a:ext cx="7623811" cy="3046988"/>
          </a:xfrm>
          <a:prstGeom prst="rect">
            <a:avLst/>
          </a:prstGeom>
          <a:noFill/>
        </p:spPr>
        <p:txBody>
          <a:bodyPr wrap="square" rtlCol="0">
            <a:spAutoFit/>
          </a:bodyPr>
          <a:lstStyle/>
          <a:p>
            <a:pPr lvl="0"/>
            <a:r>
              <a:rPr lang="en-US" sz="3200" dirty="0"/>
              <a:t>Bless you </a:t>
            </a:r>
            <a:r>
              <a:rPr lang="en-US" sz="3200" b="1" dirty="0">
                <a:solidFill>
                  <a:srgbClr val="FF0000"/>
                </a:solidFill>
              </a:rPr>
              <a:t>abundantly</a:t>
            </a:r>
            <a:endParaRPr lang="en-US" sz="3200" dirty="0">
              <a:solidFill>
                <a:srgbClr val="FF0000"/>
              </a:solidFill>
            </a:endParaRPr>
          </a:p>
          <a:p>
            <a:pPr lvl="0"/>
            <a:r>
              <a:rPr lang="en-US" sz="3200" b="1" dirty="0">
                <a:solidFill>
                  <a:srgbClr val="FF0000"/>
                </a:solidFill>
              </a:rPr>
              <a:t>All</a:t>
            </a:r>
            <a:r>
              <a:rPr lang="en-US" sz="3200" dirty="0"/>
              <a:t> things</a:t>
            </a:r>
          </a:p>
          <a:p>
            <a:pPr lvl="0"/>
            <a:r>
              <a:rPr lang="en-US" sz="3200" b="1" dirty="0">
                <a:solidFill>
                  <a:srgbClr val="FF0000"/>
                </a:solidFill>
              </a:rPr>
              <a:t>All</a:t>
            </a:r>
            <a:r>
              <a:rPr lang="en-US" sz="3200" dirty="0">
                <a:solidFill>
                  <a:srgbClr val="FF0000"/>
                </a:solidFill>
              </a:rPr>
              <a:t> </a:t>
            </a:r>
            <a:r>
              <a:rPr lang="en-US" sz="3200" dirty="0"/>
              <a:t>times</a:t>
            </a:r>
          </a:p>
          <a:p>
            <a:pPr lvl="0"/>
            <a:r>
              <a:rPr lang="en-US" sz="3200" b="1" dirty="0">
                <a:solidFill>
                  <a:srgbClr val="FF0000"/>
                </a:solidFill>
              </a:rPr>
              <a:t>All</a:t>
            </a:r>
            <a:r>
              <a:rPr lang="en-US" sz="3200" dirty="0">
                <a:solidFill>
                  <a:srgbClr val="FF0000"/>
                </a:solidFill>
              </a:rPr>
              <a:t> </a:t>
            </a:r>
            <a:r>
              <a:rPr lang="en-US" sz="3200" dirty="0"/>
              <a:t>that you need</a:t>
            </a:r>
          </a:p>
          <a:p>
            <a:pPr lvl="0"/>
            <a:r>
              <a:rPr lang="en-US" sz="3200" b="1" dirty="0">
                <a:solidFill>
                  <a:srgbClr val="FF0000"/>
                </a:solidFill>
              </a:rPr>
              <a:t>Abound</a:t>
            </a:r>
            <a:endParaRPr lang="en-US" sz="3200" dirty="0">
              <a:solidFill>
                <a:srgbClr val="FF0000"/>
              </a:solidFill>
            </a:endParaRPr>
          </a:p>
          <a:p>
            <a:pPr lvl="0"/>
            <a:r>
              <a:rPr lang="en-US" sz="3200" b="1" dirty="0">
                <a:solidFill>
                  <a:srgbClr val="FF0000"/>
                </a:solidFill>
              </a:rPr>
              <a:t>Every</a:t>
            </a:r>
            <a:r>
              <a:rPr lang="en-US" sz="3200" dirty="0">
                <a:solidFill>
                  <a:srgbClr val="FF0000"/>
                </a:solidFill>
              </a:rPr>
              <a:t> </a:t>
            </a:r>
            <a:r>
              <a:rPr lang="en-US" sz="3200" dirty="0"/>
              <a:t>good </a:t>
            </a:r>
            <a:r>
              <a:rPr lang="en-US" sz="3200" dirty="0" smtClean="0"/>
              <a:t>work</a:t>
            </a:r>
            <a:endParaRPr lang="en-US" sz="3200" dirty="0"/>
          </a:p>
        </p:txBody>
      </p:sp>
      <p:sp>
        <p:nvSpPr>
          <p:cNvPr id="4" name="TextBox 3"/>
          <p:cNvSpPr txBox="1"/>
          <p:nvPr/>
        </p:nvSpPr>
        <p:spPr>
          <a:xfrm>
            <a:off x="405765" y="5852170"/>
            <a:ext cx="3829051" cy="769441"/>
          </a:xfrm>
          <a:prstGeom prst="rect">
            <a:avLst/>
          </a:prstGeom>
          <a:noFill/>
        </p:spPr>
        <p:txBody>
          <a:bodyPr wrap="square" rtlCol="0">
            <a:spAutoFit/>
          </a:bodyPr>
          <a:lstStyle/>
          <a:p>
            <a:r>
              <a:rPr lang="en-US" sz="4400" b="1" dirty="0" smtClean="0">
                <a:ln w="12700">
                  <a:solidFill>
                    <a:schemeClr val="accent1"/>
                  </a:solidFill>
                  <a:prstDash val="solid"/>
                </a:ln>
                <a:solidFill>
                  <a:srgbClr val="FF0000"/>
                </a:solidFill>
                <a:effectLst>
                  <a:outerShdw dist="38100" dir="2640000" algn="bl" rotWithShape="0">
                    <a:schemeClr val="accent1"/>
                  </a:outerShdw>
                </a:effectLst>
              </a:rPr>
              <a:t>God</a:t>
            </a:r>
            <a:endParaRPr lang="en-US" sz="4400" b="1" dirty="0">
              <a:ln w="12700">
                <a:solidFill>
                  <a:schemeClr val="accent1"/>
                </a:solidFill>
                <a:prstDash val="solid"/>
              </a:ln>
              <a:solidFill>
                <a:srgbClr val="FF0000"/>
              </a:solidFill>
              <a:effectLst>
                <a:outerShdw dist="38100" dir="2640000" algn="bl" rotWithShape="0">
                  <a:schemeClr val="accent1"/>
                </a:outerShdw>
              </a:effectLst>
            </a:endParaRPr>
          </a:p>
        </p:txBody>
      </p:sp>
    </p:spTree>
    <p:extLst>
      <p:ext uri="{BB962C8B-B14F-4D97-AF65-F5344CB8AC3E}">
        <p14:creationId xmlns:p14="http://schemas.microsoft.com/office/powerpoint/2010/main" val="89125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1" y="582940"/>
            <a:ext cx="10778491" cy="2062103"/>
          </a:xfrm>
          <a:prstGeom prst="rect">
            <a:avLst/>
          </a:prstGeom>
          <a:noFill/>
        </p:spPr>
        <p:txBody>
          <a:bodyPr wrap="square" rtlCol="0">
            <a:spAutoFit/>
          </a:bodyPr>
          <a:lstStyle/>
          <a:p>
            <a:r>
              <a:rPr lang="en-US" sz="3200" dirty="0"/>
              <a:t>2 Timothy </a:t>
            </a:r>
            <a:r>
              <a:rPr lang="en-US" sz="3200" dirty="0" smtClean="0"/>
              <a:t>4:7</a:t>
            </a:r>
          </a:p>
          <a:p>
            <a:endParaRPr lang="en-US" sz="3200" dirty="0"/>
          </a:p>
          <a:p>
            <a:r>
              <a:rPr lang="en-US" sz="3200" dirty="0" smtClean="0"/>
              <a:t>I </a:t>
            </a:r>
            <a:r>
              <a:rPr lang="en-US" sz="3200" dirty="0"/>
              <a:t>have fought the good fight, I have finished the course, I have kept the faith</a:t>
            </a:r>
            <a:r>
              <a:rPr lang="en-US" sz="3200" dirty="0" smtClean="0"/>
              <a:t>.</a:t>
            </a:r>
            <a:endParaRPr lang="en-US" sz="3200" dirty="0"/>
          </a:p>
        </p:txBody>
      </p:sp>
    </p:spTree>
    <p:extLst>
      <p:ext uri="{BB962C8B-B14F-4D97-AF65-F5344CB8AC3E}">
        <p14:creationId xmlns:p14="http://schemas.microsoft.com/office/powerpoint/2010/main" val="42270637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5"/>
            <a:ext cx="10515600" cy="720725"/>
          </a:xfrm>
        </p:spPr>
        <p:txBody>
          <a:bodyPr/>
          <a:lstStyle/>
          <a:p>
            <a:r>
              <a:rPr lang="en-US" dirty="0" smtClean="0">
                <a:solidFill>
                  <a:srgbClr val="FF0000"/>
                </a:solidFill>
              </a:rPr>
              <a:t>Temple</a:t>
            </a:r>
            <a:endParaRPr lang="en-US" dirty="0">
              <a:solidFill>
                <a:srgbClr val="FF0000"/>
              </a:solidFill>
            </a:endParaRPr>
          </a:p>
        </p:txBody>
      </p:sp>
      <p:sp>
        <p:nvSpPr>
          <p:cNvPr id="3" name="Content Placeholder 2"/>
          <p:cNvSpPr>
            <a:spLocks noGrp="1"/>
          </p:cNvSpPr>
          <p:nvPr>
            <p:ph idx="1"/>
          </p:nvPr>
        </p:nvSpPr>
        <p:spPr>
          <a:xfrm>
            <a:off x="975360" y="1210638"/>
            <a:ext cx="10515600" cy="2072005"/>
          </a:xfrm>
        </p:spPr>
        <p:txBody>
          <a:bodyPr/>
          <a:lstStyle/>
          <a:p>
            <a:pPr marL="0" indent="0">
              <a:buNone/>
            </a:pPr>
            <a:r>
              <a:rPr lang="en-US" dirty="0" smtClean="0"/>
              <a:t>Genesis 22:14</a:t>
            </a:r>
          </a:p>
          <a:p>
            <a:pPr marL="0" indent="0">
              <a:buNone/>
            </a:pPr>
            <a:endParaRPr lang="en-US" dirty="0"/>
          </a:p>
          <a:p>
            <a:pPr marL="0" indent="0">
              <a:buNone/>
            </a:pPr>
            <a:r>
              <a:rPr lang="en-US" dirty="0"/>
              <a:t>So Abraham called that place The Lord Will Provide. And to this day it is said, ‘On the mountain of the Lord it will be provided</a:t>
            </a:r>
            <a:r>
              <a:rPr lang="en-US" dirty="0" smtClean="0"/>
              <a:t>.’</a:t>
            </a:r>
            <a:endParaRPr lang="en-US" dirty="0"/>
          </a:p>
        </p:txBody>
      </p:sp>
      <p:pic>
        <p:nvPicPr>
          <p:cNvPr id="4" name="Picture 3"/>
          <p:cNvPicPr>
            <a:picLocks noChangeAspect="1"/>
          </p:cNvPicPr>
          <p:nvPr/>
        </p:nvPicPr>
        <p:blipFill>
          <a:blip r:embed="rId2"/>
          <a:stretch>
            <a:fillRect/>
          </a:stretch>
        </p:blipFill>
        <p:spPr>
          <a:xfrm>
            <a:off x="3234697" y="3497132"/>
            <a:ext cx="4555807" cy="3021787"/>
          </a:xfrm>
          <a:prstGeom prst="rect">
            <a:avLst/>
          </a:prstGeom>
        </p:spPr>
      </p:pic>
    </p:spTree>
    <p:extLst>
      <p:ext uri="{BB962C8B-B14F-4D97-AF65-F5344CB8AC3E}">
        <p14:creationId xmlns:p14="http://schemas.microsoft.com/office/powerpoint/2010/main" val="213778073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6771" y="865507"/>
            <a:ext cx="10515600" cy="2140585"/>
          </a:xfrm>
        </p:spPr>
        <p:txBody>
          <a:bodyPr/>
          <a:lstStyle/>
          <a:p>
            <a:pPr marL="0" indent="0">
              <a:buNone/>
            </a:pPr>
            <a:r>
              <a:rPr lang="en-US" dirty="0"/>
              <a:t>2 Samuel </a:t>
            </a:r>
            <a:r>
              <a:rPr lang="en-US" dirty="0" smtClean="0"/>
              <a:t>24:18</a:t>
            </a:r>
          </a:p>
          <a:p>
            <a:pPr marL="0" indent="0">
              <a:buNone/>
            </a:pPr>
            <a:endParaRPr lang="en-US" dirty="0"/>
          </a:p>
          <a:p>
            <a:pPr marL="0" indent="0">
              <a:buNone/>
            </a:pPr>
            <a:r>
              <a:rPr lang="en-US" dirty="0" smtClean="0"/>
              <a:t>On </a:t>
            </a:r>
            <a:r>
              <a:rPr lang="en-US" dirty="0"/>
              <a:t>that day Gad went to David and said to him, ‘Go up and build an altar to the Lord on the threshing floor of </a:t>
            </a:r>
            <a:r>
              <a:rPr lang="en-US" dirty="0" err="1"/>
              <a:t>Araunah</a:t>
            </a:r>
            <a:r>
              <a:rPr lang="en-US" dirty="0"/>
              <a:t> the </a:t>
            </a:r>
            <a:r>
              <a:rPr lang="en-US" dirty="0" err="1"/>
              <a:t>Jebusite</a:t>
            </a:r>
            <a:r>
              <a:rPr lang="en-US" dirty="0"/>
              <a:t>.’</a:t>
            </a:r>
          </a:p>
        </p:txBody>
      </p:sp>
      <p:pic>
        <p:nvPicPr>
          <p:cNvPr id="4" name="Picture 3"/>
          <p:cNvPicPr>
            <a:picLocks noChangeAspect="1"/>
          </p:cNvPicPr>
          <p:nvPr/>
        </p:nvPicPr>
        <p:blipFill>
          <a:blip r:embed="rId2"/>
          <a:stretch>
            <a:fillRect/>
          </a:stretch>
        </p:blipFill>
        <p:spPr>
          <a:xfrm>
            <a:off x="2702557" y="2914650"/>
            <a:ext cx="6044257" cy="3742372"/>
          </a:xfrm>
          <a:prstGeom prst="rect">
            <a:avLst/>
          </a:prstGeom>
        </p:spPr>
      </p:pic>
    </p:spTree>
    <p:extLst>
      <p:ext uri="{BB962C8B-B14F-4D97-AF65-F5344CB8AC3E}">
        <p14:creationId xmlns:p14="http://schemas.microsoft.com/office/powerpoint/2010/main" val="41355670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51860" y="330517"/>
            <a:ext cx="4572000" cy="6323772"/>
          </a:xfrm>
          <a:prstGeom prst="rect">
            <a:avLst/>
          </a:prstGeom>
        </p:spPr>
      </p:pic>
    </p:spTree>
    <p:extLst>
      <p:ext uri="{BB962C8B-B14F-4D97-AF65-F5344CB8AC3E}">
        <p14:creationId xmlns:p14="http://schemas.microsoft.com/office/powerpoint/2010/main" val="30633966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191" y="320050"/>
            <a:ext cx="11315700" cy="5262979"/>
          </a:xfrm>
          <a:prstGeom prst="rect">
            <a:avLst/>
          </a:prstGeom>
          <a:noFill/>
        </p:spPr>
        <p:txBody>
          <a:bodyPr wrap="square" rtlCol="0">
            <a:spAutoFit/>
          </a:bodyPr>
          <a:lstStyle/>
          <a:p>
            <a:r>
              <a:rPr lang="en-US" sz="2400" dirty="0"/>
              <a:t>1 Chronicles </a:t>
            </a:r>
            <a:r>
              <a:rPr lang="en-US" sz="2400" dirty="0" smtClean="0"/>
              <a:t>22:6-10</a:t>
            </a:r>
          </a:p>
          <a:p>
            <a:endParaRPr lang="en-US" sz="2400" dirty="0"/>
          </a:p>
          <a:p>
            <a:r>
              <a:rPr lang="en-US" sz="2400" dirty="0"/>
              <a:t>6 Then he called for his son Solomon and charged him to build a house for the Lord, the God of Israel. </a:t>
            </a:r>
            <a:endParaRPr lang="en-US" sz="2400" dirty="0" smtClean="0"/>
          </a:p>
          <a:p>
            <a:r>
              <a:rPr lang="en-US" sz="2400" dirty="0" smtClean="0"/>
              <a:t>7 </a:t>
            </a:r>
            <a:r>
              <a:rPr lang="en-US" sz="2400" dirty="0"/>
              <a:t>David said to Solomon: “My son, I had it in my heart to build a house for the Name of the Lord my God. </a:t>
            </a:r>
            <a:endParaRPr lang="en-US" sz="2400" dirty="0" smtClean="0"/>
          </a:p>
          <a:p>
            <a:r>
              <a:rPr lang="en-US" sz="2400" dirty="0" smtClean="0"/>
              <a:t>8 </a:t>
            </a:r>
            <a:r>
              <a:rPr lang="en-US" sz="2400" dirty="0"/>
              <a:t>But this word of the Lord came to me: ‘You have shed much blood and have fought many wars. You are not to build a house for my Name, because you have shed much blood on the earth in my sight. </a:t>
            </a:r>
            <a:endParaRPr lang="en-US" sz="2400" dirty="0" smtClean="0"/>
          </a:p>
          <a:p>
            <a:r>
              <a:rPr lang="en-US" sz="2400" dirty="0" smtClean="0"/>
              <a:t>9 </a:t>
            </a:r>
            <a:r>
              <a:rPr lang="en-US" sz="2400" dirty="0"/>
              <a:t>But you will have a son who will be a man of peace and rest, and I will give him rest from all his enemies on every side. His name will be Solomon, and I will grant Israel peace and quiet during his reign. </a:t>
            </a:r>
            <a:endParaRPr lang="en-US" sz="2400" dirty="0" smtClean="0"/>
          </a:p>
          <a:p>
            <a:r>
              <a:rPr lang="en-US" sz="2400" dirty="0" smtClean="0"/>
              <a:t>10 </a:t>
            </a:r>
            <a:r>
              <a:rPr lang="en-US" sz="2400" dirty="0"/>
              <a:t>He is the one who will build a house for my Name. He will be my son, and I will be his father. And I will establish the throne of his kingdom over Israel forever.’</a:t>
            </a:r>
          </a:p>
        </p:txBody>
      </p:sp>
    </p:spTree>
    <p:extLst>
      <p:ext uri="{BB962C8B-B14F-4D97-AF65-F5344CB8AC3E}">
        <p14:creationId xmlns:p14="http://schemas.microsoft.com/office/powerpoint/2010/main" val="35442050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5334" y="490537"/>
            <a:ext cx="10348913" cy="5848310"/>
          </a:xfrm>
          <a:prstGeom prst="rect">
            <a:avLst/>
          </a:prstGeom>
        </p:spPr>
      </p:pic>
    </p:spTree>
    <p:extLst>
      <p:ext uri="{BB962C8B-B14F-4D97-AF65-F5344CB8AC3E}">
        <p14:creationId xmlns:p14="http://schemas.microsoft.com/office/powerpoint/2010/main" val="31314503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911" y="617220"/>
            <a:ext cx="11247120" cy="1815882"/>
          </a:xfrm>
          <a:prstGeom prst="rect">
            <a:avLst/>
          </a:prstGeom>
          <a:noFill/>
        </p:spPr>
        <p:txBody>
          <a:bodyPr wrap="square" rtlCol="0">
            <a:spAutoFit/>
          </a:bodyPr>
          <a:lstStyle/>
          <a:p>
            <a:r>
              <a:rPr lang="en-US" sz="2800" dirty="0"/>
              <a:t>Genesis 3:23 </a:t>
            </a:r>
            <a:endParaRPr lang="en-US" sz="2800" dirty="0" smtClean="0"/>
          </a:p>
          <a:p>
            <a:endParaRPr lang="en-US" sz="2800" dirty="0"/>
          </a:p>
          <a:p>
            <a:r>
              <a:rPr lang="en-US" sz="2800" dirty="0" smtClean="0"/>
              <a:t>So </a:t>
            </a:r>
            <a:r>
              <a:rPr lang="en-US" sz="2800" dirty="0"/>
              <a:t>the </a:t>
            </a:r>
            <a:r>
              <a:rPr lang="en-US" sz="2800" cap="small" dirty="0"/>
              <a:t>Lord</a:t>
            </a:r>
            <a:r>
              <a:rPr lang="en-US" sz="2800" dirty="0"/>
              <a:t> God banished him from the Garden of Eden to work the ground from which he had been taken</a:t>
            </a:r>
            <a:r>
              <a:rPr lang="en-US" sz="2800" dirty="0" smtClean="0"/>
              <a:t>.</a:t>
            </a:r>
            <a:endParaRPr lang="en-US" sz="2800" dirty="0"/>
          </a:p>
        </p:txBody>
      </p:sp>
      <p:sp>
        <p:nvSpPr>
          <p:cNvPr id="3" name="TextBox 2"/>
          <p:cNvSpPr txBox="1"/>
          <p:nvPr/>
        </p:nvSpPr>
        <p:spPr>
          <a:xfrm>
            <a:off x="502926" y="3120395"/>
            <a:ext cx="11167111" cy="3108543"/>
          </a:xfrm>
          <a:prstGeom prst="rect">
            <a:avLst/>
          </a:prstGeom>
          <a:noFill/>
        </p:spPr>
        <p:txBody>
          <a:bodyPr wrap="square" rtlCol="0">
            <a:spAutoFit/>
          </a:bodyPr>
          <a:lstStyle/>
          <a:p>
            <a:r>
              <a:rPr lang="en-US" sz="2800" dirty="0"/>
              <a:t>Genesis </a:t>
            </a:r>
            <a:r>
              <a:rPr lang="en-US" sz="2800" dirty="0" smtClean="0"/>
              <a:t>33:19-20</a:t>
            </a:r>
          </a:p>
          <a:p>
            <a:endParaRPr lang="en-US" sz="2800" dirty="0"/>
          </a:p>
          <a:p>
            <a:r>
              <a:rPr lang="en-US" sz="2800" dirty="0" smtClean="0"/>
              <a:t>And </a:t>
            </a:r>
            <a:r>
              <a:rPr lang="en-US" sz="2800" dirty="0"/>
              <a:t>He said, </a:t>
            </a:r>
            <a:r>
              <a:rPr lang="en-US" sz="2800" dirty="0" smtClean="0"/>
              <a:t>“I </a:t>
            </a:r>
            <a:r>
              <a:rPr lang="en-US" sz="2800" dirty="0"/>
              <a:t>Myself will make all My goodness pass before you, and will proclaim the name of the Lord before you; and I will be gracious to whom I will be gracious, and will show compassion on whom I will show compassion</a:t>
            </a:r>
            <a:r>
              <a:rPr lang="en-US" sz="2800" dirty="0" smtClean="0"/>
              <a:t>.” </a:t>
            </a:r>
          </a:p>
          <a:p>
            <a:r>
              <a:rPr lang="en-US" sz="2800" dirty="0" smtClean="0"/>
              <a:t>20 </a:t>
            </a:r>
            <a:r>
              <a:rPr lang="en-US" sz="2800" dirty="0"/>
              <a:t>But He said, </a:t>
            </a:r>
            <a:r>
              <a:rPr lang="en-US" sz="2800" dirty="0" smtClean="0"/>
              <a:t>“You </a:t>
            </a:r>
            <a:r>
              <a:rPr lang="en-US" sz="2800" dirty="0"/>
              <a:t>cannot see My face, for no man can see Me and live</a:t>
            </a:r>
            <a:r>
              <a:rPr lang="en-US" sz="2800" dirty="0" smtClean="0"/>
              <a:t>!”</a:t>
            </a:r>
            <a:endParaRPr lang="en-US" sz="2800" dirty="0"/>
          </a:p>
        </p:txBody>
      </p:sp>
    </p:spTree>
    <p:extLst>
      <p:ext uri="{BB962C8B-B14F-4D97-AF65-F5344CB8AC3E}">
        <p14:creationId xmlns:p14="http://schemas.microsoft.com/office/powerpoint/2010/main" val="74837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68943" y="278139"/>
            <a:ext cx="6346508" cy="6149153"/>
          </a:xfrm>
          <a:prstGeom prst="rect">
            <a:avLst/>
          </a:prstGeom>
        </p:spPr>
      </p:pic>
    </p:spTree>
    <p:extLst>
      <p:ext uri="{BB962C8B-B14F-4D97-AF65-F5344CB8AC3E}">
        <p14:creationId xmlns:p14="http://schemas.microsoft.com/office/powerpoint/2010/main" val="23528156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66919" y="474345"/>
            <a:ext cx="7572375" cy="2571750"/>
          </a:xfrm>
          <a:prstGeom prst="rect">
            <a:avLst/>
          </a:prstGeom>
        </p:spPr>
      </p:pic>
      <p:sp>
        <p:nvSpPr>
          <p:cNvPr id="4" name="TextBox 3"/>
          <p:cNvSpPr txBox="1"/>
          <p:nvPr/>
        </p:nvSpPr>
        <p:spPr>
          <a:xfrm>
            <a:off x="1051560" y="4103375"/>
            <a:ext cx="9875520" cy="1569660"/>
          </a:xfrm>
          <a:prstGeom prst="rect">
            <a:avLst/>
          </a:prstGeom>
          <a:noFill/>
        </p:spPr>
        <p:txBody>
          <a:bodyPr wrap="square" rtlCol="0">
            <a:spAutoFit/>
          </a:bodyPr>
          <a:lstStyle/>
          <a:p>
            <a:r>
              <a:rPr lang="en-US" sz="3200" dirty="0"/>
              <a:t>John </a:t>
            </a:r>
            <a:r>
              <a:rPr lang="en-US" sz="3200" dirty="0" smtClean="0"/>
              <a:t>12:10</a:t>
            </a:r>
          </a:p>
          <a:p>
            <a:endParaRPr lang="en-US" sz="3200" dirty="0"/>
          </a:p>
          <a:p>
            <a:r>
              <a:rPr lang="en-US" sz="3200" dirty="0" smtClean="0"/>
              <a:t>But </a:t>
            </a:r>
            <a:r>
              <a:rPr lang="en-US" sz="3200" dirty="0"/>
              <a:t>the chief priests planned to put Lazarus to death also</a:t>
            </a:r>
            <a:r>
              <a:rPr lang="en-US" sz="3200" dirty="0" smtClean="0"/>
              <a:t>…</a:t>
            </a:r>
            <a:endParaRPr lang="en-US" sz="3200" dirty="0"/>
          </a:p>
        </p:txBody>
      </p:sp>
    </p:spTree>
    <p:extLst>
      <p:ext uri="{BB962C8B-B14F-4D97-AF65-F5344CB8AC3E}">
        <p14:creationId xmlns:p14="http://schemas.microsoft.com/office/powerpoint/2010/main" val="30905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4391" y="617225"/>
            <a:ext cx="10835640" cy="5016758"/>
          </a:xfrm>
          <a:prstGeom prst="rect">
            <a:avLst/>
          </a:prstGeom>
          <a:noFill/>
        </p:spPr>
        <p:txBody>
          <a:bodyPr wrap="square" rtlCol="0">
            <a:spAutoFit/>
          </a:bodyPr>
          <a:lstStyle/>
          <a:p>
            <a:r>
              <a:rPr lang="en-US" sz="3200" dirty="0"/>
              <a:t>Matthew </a:t>
            </a:r>
            <a:r>
              <a:rPr lang="en-US" sz="3200" dirty="0" smtClean="0"/>
              <a:t>26:57</a:t>
            </a:r>
          </a:p>
          <a:p>
            <a:endParaRPr lang="en-US" sz="3200" dirty="0"/>
          </a:p>
          <a:p>
            <a:r>
              <a:rPr lang="en-US" sz="3200" dirty="0" smtClean="0"/>
              <a:t>Those </a:t>
            </a:r>
            <a:r>
              <a:rPr lang="en-US" sz="3200" dirty="0"/>
              <a:t>who had seized Jesus led Him away to Caiaphas, the high priest, where the scribes and the elders were gathered </a:t>
            </a:r>
            <a:r>
              <a:rPr lang="en-US" sz="3200" dirty="0" smtClean="0"/>
              <a:t>together.</a:t>
            </a:r>
          </a:p>
          <a:p>
            <a:endParaRPr lang="en-US" sz="3200" dirty="0" smtClean="0"/>
          </a:p>
          <a:p>
            <a:endParaRPr lang="en-US" sz="3200" dirty="0"/>
          </a:p>
          <a:p>
            <a:r>
              <a:rPr lang="en-US" sz="3200" dirty="0" smtClean="0"/>
              <a:t>Luke 3:2</a:t>
            </a:r>
          </a:p>
          <a:p>
            <a:endParaRPr lang="en-US" sz="3200" dirty="0"/>
          </a:p>
          <a:p>
            <a:r>
              <a:rPr lang="en-US" sz="3200" dirty="0" smtClean="0"/>
              <a:t>in </a:t>
            </a:r>
            <a:r>
              <a:rPr lang="en-US" sz="3200" dirty="0"/>
              <a:t>the high priesthood of </a:t>
            </a:r>
            <a:r>
              <a:rPr lang="en-US" sz="3200" dirty="0" err="1"/>
              <a:t>Annas</a:t>
            </a:r>
            <a:r>
              <a:rPr lang="en-US" sz="3200" dirty="0"/>
              <a:t> and Caiaphas, the word of God came to John, the son of Zacharias, in the wilderness</a:t>
            </a:r>
            <a:r>
              <a:rPr lang="en-US" sz="3200" dirty="0" smtClean="0"/>
              <a:t>.</a:t>
            </a:r>
            <a:endParaRPr lang="en-US" sz="3200" dirty="0"/>
          </a:p>
        </p:txBody>
      </p:sp>
    </p:spTree>
    <p:extLst>
      <p:ext uri="{BB962C8B-B14F-4D97-AF65-F5344CB8AC3E}">
        <p14:creationId xmlns:p14="http://schemas.microsoft.com/office/powerpoint/2010/main" val="35667182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434345"/>
            <a:ext cx="11521440" cy="2554545"/>
          </a:xfrm>
          <a:prstGeom prst="rect">
            <a:avLst/>
          </a:prstGeom>
          <a:noFill/>
        </p:spPr>
        <p:txBody>
          <a:bodyPr wrap="square" rtlCol="0">
            <a:spAutoFit/>
          </a:bodyPr>
          <a:lstStyle/>
          <a:p>
            <a:r>
              <a:rPr lang="en-US" sz="3200" dirty="0" smtClean="0"/>
              <a:t>Leviticus 1:2</a:t>
            </a:r>
          </a:p>
          <a:p>
            <a:endParaRPr lang="en-US" sz="3200" dirty="0"/>
          </a:p>
          <a:p>
            <a:r>
              <a:rPr lang="en-US" sz="3200" dirty="0" smtClean="0"/>
              <a:t>Speak </a:t>
            </a:r>
            <a:r>
              <a:rPr lang="en-US" sz="3200" dirty="0"/>
              <a:t>to the sons of Israel and say to them, </a:t>
            </a:r>
            <a:r>
              <a:rPr lang="en-US" sz="3200" dirty="0" smtClean="0"/>
              <a:t>“When </a:t>
            </a:r>
            <a:r>
              <a:rPr lang="en-US" sz="3200" dirty="0"/>
              <a:t>any man of you brings an offering to the Lord, you shall bring your offering of animals from the herd or the flock</a:t>
            </a:r>
            <a:r>
              <a:rPr lang="en-US" sz="3200" dirty="0" smtClean="0"/>
              <a:t>.” </a:t>
            </a:r>
            <a:endParaRPr lang="en-US" sz="3200" dirty="0"/>
          </a:p>
        </p:txBody>
      </p:sp>
      <p:sp>
        <p:nvSpPr>
          <p:cNvPr id="3" name="TextBox 2"/>
          <p:cNvSpPr txBox="1"/>
          <p:nvPr/>
        </p:nvSpPr>
        <p:spPr>
          <a:xfrm>
            <a:off x="468629" y="3657610"/>
            <a:ext cx="11372851" cy="2062103"/>
          </a:xfrm>
          <a:prstGeom prst="rect">
            <a:avLst/>
          </a:prstGeom>
          <a:noFill/>
        </p:spPr>
        <p:txBody>
          <a:bodyPr wrap="square" rtlCol="0">
            <a:spAutoFit/>
          </a:bodyPr>
          <a:lstStyle/>
          <a:p>
            <a:r>
              <a:rPr lang="en-US" sz="3200" dirty="0"/>
              <a:t>Exodus </a:t>
            </a:r>
            <a:r>
              <a:rPr lang="en-US" sz="3200" dirty="0" smtClean="0"/>
              <a:t>22:25</a:t>
            </a:r>
            <a:endParaRPr lang="en-US" sz="3200" dirty="0"/>
          </a:p>
          <a:p>
            <a:endParaRPr lang="en-US" sz="3200" dirty="0" smtClean="0"/>
          </a:p>
          <a:p>
            <a:r>
              <a:rPr lang="en-US" sz="3200" dirty="0" smtClean="0"/>
              <a:t>If </a:t>
            </a:r>
            <a:r>
              <a:rPr lang="en-US" sz="3200" dirty="0"/>
              <a:t>you lend money to My people, to the poor among you, you are not to act as a creditor to him; you shall not charge him interest</a:t>
            </a:r>
            <a:r>
              <a:rPr lang="en-US" sz="3200" dirty="0" smtClean="0"/>
              <a:t>.</a:t>
            </a:r>
            <a:endParaRPr lang="en-US" sz="3200" dirty="0"/>
          </a:p>
        </p:txBody>
      </p:sp>
    </p:spTree>
    <p:extLst>
      <p:ext uri="{BB962C8B-B14F-4D97-AF65-F5344CB8AC3E}">
        <p14:creationId xmlns:p14="http://schemas.microsoft.com/office/powerpoint/2010/main" val="186706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1495" y="560070"/>
            <a:ext cx="11029951" cy="6494085"/>
          </a:xfrm>
          <a:prstGeom prst="rect">
            <a:avLst/>
          </a:prstGeom>
          <a:noFill/>
        </p:spPr>
        <p:txBody>
          <a:bodyPr wrap="square" rtlCol="0">
            <a:spAutoFit/>
          </a:bodyPr>
          <a:lstStyle/>
          <a:p>
            <a:r>
              <a:rPr lang="en-US" sz="3200" dirty="0"/>
              <a:t>Mark </a:t>
            </a:r>
            <a:r>
              <a:rPr lang="en-US" sz="3200" dirty="0" smtClean="0"/>
              <a:t>12:41-44</a:t>
            </a:r>
          </a:p>
          <a:p>
            <a:endParaRPr lang="en-US" sz="3200" dirty="0"/>
          </a:p>
          <a:p>
            <a:r>
              <a:rPr lang="en-US" sz="3200" dirty="0"/>
              <a:t>41 And He sat down opposite the treasury, and began observing how the people were putting money into the treasury; and many rich people were putting in large sums. </a:t>
            </a:r>
            <a:endParaRPr lang="en-US" sz="3200" dirty="0" smtClean="0"/>
          </a:p>
          <a:p>
            <a:r>
              <a:rPr lang="en-US" sz="3200" dirty="0" smtClean="0"/>
              <a:t>42 </a:t>
            </a:r>
            <a:r>
              <a:rPr lang="en-US" sz="3200" dirty="0"/>
              <a:t>A poor widow came and put in two small copper coins, which amount to a cent. </a:t>
            </a:r>
            <a:endParaRPr lang="en-US" sz="3200" dirty="0" smtClean="0"/>
          </a:p>
          <a:p>
            <a:r>
              <a:rPr lang="en-US" sz="3200" dirty="0" smtClean="0"/>
              <a:t>43 </a:t>
            </a:r>
            <a:r>
              <a:rPr lang="en-US" sz="3200" dirty="0"/>
              <a:t>Calling His disciples to Him, He said to them, “Truly I say to you, this poor widow put in more than all the contributors to the treasury; </a:t>
            </a:r>
            <a:endParaRPr lang="en-US" sz="3200" dirty="0" smtClean="0"/>
          </a:p>
          <a:p>
            <a:r>
              <a:rPr lang="en-US" sz="3200" dirty="0" smtClean="0"/>
              <a:t>44 </a:t>
            </a:r>
            <a:r>
              <a:rPr lang="en-US" sz="3200" dirty="0"/>
              <a:t>for they all put in out of their </a:t>
            </a:r>
            <a:r>
              <a:rPr lang="en-US" sz="3200" dirty="0" smtClean="0"/>
              <a:t>surplus</a:t>
            </a:r>
            <a:r>
              <a:rPr lang="en-US" sz="3200" dirty="0"/>
              <a:t>, but she, out of her poverty, put in all she owned, all she had to live on.”</a:t>
            </a:r>
          </a:p>
          <a:p>
            <a:endParaRPr lang="en-US" sz="3200" dirty="0"/>
          </a:p>
        </p:txBody>
      </p:sp>
    </p:spTree>
    <p:extLst>
      <p:ext uri="{BB962C8B-B14F-4D97-AF65-F5344CB8AC3E}">
        <p14:creationId xmlns:p14="http://schemas.microsoft.com/office/powerpoint/2010/main" val="20142513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 y="400060"/>
            <a:ext cx="11155680" cy="2062103"/>
          </a:xfrm>
          <a:prstGeom prst="rect">
            <a:avLst/>
          </a:prstGeom>
          <a:noFill/>
        </p:spPr>
        <p:txBody>
          <a:bodyPr wrap="square" rtlCol="0">
            <a:spAutoFit/>
          </a:bodyPr>
          <a:lstStyle/>
          <a:p>
            <a:r>
              <a:rPr lang="en-US" sz="3200" dirty="0"/>
              <a:t>2 Chronicles </a:t>
            </a:r>
            <a:r>
              <a:rPr lang="en-US" sz="3200" dirty="0" smtClean="0"/>
              <a:t>16:9a</a:t>
            </a:r>
          </a:p>
          <a:p>
            <a:endParaRPr lang="en-US" sz="3200" dirty="0"/>
          </a:p>
          <a:p>
            <a:r>
              <a:rPr lang="en-US" sz="3200" dirty="0" smtClean="0"/>
              <a:t>For </a:t>
            </a:r>
            <a:r>
              <a:rPr lang="en-US" sz="3200" dirty="0"/>
              <a:t>the eyes of the Lord move to and fro throughout the earth that He may strongly support those whose heart is completely His</a:t>
            </a:r>
            <a:r>
              <a:rPr lang="en-US" sz="3200" dirty="0" smtClean="0"/>
              <a:t>.</a:t>
            </a:r>
            <a:endParaRPr lang="en-US" sz="3200" dirty="0"/>
          </a:p>
        </p:txBody>
      </p:sp>
    </p:spTree>
    <p:extLst>
      <p:ext uri="{BB962C8B-B14F-4D97-AF65-F5344CB8AC3E}">
        <p14:creationId xmlns:p14="http://schemas.microsoft.com/office/powerpoint/2010/main" val="40684344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1108" y="677268"/>
            <a:ext cx="10864647" cy="1938992"/>
          </a:xfrm>
          <a:prstGeom prst="rect">
            <a:avLst/>
          </a:prstGeom>
        </p:spPr>
        <p:txBody>
          <a:bodyPr wrap="square">
            <a:spAutoFit/>
          </a:bodyPr>
          <a:lstStyle/>
          <a:p>
            <a:r>
              <a:rPr lang="en-US" sz="4000" dirty="0"/>
              <a:t>For God so loved the world that He gave His only begotten </a:t>
            </a:r>
            <a:r>
              <a:rPr lang="en-US" sz="4000" dirty="0" smtClean="0"/>
              <a:t>Son so </a:t>
            </a:r>
            <a:r>
              <a:rPr lang="en-US" sz="4000" dirty="0"/>
              <a:t>that whoever believes in Him shall not perish but have eternal </a:t>
            </a:r>
            <a:r>
              <a:rPr lang="en-US" sz="4000" dirty="0" smtClean="0"/>
              <a:t>life.</a:t>
            </a:r>
            <a:endParaRPr lang="en-US" sz="4000" dirty="0"/>
          </a:p>
        </p:txBody>
      </p:sp>
      <p:sp>
        <p:nvSpPr>
          <p:cNvPr id="3" name="Rectangle 2"/>
          <p:cNvSpPr/>
          <p:nvPr/>
        </p:nvSpPr>
        <p:spPr>
          <a:xfrm>
            <a:off x="521109" y="4284545"/>
            <a:ext cx="10864646" cy="1938992"/>
          </a:xfrm>
          <a:prstGeom prst="rect">
            <a:avLst/>
          </a:prstGeom>
        </p:spPr>
        <p:txBody>
          <a:bodyPr wrap="square">
            <a:spAutoFit/>
          </a:bodyPr>
          <a:lstStyle/>
          <a:p>
            <a:r>
              <a:rPr lang="en-US" sz="4000" dirty="0"/>
              <a:t>For God so demanded only the very best that He took and those who did not bring the very best He </a:t>
            </a:r>
            <a:r>
              <a:rPr lang="en-US" sz="4000" dirty="0" smtClean="0"/>
              <a:t>rejected.</a:t>
            </a:r>
            <a:endParaRPr lang="en-US" sz="4000" dirty="0"/>
          </a:p>
        </p:txBody>
      </p:sp>
      <p:sp>
        <p:nvSpPr>
          <p:cNvPr id="4" name="TextBox 3"/>
          <p:cNvSpPr txBox="1"/>
          <p:nvPr/>
        </p:nvSpPr>
        <p:spPr>
          <a:xfrm>
            <a:off x="5009535" y="-442451"/>
            <a:ext cx="1612490" cy="3939540"/>
          </a:xfrm>
          <a:prstGeom prst="rect">
            <a:avLst/>
          </a:prstGeom>
          <a:noFill/>
        </p:spPr>
        <p:txBody>
          <a:bodyPr wrap="square" rtlCol="0">
            <a:spAutoFit/>
          </a:bodyPr>
          <a:lstStyle/>
          <a:p>
            <a:r>
              <a:rPr lang="en-US" sz="25000" dirty="0" smtClean="0">
                <a:solidFill>
                  <a:srgbClr val="FF0000"/>
                </a:solidFill>
              </a:rPr>
              <a:t>X</a:t>
            </a:r>
            <a:endParaRPr lang="en-US" sz="25000" dirty="0">
              <a:solidFill>
                <a:srgbClr val="FF0000"/>
              </a:solidFill>
            </a:endParaRPr>
          </a:p>
        </p:txBody>
      </p:sp>
    </p:spTree>
    <p:extLst>
      <p:ext uri="{BB962C8B-B14F-4D97-AF65-F5344CB8AC3E}">
        <p14:creationId xmlns:p14="http://schemas.microsoft.com/office/powerpoint/2010/main" val="288123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780" y="814071"/>
            <a:ext cx="10785987" cy="2554545"/>
          </a:xfrm>
          <a:prstGeom prst="rect">
            <a:avLst/>
          </a:prstGeom>
        </p:spPr>
        <p:txBody>
          <a:bodyPr wrap="square">
            <a:spAutoFit/>
          </a:bodyPr>
          <a:lstStyle/>
          <a:p>
            <a:r>
              <a:rPr lang="en-US" sz="4000" dirty="0"/>
              <a:t>“The chief priests and the scribes heard this, and began seeking how to destroy Him; for they were afraid of Him, for the whole crowd was astonished at His teaching.”</a:t>
            </a:r>
          </a:p>
        </p:txBody>
      </p:sp>
    </p:spTree>
    <p:extLst>
      <p:ext uri="{BB962C8B-B14F-4D97-AF65-F5344CB8AC3E}">
        <p14:creationId xmlns:p14="http://schemas.microsoft.com/office/powerpoint/2010/main" val="7711351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4817" y="451972"/>
            <a:ext cx="3354380" cy="3477875"/>
          </a:xfrm>
          <a:prstGeom prst="rect">
            <a:avLst/>
          </a:prstGeom>
        </p:spPr>
        <p:txBody>
          <a:bodyPr wrap="none">
            <a:spAutoFit/>
          </a:bodyPr>
          <a:lstStyle/>
          <a:p>
            <a:r>
              <a:rPr lang="en-US" sz="4400" dirty="0"/>
              <a:t>verses </a:t>
            </a:r>
            <a:r>
              <a:rPr lang="en-US" sz="4400" dirty="0" smtClean="0"/>
              <a:t>22-25</a:t>
            </a:r>
          </a:p>
          <a:p>
            <a:endParaRPr lang="en-US" sz="4400" dirty="0"/>
          </a:p>
          <a:p>
            <a:pPr marL="571500" indent="-571500">
              <a:buFont typeface="Arial" panose="020B0604020202020204" pitchFamily="34" charset="0"/>
              <a:buChar char="•"/>
            </a:pPr>
            <a:r>
              <a:rPr lang="en-US" sz="4400" dirty="0" smtClean="0"/>
              <a:t>Faith</a:t>
            </a:r>
          </a:p>
          <a:p>
            <a:pPr marL="571500" indent="-571500">
              <a:buFont typeface="Arial" panose="020B0604020202020204" pitchFamily="34" charset="0"/>
              <a:buChar char="•"/>
            </a:pPr>
            <a:r>
              <a:rPr lang="en-US" sz="4400" dirty="0" smtClean="0"/>
              <a:t>Prayer</a:t>
            </a:r>
          </a:p>
          <a:p>
            <a:pPr marL="571500" indent="-571500">
              <a:buFont typeface="Arial" panose="020B0604020202020204" pitchFamily="34" charset="0"/>
              <a:buChar char="•"/>
            </a:pPr>
            <a:r>
              <a:rPr lang="en-US" sz="4400" dirty="0" smtClean="0"/>
              <a:t>forgiveness</a:t>
            </a:r>
            <a:endParaRPr lang="en-US" sz="4400" dirty="0"/>
          </a:p>
        </p:txBody>
      </p:sp>
    </p:spTree>
    <p:extLst>
      <p:ext uri="{BB962C8B-B14F-4D97-AF65-F5344CB8AC3E}">
        <p14:creationId xmlns:p14="http://schemas.microsoft.com/office/powerpoint/2010/main" val="41785805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1" y="457200"/>
            <a:ext cx="11418571" cy="3416320"/>
          </a:xfrm>
          <a:prstGeom prst="rect">
            <a:avLst/>
          </a:prstGeom>
          <a:noFill/>
        </p:spPr>
        <p:txBody>
          <a:bodyPr wrap="square" rtlCol="0">
            <a:spAutoFit/>
          </a:bodyPr>
          <a:lstStyle/>
          <a:p>
            <a:r>
              <a:rPr lang="en-US" sz="3600" dirty="0"/>
              <a:t>Luke </a:t>
            </a:r>
            <a:r>
              <a:rPr lang="en-US" sz="3600" dirty="0" smtClean="0"/>
              <a:t>6:45</a:t>
            </a:r>
          </a:p>
          <a:p>
            <a:endParaRPr lang="en-US" sz="3600" dirty="0"/>
          </a:p>
          <a:p>
            <a:r>
              <a:rPr lang="en-US" sz="3600" dirty="0" smtClean="0"/>
              <a:t>The </a:t>
            </a:r>
            <a:r>
              <a:rPr lang="en-US" sz="3600" dirty="0"/>
              <a:t>good man out of the good treasure of his heart brings forth what is good; and the evil man out of the evil treasure brings forth what is evil; for his mouth speaks from that which fills his heart</a:t>
            </a:r>
            <a:r>
              <a:rPr lang="en-US" sz="3600" dirty="0" smtClean="0"/>
              <a:t>.</a:t>
            </a:r>
            <a:endParaRPr lang="en-US" sz="3600" dirty="0"/>
          </a:p>
        </p:txBody>
      </p:sp>
    </p:spTree>
    <p:extLst>
      <p:ext uri="{BB962C8B-B14F-4D97-AF65-F5344CB8AC3E}">
        <p14:creationId xmlns:p14="http://schemas.microsoft.com/office/powerpoint/2010/main" val="8787222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32511" y="413068"/>
            <a:ext cx="9144000" cy="7642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smtClean="0">
                <a:solidFill>
                  <a:srgbClr val="FF0000"/>
                </a:solidFill>
              </a:rPr>
              <a:t>Imitation</a:t>
            </a:r>
            <a:endParaRPr lang="en-US" sz="4400" dirty="0">
              <a:solidFill>
                <a:srgbClr val="FF0000"/>
              </a:solidFill>
            </a:endParaRPr>
          </a:p>
        </p:txBody>
      </p:sp>
      <p:sp>
        <p:nvSpPr>
          <p:cNvPr id="3" name="TextBox 2"/>
          <p:cNvSpPr txBox="1"/>
          <p:nvPr/>
        </p:nvSpPr>
        <p:spPr>
          <a:xfrm>
            <a:off x="491491" y="1394460"/>
            <a:ext cx="10812780" cy="707886"/>
          </a:xfrm>
          <a:prstGeom prst="rect">
            <a:avLst/>
          </a:prstGeom>
          <a:noFill/>
        </p:spPr>
        <p:txBody>
          <a:bodyPr wrap="square" rtlCol="0">
            <a:spAutoFit/>
          </a:bodyPr>
          <a:lstStyle/>
          <a:p>
            <a:r>
              <a:rPr lang="en-US" sz="4000" dirty="0" smtClean="0">
                <a:solidFill>
                  <a:schemeClr val="accent4">
                    <a:lumMod val="75000"/>
                  </a:schemeClr>
                </a:solidFill>
              </a:rPr>
              <a:t>We must be courageous</a:t>
            </a:r>
            <a:endParaRPr lang="en-US" sz="4000" dirty="0">
              <a:solidFill>
                <a:schemeClr val="accent4">
                  <a:lumMod val="75000"/>
                </a:schemeClr>
              </a:solidFill>
            </a:endParaRPr>
          </a:p>
        </p:txBody>
      </p:sp>
      <p:sp>
        <p:nvSpPr>
          <p:cNvPr id="4" name="TextBox 3"/>
          <p:cNvSpPr txBox="1"/>
          <p:nvPr/>
        </p:nvSpPr>
        <p:spPr>
          <a:xfrm>
            <a:off x="640083" y="2400300"/>
            <a:ext cx="10812780" cy="1815882"/>
          </a:xfrm>
          <a:prstGeom prst="rect">
            <a:avLst/>
          </a:prstGeom>
          <a:noFill/>
        </p:spPr>
        <p:txBody>
          <a:bodyPr wrap="square" rtlCol="0">
            <a:spAutoFit/>
          </a:bodyPr>
          <a:lstStyle/>
          <a:p>
            <a:r>
              <a:rPr lang="en-US" sz="2800" dirty="0"/>
              <a:t>Matthew </a:t>
            </a:r>
            <a:r>
              <a:rPr lang="en-US" sz="2800" dirty="0" smtClean="0"/>
              <a:t>5:6</a:t>
            </a:r>
          </a:p>
          <a:p>
            <a:endParaRPr lang="en-US" sz="2800" dirty="0"/>
          </a:p>
          <a:p>
            <a:r>
              <a:rPr lang="en-US" sz="2800" dirty="0" smtClean="0"/>
              <a:t>Blessed </a:t>
            </a:r>
            <a:r>
              <a:rPr lang="en-US" sz="2800" dirty="0"/>
              <a:t>are those who hunger and thirst for righteousness, for they shall be satisfied</a:t>
            </a:r>
            <a:r>
              <a:rPr lang="en-US" sz="2800" dirty="0" smtClean="0"/>
              <a:t>.</a:t>
            </a:r>
            <a:endParaRPr lang="en-US" sz="2800" dirty="0"/>
          </a:p>
        </p:txBody>
      </p:sp>
      <p:sp>
        <p:nvSpPr>
          <p:cNvPr id="5" name="TextBox 4"/>
          <p:cNvSpPr txBox="1"/>
          <p:nvPr/>
        </p:nvSpPr>
        <p:spPr>
          <a:xfrm>
            <a:off x="662941" y="4686305"/>
            <a:ext cx="10869931" cy="1815882"/>
          </a:xfrm>
          <a:prstGeom prst="rect">
            <a:avLst/>
          </a:prstGeom>
          <a:noFill/>
        </p:spPr>
        <p:txBody>
          <a:bodyPr wrap="square" rtlCol="0">
            <a:spAutoFit/>
          </a:bodyPr>
          <a:lstStyle/>
          <a:p>
            <a:r>
              <a:rPr lang="en-US" sz="2800" dirty="0"/>
              <a:t>Matthew 5:10 </a:t>
            </a:r>
            <a:endParaRPr lang="en-US" sz="2800" dirty="0" smtClean="0"/>
          </a:p>
          <a:p>
            <a:endParaRPr lang="en-US" sz="2800" dirty="0"/>
          </a:p>
          <a:p>
            <a:r>
              <a:rPr lang="en-US" sz="2800" dirty="0" smtClean="0"/>
              <a:t>Blessed </a:t>
            </a:r>
            <a:r>
              <a:rPr lang="en-US" sz="2800" dirty="0"/>
              <a:t>are those who have been persecuted for the sake of righteousness, for theirs is the kingdom of heaven</a:t>
            </a:r>
            <a:r>
              <a:rPr lang="en-US" sz="2800" dirty="0" smtClean="0"/>
              <a:t>.”</a:t>
            </a:r>
            <a:endParaRPr lang="en-US" sz="2800" dirty="0"/>
          </a:p>
        </p:txBody>
      </p:sp>
    </p:spTree>
    <p:extLst>
      <p:ext uri="{BB962C8B-B14F-4D97-AF65-F5344CB8AC3E}">
        <p14:creationId xmlns:p14="http://schemas.microsoft.com/office/powerpoint/2010/main" val="191449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3" y="445775"/>
            <a:ext cx="11635740" cy="1815882"/>
          </a:xfrm>
          <a:prstGeom prst="rect">
            <a:avLst/>
          </a:prstGeom>
          <a:noFill/>
        </p:spPr>
        <p:txBody>
          <a:bodyPr wrap="square" rtlCol="0">
            <a:spAutoFit/>
          </a:bodyPr>
          <a:lstStyle/>
          <a:p>
            <a:r>
              <a:rPr lang="en-US" sz="2800" dirty="0"/>
              <a:t>Joshua </a:t>
            </a:r>
            <a:r>
              <a:rPr lang="en-US" sz="2800" dirty="0" smtClean="0"/>
              <a:t>1:9</a:t>
            </a:r>
          </a:p>
          <a:p>
            <a:endParaRPr lang="en-US" sz="2800" dirty="0"/>
          </a:p>
          <a:p>
            <a:r>
              <a:rPr lang="en-US" sz="2800" dirty="0" smtClean="0"/>
              <a:t>Have </a:t>
            </a:r>
            <a:r>
              <a:rPr lang="en-US" sz="2800" dirty="0"/>
              <a:t>I not commanded you? Be strong and courageous! Do not tremble or be dismayed, for the Lord your God is with you wherever you go</a:t>
            </a:r>
            <a:r>
              <a:rPr lang="en-US" sz="2800" dirty="0" smtClean="0"/>
              <a:t>.</a:t>
            </a:r>
            <a:endParaRPr lang="en-US" sz="2800" dirty="0"/>
          </a:p>
        </p:txBody>
      </p:sp>
      <p:sp>
        <p:nvSpPr>
          <p:cNvPr id="3" name="TextBox 2"/>
          <p:cNvSpPr txBox="1"/>
          <p:nvPr/>
        </p:nvSpPr>
        <p:spPr>
          <a:xfrm>
            <a:off x="274320" y="2528500"/>
            <a:ext cx="11750040" cy="1815882"/>
          </a:xfrm>
          <a:prstGeom prst="rect">
            <a:avLst/>
          </a:prstGeom>
          <a:noFill/>
        </p:spPr>
        <p:txBody>
          <a:bodyPr wrap="square" rtlCol="0">
            <a:spAutoFit/>
          </a:bodyPr>
          <a:lstStyle/>
          <a:p>
            <a:r>
              <a:rPr lang="en-US" sz="2800" dirty="0"/>
              <a:t>2 Timothy </a:t>
            </a:r>
            <a:r>
              <a:rPr lang="en-US" sz="2800" dirty="0" smtClean="0"/>
              <a:t>1:7</a:t>
            </a:r>
          </a:p>
          <a:p>
            <a:endParaRPr lang="en-US" sz="2800" dirty="0"/>
          </a:p>
          <a:p>
            <a:r>
              <a:rPr lang="en-US" sz="2800" dirty="0" smtClean="0"/>
              <a:t>For </a:t>
            </a:r>
            <a:r>
              <a:rPr lang="en-US" sz="2800" dirty="0"/>
              <a:t>God has not given us a spirit of timidity, but of power and love and discipline</a:t>
            </a:r>
            <a:r>
              <a:rPr lang="en-US" sz="2800" dirty="0" smtClean="0"/>
              <a:t>.</a:t>
            </a:r>
            <a:endParaRPr lang="en-US" sz="2800" dirty="0"/>
          </a:p>
        </p:txBody>
      </p:sp>
      <p:sp>
        <p:nvSpPr>
          <p:cNvPr id="4" name="TextBox 3"/>
          <p:cNvSpPr txBox="1"/>
          <p:nvPr/>
        </p:nvSpPr>
        <p:spPr>
          <a:xfrm>
            <a:off x="274320" y="4611241"/>
            <a:ext cx="11018520" cy="2246769"/>
          </a:xfrm>
          <a:prstGeom prst="rect">
            <a:avLst/>
          </a:prstGeom>
          <a:noFill/>
        </p:spPr>
        <p:txBody>
          <a:bodyPr wrap="square" rtlCol="0">
            <a:spAutoFit/>
          </a:bodyPr>
          <a:lstStyle/>
          <a:p>
            <a:r>
              <a:rPr lang="en-US" sz="2800" dirty="0" smtClean="0"/>
              <a:t>Verse 8</a:t>
            </a:r>
          </a:p>
          <a:p>
            <a:endParaRPr lang="en-US" sz="2800" dirty="0"/>
          </a:p>
          <a:p>
            <a:r>
              <a:rPr lang="en-US" sz="2800" dirty="0"/>
              <a:t>Therefore do not be ashamed of the testimony of our Lord or of me His prisoner, but join with me in suffering for the gospel according to the power of God</a:t>
            </a:r>
            <a:r>
              <a:rPr lang="en-US" sz="2800" dirty="0" smtClean="0"/>
              <a:t>...</a:t>
            </a:r>
            <a:endParaRPr lang="en-US" sz="2800" dirty="0"/>
          </a:p>
        </p:txBody>
      </p:sp>
    </p:spTree>
    <p:extLst>
      <p:ext uri="{BB962C8B-B14F-4D97-AF65-F5344CB8AC3E}">
        <p14:creationId xmlns:p14="http://schemas.microsoft.com/office/powerpoint/2010/main" val="158737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066" y="480065"/>
            <a:ext cx="11258551" cy="2246769"/>
          </a:xfrm>
          <a:prstGeom prst="rect">
            <a:avLst/>
          </a:prstGeom>
          <a:noFill/>
        </p:spPr>
        <p:txBody>
          <a:bodyPr wrap="square" rtlCol="0">
            <a:spAutoFit/>
          </a:bodyPr>
          <a:lstStyle/>
          <a:p>
            <a:r>
              <a:rPr lang="en-US" sz="2800" dirty="0"/>
              <a:t>Deuteronomy 20:1 </a:t>
            </a:r>
            <a:endParaRPr lang="en-US" sz="2800" dirty="0" smtClean="0"/>
          </a:p>
          <a:p>
            <a:endParaRPr lang="en-US" sz="2800" dirty="0"/>
          </a:p>
          <a:p>
            <a:r>
              <a:rPr lang="en-US" sz="2800" dirty="0" smtClean="0"/>
              <a:t>When </a:t>
            </a:r>
            <a:r>
              <a:rPr lang="en-US" sz="2800" dirty="0"/>
              <a:t>you go out to battle against your enemies and see horses and chariots and people more numerous than you, do not be afraid of them; for the Lord your God, who brought you up from the land of Egypt, is with you</a:t>
            </a:r>
            <a:r>
              <a:rPr lang="en-US" sz="2800" dirty="0" smtClean="0"/>
              <a:t>.</a:t>
            </a:r>
            <a:endParaRPr lang="en-US" sz="2800" dirty="0"/>
          </a:p>
        </p:txBody>
      </p:sp>
    </p:spTree>
    <p:extLst>
      <p:ext uri="{BB962C8B-B14F-4D97-AF65-F5344CB8AC3E}">
        <p14:creationId xmlns:p14="http://schemas.microsoft.com/office/powerpoint/2010/main" val="141557984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407" y="842378"/>
            <a:ext cx="11349991" cy="1815882"/>
          </a:xfrm>
          <a:prstGeom prst="rect">
            <a:avLst/>
          </a:prstGeom>
          <a:noFill/>
        </p:spPr>
        <p:txBody>
          <a:bodyPr wrap="square" rtlCol="0">
            <a:spAutoFit/>
          </a:bodyPr>
          <a:lstStyle/>
          <a:p>
            <a:r>
              <a:rPr lang="en-US" sz="2800" dirty="0"/>
              <a:t>Matthew 10:16 </a:t>
            </a:r>
            <a:endParaRPr lang="en-US" sz="2800" dirty="0" smtClean="0"/>
          </a:p>
          <a:p>
            <a:endParaRPr lang="en-US" sz="2800" dirty="0"/>
          </a:p>
          <a:p>
            <a:r>
              <a:rPr lang="en-US" sz="2800" dirty="0" smtClean="0"/>
              <a:t>Behold</a:t>
            </a:r>
            <a:r>
              <a:rPr lang="en-US" sz="2800" dirty="0"/>
              <a:t>, I send you out as sheep in the midst of wolves; so be shrewd as serpents and innocent as doves</a:t>
            </a:r>
            <a:r>
              <a:rPr lang="en-US" sz="2800" dirty="0" smtClean="0"/>
              <a:t>.</a:t>
            </a:r>
            <a:endParaRPr lang="en-US" sz="2800" dirty="0"/>
          </a:p>
        </p:txBody>
      </p:sp>
    </p:spTree>
    <p:extLst>
      <p:ext uri="{BB962C8B-B14F-4D97-AF65-F5344CB8AC3E}">
        <p14:creationId xmlns:p14="http://schemas.microsoft.com/office/powerpoint/2010/main" val="391088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405889" y="834390"/>
            <a:ext cx="9635491" cy="5166360"/>
          </a:xfrm>
          <a:prstGeom prst="rect">
            <a:avLst/>
          </a:prstGeom>
        </p:spPr>
      </p:pic>
    </p:spTree>
    <p:extLst>
      <p:ext uri="{BB962C8B-B14F-4D97-AF65-F5344CB8AC3E}">
        <p14:creationId xmlns:p14="http://schemas.microsoft.com/office/powerpoint/2010/main" val="168635310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857377" y="538480"/>
            <a:ext cx="7778115" cy="5656580"/>
          </a:xfrm>
          <a:prstGeom prst="rect">
            <a:avLst/>
          </a:prstGeom>
        </p:spPr>
      </p:pic>
    </p:spTree>
    <p:extLst>
      <p:ext uri="{BB962C8B-B14F-4D97-AF65-F5344CB8AC3E}">
        <p14:creationId xmlns:p14="http://schemas.microsoft.com/office/powerpoint/2010/main" val="166032651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2879408" y="700097"/>
            <a:ext cx="6516053" cy="5094923"/>
          </a:xfrm>
          <a:prstGeom prst="rect">
            <a:avLst/>
          </a:prstGeom>
        </p:spPr>
      </p:pic>
    </p:spTree>
    <p:extLst>
      <p:ext uri="{BB962C8B-B14F-4D97-AF65-F5344CB8AC3E}">
        <p14:creationId xmlns:p14="http://schemas.microsoft.com/office/powerpoint/2010/main" val="180876982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466" y="457661"/>
            <a:ext cx="4874649" cy="2541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7465" y="3202858"/>
            <a:ext cx="4874649" cy="349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312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7191" y="674370"/>
            <a:ext cx="11247120" cy="4832092"/>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Moses stood against Pharaoh and led the children of Israel out of Egypt. </a:t>
            </a:r>
          </a:p>
          <a:p>
            <a:pPr marL="285750" lvl="0" indent="-285750">
              <a:buFont typeface="Arial" panose="020B0604020202020204" pitchFamily="34" charset="0"/>
              <a:buChar char="•"/>
            </a:pPr>
            <a:r>
              <a:rPr lang="en-US" sz="2800" dirty="0"/>
              <a:t>Elijah stood against the prophets of Baal and won a mighty contest on Mount Carmel.</a:t>
            </a:r>
          </a:p>
          <a:p>
            <a:pPr marL="285750" lvl="0" indent="-285750">
              <a:buFont typeface="Arial" panose="020B0604020202020204" pitchFamily="34" charset="0"/>
              <a:buChar char="•"/>
            </a:pPr>
            <a:r>
              <a:rPr lang="en-US" sz="2800" dirty="0"/>
              <a:t>Daniel stood up for his God by faithfully praying to Him even though he ended up in a lion’s den. </a:t>
            </a:r>
          </a:p>
          <a:p>
            <a:pPr marL="285750" lvl="0" indent="-285750">
              <a:buFont typeface="Arial" panose="020B0604020202020204" pitchFamily="34" charset="0"/>
              <a:buChar char="•"/>
            </a:pPr>
            <a:r>
              <a:rPr lang="en-US" sz="2800" dirty="0"/>
              <a:t>Shadrach, Meshach, and Abednego stood against idolatry by refusing to bow down to Nebuchadnezzar’s image and ended up in the fiery furnace. </a:t>
            </a:r>
          </a:p>
          <a:p>
            <a:pPr marL="285750" lvl="0" indent="-285750">
              <a:buFont typeface="Arial" panose="020B0604020202020204" pitchFamily="34" charset="0"/>
              <a:buChar char="•"/>
            </a:pPr>
            <a:r>
              <a:rPr lang="en-US" sz="2800" dirty="0"/>
              <a:t>Peter and John stood up against the Sanhedrin to stress the importance of sharing the Gospel.</a:t>
            </a:r>
          </a:p>
          <a:p>
            <a:pPr marL="285750" lvl="0" indent="-285750">
              <a:buFont typeface="Arial" panose="020B0604020202020204" pitchFamily="34" charset="0"/>
              <a:buChar char="•"/>
            </a:pPr>
            <a:r>
              <a:rPr lang="en-US" sz="2800" dirty="0"/>
              <a:t>The 144,000 in Revelation </a:t>
            </a:r>
            <a:r>
              <a:rPr lang="en-US" sz="2800" dirty="0" smtClean="0"/>
              <a:t>will stand against </a:t>
            </a:r>
            <a:r>
              <a:rPr lang="en-US" sz="2800" dirty="0"/>
              <a:t>the anti-Christ and his armies and </a:t>
            </a:r>
            <a:r>
              <a:rPr lang="en-US" sz="2800" dirty="0" smtClean="0"/>
              <a:t>see </a:t>
            </a:r>
            <a:r>
              <a:rPr lang="en-US" sz="2800" dirty="0"/>
              <a:t>many saved during the Tribulation</a:t>
            </a:r>
            <a:r>
              <a:rPr lang="en-US" sz="2800" dirty="0" smtClean="0"/>
              <a:t>.</a:t>
            </a:r>
            <a:endParaRPr lang="en-US" sz="2800" dirty="0"/>
          </a:p>
        </p:txBody>
      </p:sp>
    </p:spTree>
    <p:extLst>
      <p:ext uri="{BB962C8B-B14F-4D97-AF65-F5344CB8AC3E}">
        <p14:creationId xmlns:p14="http://schemas.microsoft.com/office/powerpoint/2010/main" val="41850550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629" y="400050"/>
            <a:ext cx="11235691" cy="707886"/>
          </a:xfrm>
          <a:prstGeom prst="rect">
            <a:avLst/>
          </a:prstGeom>
          <a:noFill/>
        </p:spPr>
        <p:txBody>
          <a:bodyPr wrap="square" rtlCol="0">
            <a:spAutoFit/>
          </a:bodyPr>
          <a:lstStyle/>
          <a:p>
            <a:r>
              <a:rPr lang="en-US" sz="4000" dirty="0" smtClean="0">
                <a:solidFill>
                  <a:schemeClr val="accent4">
                    <a:lumMod val="75000"/>
                  </a:schemeClr>
                </a:solidFill>
              </a:rPr>
              <a:t>Be righteous yourself</a:t>
            </a:r>
            <a:endParaRPr lang="en-US" sz="4000" dirty="0">
              <a:solidFill>
                <a:schemeClr val="accent4">
                  <a:lumMod val="75000"/>
                </a:schemeClr>
              </a:solidFill>
            </a:endParaRPr>
          </a:p>
        </p:txBody>
      </p:sp>
      <p:sp>
        <p:nvSpPr>
          <p:cNvPr id="3" name="TextBox 2"/>
          <p:cNvSpPr txBox="1"/>
          <p:nvPr/>
        </p:nvSpPr>
        <p:spPr>
          <a:xfrm>
            <a:off x="548643" y="1440180"/>
            <a:ext cx="11041380" cy="4832092"/>
          </a:xfrm>
          <a:prstGeom prst="rect">
            <a:avLst/>
          </a:prstGeom>
          <a:noFill/>
        </p:spPr>
        <p:txBody>
          <a:bodyPr wrap="square" rtlCol="0">
            <a:spAutoFit/>
          </a:bodyPr>
          <a:lstStyle/>
          <a:p>
            <a:r>
              <a:rPr lang="en-US" sz="2800" dirty="0"/>
              <a:t>2 Timothy </a:t>
            </a:r>
            <a:r>
              <a:rPr lang="en-US" sz="2800" dirty="0" smtClean="0"/>
              <a:t>2:22</a:t>
            </a:r>
          </a:p>
          <a:p>
            <a:endParaRPr lang="en-US" sz="2800" dirty="0"/>
          </a:p>
          <a:p>
            <a:r>
              <a:rPr lang="en-US" sz="2800" dirty="0" smtClean="0"/>
              <a:t>Now </a:t>
            </a:r>
            <a:r>
              <a:rPr lang="en-US" sz="2800" dirty="0"/>
              <a:t>flee from youthful lusts and pursue righteousness, faith, love and peace, with those who call on the Lord from a pure heart</a:t>
            </a:r>
            <a:r>
              <a:rPr lang="en-US" sz="2800" dirty="0" smtClean="0"/>
              <a:t>.</a:t>
            </a:r>
            <a:endParaRPr lang="en-US" sz="2800" dirty="0"/>
          </a:p>
          <a:p>
            <a:endParaRPr lang="en-US" sz="2800" dirty="0" smtClean="0"/>
          </a:p>
          <a:p>
            <a:endParaRPr lang="en-US" sz="2800" dirty="0" smtClean="0"/>
          </a:p>
          <a:p>
            <a:r>
              <a:rPr lang="en-US" sz="2800" dirty="0" smtClean="0"/>
              <a:t>2 </a:t>
            </a:r>
            <a:r>
              <a:rPr lang="en-US" sz="2800" dirty="0"/>
              <a:t>Timothy </a:t>
            </a:r>
            <a:r>
              <a:rPr lang="en-US" sz="2800" dirty="0" smtClean="0"/>
              <a:t>3:16</a:t>
            </a:r>
          </a:p>
          <a:p>
            <a:endParaRPr lang="en-US" sz="2800" dirty="0"/>
          </a:p>
          <a:p>
            <a:r>
              <a:rPr lang="en-US" sz="2800" dirty="0" smtClean="0"/>
              <a:t>All </a:t>
            </a:r>
            <a:r>
              <a:rPr lang="en-US" sz="2800" dirty="0"/>
              <a:t>Scripture is </a:t>
            </a:r>
            <a:r>
              <a:rPr lang="en-US" sz="2800" dirty="0" smtClean="0"/>
              <a:t>inspired </a:t>
            </a:r>
            <a:r>
              <a:rPr lang="en-US" sz="2800" dirty="0"/>
              <a:t>by God and profitable for teaching, for reproof, for correction, for training in righteousness; 17 so that the man of God may be adequate, equipped for every good work</a:t>
            </a:r>
            <a:r>
              <a:rPr lang="en-US" sz="2800" dirty="0" smtClean="0"/>
              <a:t>.</a:t>
            </a:r>
            <a:endParaRPr lang="en-US" sz="2800" dirty="0"/>
          </a:p>
        </p:txBody>
      </p:sp>
    </p:spTree>
    <p:extLst>
      <p:ext uri="{BB962C8B-B14F-4D97-AF65-F5344CB8AC3E}">
        <p14:creationId xmlns:p14="http://schemas.microsoft.com/office/powerpoint/2010/main" val="126882447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774" y="521110"/>
            <a:ext cx="10756491" cy="400110"/>
          </a:xfrm>
          <a:prstGeom prst="rect">
            <a:avLst/>
          </a:prstGeom>
          <a:noFill/>
        </p:spPr>
        <p:txBody>
          <a:bodyPr wrap="square" rtlCol="0">
            <a:spAutoFit/>
          </a:bodyPr>
          <a:lstStyle/>
          <a:p>
            <a:r>
              <a:rPr lang="en-US" sz="2000" dirty="0" smtClean="0"/>
              <a:t>1) Watch your language</a:t>
            </a:r>
            <a:endParaRPr lang="en-US" sz="2000" dirty="0"/>
          </a:p>
        </p:txBody>
      </p:sp>
      <p:sp>
        <p:nvSpPr>
          <p:cNvPr id="3" name="TextBox 2"/>
          <p:cNvSpPr txBox="1"/>
          <p:nvPr/>
        </p:nvSpPr>
        <p:spPr>
          <a:xfrm>
            <a:off x="540774" y="1513879"/>
            <a:ext cx="10756491" cy="400110"/>
          </a:xfrm>
          <a:prstGeom prst="rect">
            <a:avLst/>
          </a:prstGeom>
          <a:noFill/>
        </p:spPr>
        <p:txBody>
          <a:bodyPr wrap="square" rtlCol="0">
            <a:spAutoFit/>
          </a:bodyPr>
          <a:lstStyle/>
          <a:p>
            <a:r>
              <a:rPr lang="en-US" sz="2000" dirty="0" smtClean="0"/>
              <a:t>2) </a:t>
            </a:r>
            <a:r>
              <a:rPr lang="en-US" sz="2000" dirty="0"/>
              <a:t>Matthew 7:12, “In everything, therefore, treat people the same way you want them to treat you…” </a:t>
            </a:r>
          </a:p>
        </p:txBody>
      </p:sp>
      <p:sp>
        <p:nvSpPr>
          <p:cNvPr id="4" name="Rectangle 3"/>
          <p:cNvSpPr/>
          <p:nvPr/>
        </p:nvSpPr>
        <p:spPr>
          <a:xfrm>
            <a:off x="540774" y="2506648"/>
            <a:ext cx="10579510" cy="707886"/>
          </a:xfrm>
          <a:prstGeom prst="rect">
            <a:avLst/>
          </a:prstGeom>
        </p:spPr>
        <p:txBody>
          <a:bodyPr wrap="square">
            <a:spAutoFit/>
          </a:bodyPr>
          <a:lstStyle/>
          <a:p>
            <a:r>
              <a:rPr lang="en-US" sz="2000" dirty="0" smtClean="0"/>
              <a:t>3) Don’t gossip – Romans 1:29 “</a:t>
            </a:r>
            <a:r>
              <a:rPr lang="en-US" sz="2000" dirty="0"/>
              <a:t>being filled with all unrighteousness, wickedness, greed, evil; full of envy, murder, strife, deceit, malice; </a:t>
            </a:r>
            <a:r>
              <a:rPr lang="en-US" sz="2000" i="1" dirty="0"/>
              <a:t>they are</a:t>
            </a:r>
            <a:r>
              <a:rPr lang="en-US" sz="2000" dirty="0"/>
              <a:t> </a:t>
            </a:r>
            <a:r>
              <a:rPr lang="en-US" sz="2000" b="1" dirty="0" smtClean="0"/>
              <a:t>gossip</a:t>
            </a:r>
            <a:r>
              <a:rPr lang="en-US" sz="2000" dirty="0" smtClean="0"/>
              <a:t>s…” </a:t>
            </a:r>
            <a:endParaRPr lang="en-US" sz="2000" dirty="0"/>
          </a:p>
        </p:txBody>
      </p:sp>
      <p:sp>
        <p:nvSpPr>
          <p:cNvPr id="5" name="Rectangle 4"/>
          <p:cNvSpPr/>
          <p:nvPr/>
        </p:nvSpPr>
        <p:spPr>
          <a:xfrm>
            <a:off x="540774" y="3499417"/>
            <a:ext cx="10874478" cy="707886"/>
          </a:xfrm>
          <a:prstGeom prst="rect">
            <a:avLst/>
          </a:prstGeom>
        </p:spPr>
        <p:txBody>
          <a:bodyPr wrap="square">
            <a:spAutoFit/>
          </a:bodyPr>
          <a:lstStyle/>
          <a:p>
            <a:r>
              <a:rPr lang="en-US" sz="2000" dirty="0" smtClean="0"/>
              <a:t>4) Practice the fruit of the Spirit (Galatians 5:22-23, “</a:t>
            </a:r>
            <a:r>
              <a:rPr lang="en-US" sz="2000" dirty="0"/>
              <a:t>love, joy, peace, patience, kindness, goodness, faithfulness, </a:t>
            </a:r>
            <a:r>
              <a:rPr lang="en-US" sz="2000" dirty="0" smtClean="0"/>
              <a:t>gentleness</a:t>
            </a:r>
            <a:r>
              <a:rPr lang="en-US" sz="2000" dirty="0"/>
              <a:t>, </a:t>
            </a:r>
            <a:r>
              <a:rPr lang="en-US" sz="2000" dirty="0" smtClean="0"/>
              <a:t>self-control”)</a:t>
            </a:r>
            <a:endParaRPr lang="en-US" sz="2000" dirty="0"/>
          </a:p>
        </p:txBody>
      </p:sp>
      <p:sp>
        <p:nvSpPr>
          <p:cNvPr id="6" name="Rectangle 5"/>
          <p:cNvSpPr/>
          <p:nvPr/>
        </p:nvSpPr>
        <p:spPr>
          <a:xfrm>
            <a:off x="540774" y="4492184"/>
            <a:ext cx="10972800" cy="400110"/>
          </a:xfrm>
          <a:prstGeom prst="rect">
            <a:avLst/>
          </a:prstGeom>
        </p:spPr>
        <p:txBody>
          <a:bodyPr wrap="square">
            <a:spAutoFit/>
          </a:bodyPr>
          <a:lstStyle/>
          <a:p>
            <a:r>
              <a:rPr lang="en-US" sz="2000" dirty="0" smtClean="0"/>
              <a:t>5) Be quick to repent and quicker to forgive </a:t>
            </a:r>
            <a:endParaRPr lang="en-US" sz="2000" dirty="0"/>
          </a:p>
        </p:txBody>
      </p:sp>
    </p:spTree>
    <p:extLst>
      <p:ext uri="{BB962C8B-B14F-4D97-AF65-F5344CB8AC3E}">
        <p14:creationId xmlns:p14="http://schemas.microsoft.com/office/powerpoint/2010/main" val="306171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3" y="434340"/>
            <a:ext cx="11269980" cy="707886"/>
          </a:xfrm>
          <a:prstGeom prst="rect">
            <a:avLst/>
          </a:prstGeom>
          <a:noFill/>
        </p:spPr>
        <p:txBody>
          <a:bodyPr wrap="square" rtlCol="0">
            <a:spAutoFit/>
          </a:bodyPr>
          <a:lstStyle/>
          <a:p>
            <a:r>
              <a:rPr lang="en-US" sz="4000" dirty="0" smtClean="0">
                <a:solidFill>
                  <a:schemeClr val="accent4">
                    <a:lumMod val="75000"/>
                  </a:schemeClr>
                </a:solidFill>
              </a:rPr>
              <a:t>Actively expose sin</a:t>
            </a:r>
            <a:endParaRPr lang="en-US" sz="4000" dirty="0">
              <a:solidFill>
                <a:schemeClr val="accent4">
                  <a:lumMod val="75000"/>
                </a:schemeClr>
              </a:solidFill>
            </a:endParaRPr>
          </a:p>
        </p:txBody>
      </p:sp>
      <p:sp>
        <p:nvSpPr>
          <p:cNvPr id="4" name="Rectangle 3"/>
          <p:cNvSpPr/>
          <p:nvPr/>
        </p:nvSpPr>
        <p:spPr>
          <a:xfrm>
            <a:off x="502923" y="1503176"/>
            <a:ext cx="11108974" cy="1938992"/>
          </a:xfrm>
          <a:prstGeom prst="rect">
            <a:avLst/>
          </a:prstGeom>
        </p:spPr>
        <p:txBody>
          <a:bodyPr wrap="square">
            <a:spAutoFit/>
          </a:bodyPr>
          <a:lstStyle/>
          <a:p>
            <a:r>
              <a:rPr lang="en-US" sz="3000" dirty="0"/>
              <a:t>Ephesians 6:14</a:t>
            </a:r>
          </a:p>
          <a:p>
            <a:endParaRPr lang="en-US" sz="3000" dirty="0" smtClean="0"/>
          </a:p>
          <a:p>
            <a:r>
              <a:rPr lang="en-US" sz="3000" b="1" dirty="0" smtClean="0"/>
              <a:t>Stand </a:t>
            </a:r>
            <a:r>
              <a:rPr lang="en-US" sz="3000" b="1" dirty="0"/>
              <a:t>firm </a:t>
            </a:r>
            <a:r>
              <a:rPr lang="en-US" sz="3000" dirty="0"/>
              <a:t>therefore, having girded your loins with truth, and having put on the breastplate of </a:t>
            </a:r>
            <a:r>
              <a:rPr lang="en-US" sz="3000" dirty="0" smtClean="0"/>
              <a:t>righteousness</a:t>
            </a:r>
          </a:p>
        </p:txBody>
      </p:sp>
      <p:sp>
        <p:nvSpPr>
          <p:cNvPr id="5" name="Rectangle 4"/>
          <p:cNvSpPr/>
          <p:nvPr/>
        </p:nvSpPr>
        <p:spPr>
          <a:xfrm>
            <a:off x="502923" y="4045975"/>
            <a:ext cx="11108974" cy="2400657"/>
          </a:xfrm>
          <a:prstGeom prst="rect">
            <a:avLst/>
          </a:prstGeom>
        </p:spPr>
        <p:txBody>
          <a:bodyPr wrap="square">
            <a:spAutoFit/>
          </a:bodyPr>
          <a:lstStyle/>
          <a:p>
            <a:r>
              <a:rPr lang="en-US" sz="3000" dirty="0"/>
              <a:t>Philippians </a:t>
            </a:r>
            <a:r>
              <a:rPr lang="en-US" sz="3000" dirty="0" smtClean="0"/>
              <a:t>2:15</a:t>
            </a:r>
          </a:p>
          <a:p>
            <a:endParaRPr lang="en-US" sz="3000" dirty="0"/>
          </a:p>
          <a:p>
            <a:r>
              <a:rPr lang="en-US" sz="3000" dirty="0" smtClean="0"/>
              <a:t>so </a:t>
            </a:r>
            <a:r>
              <a:rPr lang="en-US" sz="3000" dirty="0"/>
              <a:t>that you will prove yourselves to be blameless and innocent, children of God above reproach in the midst of a crooked and perverse generation, among whom you appear as lights in the world</a:t>
            </a:r>
            <a:r>
              <a:rPr lang="en-US" sz="3000" dirty="0" smtClean="0"/>
              <a:t>…</a:t>
            </a:r>
            <a:endParaRPr lang="en-US" sz="3000" dirty="0"/>
          </a:p>
        </p:txBody>
      </p:sp>
    </p:spTree>
    <p:extLst>
      <p:ext uri="{BB962C8B-B14F-4D97-AF65-F5344CB8AC3E}">
        <p14:creationId xmlns:p14="http://schemas.microsoft.com/office/powerpoint/2010/main" val="218412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3" y="434340"/>
            <a:ext cx="11269980" cy="707886"/>
          </a:xfrm>
          <a:prstGeom prst="rect">
            <a:avLst/>
          </a:prstGeom>
          <a:noFill/>
        </p:spPr>
        <p:txBody>
          <a:bodyPr wrap="square" rtlCol="0">
            <a:spAutoFit/>
          </a:bodyPr>
          <a:lstStyle/>
          <a:p>
            <a:r>
              <a:rPr lang="en-US" sz="4000" dirty="0" smtClean="0">
                <a:solidFill>
                  <a:schemeClr val="accent4">
                    <a:lumMod val="75000"/>
                  </a:schemeClr>
                </a:solidFill>
              </a:rPr>
              <a:t>Actively expose sin</a:t>
            </a:r>
            <a:endParaRPr lang="en-US" sz="4000" dirty="0">
              <a:solidFill>
                <a:schemeClr val="accent4">
                  <a:lumMod val="75000"/>
                </a:schemeClr>
              </a:solidFill>
            </a:endParaRPr>
          </a:p>
        </p:txBody>
      </p:sp>
      <p:pic>
        <p:nvPicPr>
          <p:cNvPr id="3" name="Picture 2"/>
          <p:cNvPicPr>
            <a:picLocks noChangeAspect="1"/>
          </p:cNvPicPr>
          <p:nvPr/>
        </p:nvPicPr>
        <p:blipFill>
          <a:blip r:embed="rId2"/>
          <a:stretch>
            <a:fillRect/>
          </a:stretch>
        </p:blipFill>
        <p:spPr>
          <a:xfrm>
            <a:off x="3179451" y="1479232"/>
            <a:ext cx="5695951" cy="4791075"/>
          </a:xfrm>
          <a:prstGeom prst="rect">
            <a:avLst/>
          </a:prstGeom>
        </p:spPr>
      </p:pic>
    </p:spTree>
    <p:extLst>
      <p:ext uri="{BB962C8B-B14F-4D97-AF65-F5344CB8AC3E}">
        <p14:creationId xmlns:p14="http://schemas.microsoft.com/office/powerpoint/2010/main" val="186628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14751" y="1109666"/>
            <a:ext cx="4762500" cy="4638675"/>
          </a:xfrm>
          <a:prstGeom prst="rect">
            <a:avLst/>
          </a:prstGeom>
        </p:spPr>
      </p:pic>
    </p:spTree>
    <p:extLst>
      <p:ext uri="{BB962C8B-B14F-4D97-AF65-F5344CB8AC3E}">
        <p14:creationId xmlns:p14="http://schemas.microsoft.com/office/powerpoint/2010/main" val="1937847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6927" y="629602"/>
            <a:ext cx="7599999" cy="5397100"/>
          </a:xfrm>
          <a:prstGeom prst="rect">
            <a:avLst/>
          </a:prstGeom>
        </p:spPr>
      </p:pic>
    </p:spTree>
    <p:extLst>
      <p:ext uri="{BB962C8B-B14F-4D97-AF65-F5344CB8AC3E}">
        <p14:creationId xmlns:p14="http://schemas.microsoft.com/office/powerpoint/2010/main" val="300049384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3892" y="442912"/>
            <a:ext cx="10651808" cy="6166836"/>
          </a:xfrm>
          <a:prstGeom prst="rect">
            <a:avLst/>
          </a:prstGeom>
        </p:spPr>
      </p:pic>
    </p:spTree>
    <p:extLst>
      <p:ext uri="{BB962C8B-B14F-4D97-AF65-F5344CB8AC3E}">
        <p14:creationId xmlns:p14="http://schemas.microsoft.com/office/powerpoint/2010/main" val="168402811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7790" y="781059"/>
            <a:ext cx="9496425" cy="4940861"/>
          </a:xfrm>
          <a:prstGeom prst="rect">
            <a:avLst/>
          </a:prstGeom>
        </p:spPr>
      </p:pic>
    </p:spTree>
    <p:extLst>
      <p:ext uri="{BB962C8B-B14F-4D97-AF65-F5344CB8AC3E}">
        <p14:creationId xmlns:p14="http://schemas.microsoft.com/office/powerpoint/2010/main" val="33694363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33719" y="719141"/>
            <a:ext cx="6124575" cy="5419725"/>
          </a:xfrm>
          <a:prstGeom prst="rect">
            <a:avLst/>
          </a:prstGeom>
        </p:spPr>
      </p:pic>
    </p:spTree>
    <p:extLst>
      <p:ext uri="{BB962C8B-B14F-4D97-AF65-F5344CB8AC3E}">
        <p14:creationId xmlns:p14="http://schemas.microsoft.com/office/powerpoint/2010/main" val="141839917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962" y="1257454"/>
            <a:ext cx="7368663" cy="4264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384026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489" y="1361768"/>
            <a:ext cx="6637388" cy="4635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659193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421" y="1160206"/>
            <a:ext cx="9182237" cy="4031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566359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731" y="1157288"/>
            <a:ext cx="8927998" cy="4463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434017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5307" y="832494"/>
            <a:ext cx="11137144" cy="5156835"/>
          </a:xfrm>
          <a:prstGeom prst="rect">
            <a:avLst/>
          </a:prstGeom>
        </p:spPr>
      </p:pic>
    </p:spTree>
    <p:extLst>
      <p:ext uri="{BB962C8B-B14F-4D97-AF65-F5344CB8AC3E}">
        <p14:creationId xmlns:p14="http://schemas.microsoft.com/office/powerpoint/2010/main" val="281764767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09940" y="647700"/>
            <a:ext cx="5572125" cy="5562600"/>
          </a:xfrm>
          <a:prstGeom prst="rect">
            <a:avLst/>
          </a:prstGeom>
        </p:spPr>
      </p:pic>
    </p:spTree>
    <p:extLst>
      <p:ext uri="{BB962C8B-B14F-4D97-AF65-F5344CB8AC3E}">
        <p14:creationId xmlns:p14="http://schemas.microsoft.com/office/powerpoint/2010/main" val="214907829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8558" y="392980"/>
            <a:ext cx="8075609" cy="707886"/>
          </a:xfrm>
          <a:prstGeom prst="rect">
            <a:avLst/>
          </a:prstGeom>
        </p:spPr>
        <p:txBody>
          <a:bodyPr wrap="none">
            <a:spAutoFit/>
          </a:bodyPr>
          <a:lstStyle/>
          <a:p>
            <a:r>
              <a:rPr lang="en-US" sz="4000" dirty="0" smtClean="0">
                <a:solidFill>
                  <a:srgbClr val="FFC000"/>
                </a:solidFill>
              </a:rPr>
              <a:t>Choose </a:t>
            </a:r>
            <a:r>
              <a:rPr lang="en-US" sz="4000" dirty="0">
                <a:solidFill>
                  <a:srgbClr val="FFC000"/>
                </a:solidFill>
              </a:rPr>
              <a:t>what is right over being right</a:t>
            </a:r>
          </a:p>
        </p:txBody>
      </p:sp>
      <p:sp>
        <p:nvSpPr>
          <p:cNvPr id="3" name="Rectangle 2"/>
          <p:cNvSpPr/>
          <p:nvPr/>
        </p:nvSpPr>
        <p:spPr>
          <a:xfrm>
            <a:off x="1120878" y="1984957"/>
            <a:ext cx="10618838" cy="1138773"/>
          </a:xfrm>
          <a:prstGeom prst="rect">
            <a:avLst/>
          </a:prstGeom>
        </p:spPr>
        <p:txBody>
          <a:bodyPr wrap="square">
            <a:spAutoFit/>
          </a:bodyPr>
          <a:lstStyle/>
          <a:p>
            <a:r>
              <a:rPr lang="en-US" sz="3400" dirty="0" smtClean="0"/>
              <a:t>Your </a:t>
            </a:r>
            <a:r>
              <a:rPr lang="en-US" sz="3400" dirty="0"/>
              <a:t>goal is not to prove that your view is the correct one. Your goal is to align yourself with what is true and </a:t>
            </a:r>
            <a:r>
              <a:rPr lang="en-US" sz="3400" dirty="0" smtClean="0"/>
              <a:t>right.</a:t>
            </a:r>
            <a:endParaRPr lang="en-US" sz="3400" dirty="0"/>
          </a:p>
        </p:txBody>
      </p:sp>
    </p:spTree>
    <p:extLst>
      <p:ext uri="{BB962C8B-B14F-4D97-AF65-F5344CB8AC3E}">
        <p14:creationId xmlns:p14="http://schemas.microsoft.com/office/powerpoint/2010/main" val="94932164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629" y="400050"/>
            <a:ext cx="11235691" cy="707886"/>
          </a:xfrm>
          <a:prstGeom prst="rect">
            <a:avLst/>
          </a:prstGeom>
          <a:noFill/>
        </p:spPr>
        <p:txBody>
          <a:bodyPr wrap="square" rtlCol="0">
            <a:spAutoFit/>
          </a:bodyPr>
          <a:lstStyle/>
          <a:p>
            <a:r>
              <a:rPr lang="en-US" sz="4000" dirty="0" smtClean="0">
                <a:solidFill>
                  <a:schemeClr val="accent4">
                    <a:lumMod val="75000"/>
                  </a:schemeClr>
                </a:solidFill>
              </a:rPr>
              <a:t>Persevere</a:t>
            </a:r>
            <a:endParaRPr lang="en-US" sz="4000" dirty="0">
              <a:solidFill>
                <a:schemeClr val="accent4">
                  <a:lumMod val="75000"/>
                </a:schemeClr>
              </a:solidFill>
            </a:endParaRPr>
          </a:p>
        </p:txBody>
      </p:sp>
      <p:pic>
        <p:nvPicPr>
          <p:cNvPr id="3" name="Picture 2"/>
          <p:cNvPicPr>
            <a:picLocks noChangeAspect="1"/>
          </p:cNvPicPr>
          <p:nvPr/>
        </p:nvPicPr>
        <p:blipFill>
          <a:blip r:embed="rId2"/>
          <a:stretch>
            <a:fillRect/>
          </a:stretch>
        </p:blipFill>
        <p:spPr>
          <a:xfrm>
            <a:off x="731521" y="1477685"/>
            <a:ext cx="3326131" cy="2502089"/>
          </a:xfrm>
          <a:prstGeom prst="rect">
            <a:avLst/>
          </a:prstGeom>
        </p:spPr>
      </p:pic>
      <p:pic>
        <p:nvPicPr>
          <p:cNvPr id="4" name="Picture 3"/>
          <p:cNvPicPr>
            <a:picLocks noChangeAspect="1"/>
          </p:cNvPicPr>
          <p:nvPr/>
        </p:nvPicPr>
        <p:blipFill>
          <a:blip r:embed="rId3"/>
          <a:stretch>
            <a:fillRect/>
          </a:stretch>
        </p:blipFill>
        <p:spPr>
          <a:xfrm>
            <a:off x="6495104" y="1477685"/>
            <a:ext cx="3323273" cy="2387331"/>
          </a:xfrm>
          <a:prstGeom prst="rect">
            <a:avLst/>
          </a:prstGeom>
        </p:spPr>
      </p:pic>
      <p:sp>
        <p:nvSpPr>
          <p:cNvPr id="5" name="TextBox 4"/>
          <p:cNvSpPr txBox="1"/>
          <p:nvPr/>
        </p:nvSpPr>
        <p:spPr>
          <a:xfrm>
            <a:off x="1491615" y="4222221"/>
            <a:ext cx="1805940" cy="369332"/>
          </a:xfrm>
          <a:prstGeom prst="rect">
            <a:avLst/>
          </a:prstGeom>
          <a:noFill/>
        </p:spPr>
        <p:txBody>
          <a:bodyPr wrap="square" rtlCol="0">
            <a:spAutoFit/>
          </a:bodyPr>
          <a:lstStyle/>
          <a:p>
            <a:r>
              <a:rPr lang="en-US" dirty="0" smtClean="0"/>
              <a:t>211</a:t>
            </a:r>
            <a:r>
              <a:rPr lang="en-US" dirty="0" smtClean="0">
                <a:latin typeface="Calibri" panose="020F0502020204030204" pitchFamily="34" charset="0"/>
              </a:rPr>
              <a:t>˚ Fahrenheit</a:t>
            </a:r>
            <a:endParaRPr lang="en-US" dirty="0"/>
          </a:p>
        </p:txBody>
      </p:sp>
      <p:sp>
        <p:nvSpPr>
          <p:cNvPr id="6" name="TextBox 5"/>
          <p:cNvSpPr txBox="1"/>
          <p:nvPr/>
        </p:nvSpPr>
        <p:spPr>
          <a:xfrm>
            <a:off x="7253763" y="4107463"/>
            <a:ext cx="1805940" cy="369332"/>
          </a:xfrm>
          <a:prstGeom prst="rect">
            <a:avLst/>
          </a:prstGeom>
          <a:noFill/>
        </p:spPr>
        <p:txBody>
          <a:bodyPr wrap="square" rtlCol="0">
            <a:spAutoFit/>
          </a:bodyPr>
          <a:lstStyle/>
          <a:p>
            <a:r>
              <a:rPr lang="en-US" dirty="0" smtClean="0"/>
              <a:t>212</a:t>
            </a:r>
            <a:r>
              <a:rPr lang="en-US" dirty="0" smtClean="0">
                <a:latin typeface="Calibri" panose="020F0502020204030204" pitchFamily="34" charset="0"/>
              </a:rPr>
              <a:t>˚ Fahrenheit</a:t>
            </a:r>
            <a:endParaRPr lang="en-US" dirty="0"/>
          </a:p>
        </p:txBody>
      </p:sp>
      <p:sp>
        <p:nvSpPr>
          <p:cNvPr id="7" name="TextBox 6"/>
          <p:cNvSpPr txBox="1"/>
          <p:nvPr/>
        </p:nvSpPr>
        <p:spPr>
          <a:xfrm>
            <a:off x="617223" y="4961287"/>
            <a:ext cx="11087100" cy="1815882"/>
          </a:xfrm>
          <a:prstGeom prst="rect">
            <a:avLst/>
          </a:prstGeom>
          <a:noFill/>
        </p:spPr>
        <p:txBody>
          <a:bodyPr wrap="square" rtlCol="0">
            <a:spAutoFit/>
          </a:bodyPr>
          <a:lstStyle/>
          <a:p>
            <a:r>
              <a:rPr lang="en-US" sz="2800" dirty="0"/>
              <a:t>Galatians </a:t>
            </a:r>
            <a:r>
              <a:rPr lang="en-US" sz="2800" dirty="0" smtClean="0"/>
              <a:t>6:9</a:t>
            </a:r>
          </a:p>
          <a:p>
            <a:endParaRPr lang="en-US" sz="2800" dirty="0"/>
          </a:p>
          <a:p>
            <a:r>
              <a:rPr lang="en-US" sz="2800" dirty="0" smtClean="0"/>
              <a:t>Let </a:t>
            </a:r>
            <a:r>
              <a:rPr lang="en-US" sz="2800" dirty="0"/>
              <a:t>us not lose heart in doing good, for in due time we will reap if we do not grow weary</a:t>
            </a:r>
            <a:r>
              <a:rPr lang="en-US" sz="2800" dirty="0" smtClean="0"/>
              <a:t>.</a:t>
            </a:r>
            <a:endParaRPr lang="en-US" sz="2800" dirty="0"/>
          </a:p>
        </p:txBody>
      </p:sp>
    </p:spTree>
    <p:extLst>
      <p:ext uri="{BB962C8B-B14F-4D97-AF65-F5344CB8AC3E}">
        <p14:creationId xmlns:p14="http://schemas.microsoft.com/office/powerpoint/2010/main" val="304548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in the Bible who Persevered</a:t>
            </a:r>
            <a:endParaRPr lang="en-US" dirty="0"/>
          </a:p>
        </p:txBody>
      </p:sp>
      <p:sp>
        <p:nvSpPr>
          <p:cNvPr id="3" name="TextBox 2"/>
          <p:cNvSpPr txBox="1"/>
          <p:nvPr/>
        </p:nvSpPr>
        <p:spPr>
          <a:xfrm>
            <a:off x="971555" y="1690691"/>
            <a:ext cx="8698231" cy="769441"/>
          </a:xfrm>
          <a:prstGeom prst="rect">
            <a:avLst/>
          </a:prstGeom>
          <a:noFill/>
        </p:spPr>
        <p:txBody>
          <a:bodyPr wrap="square" rtlCol="0">
            <a:spAutoFit/>
          </a:bodyPr>
          <a:lstStyle/>
          <a:p>
            <a:pPr marL="571500" indent="-571500">
              <a:buFont typeface="Arial" panose="020B0604020202020204" pitchFamily="34" charset="0"/>
              <a:buChar char="•"/>
            </a:pPr>
            <a:r>
              <a:rPr lang="en-US" sz="4400" dirty="0" smtClean="0"/>
              <a:t>Job</a:t>
            </a:r>
            <a:endParaRPr lang="en-US" sz="4400" dirty="0"/>
          </a:p>
        </p:txBody>
      </p:sp>
      <p:sp>
        <p:nvSpPr>
          <p:cNvPr id="4" name="TextBox 3"/>
          <p:cNvSpPr txBox="1"/>
          <p:nvPr/>
        </p:nvSpPr>
        <p:spPr>
          <a:xfrm>
            <a:off x="971555" y="2871798"/>
            <a:ext cx="8698231" cy="769441"/>
          </a:xfrm>
          <a:prstGeom prst="rect">
            <a:avLst/>
          </a:prstGeom>
          <a:noFill/>
        </p:spPr>
        <p:txBody>
          <a:bodyPr wrap="square" rtlCol="0">
            <a:spAutoFit/>
          </a:bodyPr>
          <a:lstStyle/>
          <a:p>
            <a:pPr marL="571500" indent="-571500">
              <a:buFont typeface="Arial" panose="020B0604020202020204" pitchFamily="34" charset="0"/>
              <a:buChar char="•"/>
            </a:pPr>
            <a:r>
              <a:rPr lang="en-US" sz="4400" dirty="0" smtClean="0"/>
              <a:t>Joseph</a:t>
            </a:r>
            <a:endParaRPr lang="en-US" sz="4400" dirty="0"/>
          </a:p>
        </p:txBody>
      </p:sp>
      <p:sp>
        <p:nvSpPr>
          <p:cNvPr id="5" name="TextBox 4"/>
          <p:cNvSpPr txBox="1"/>
          <p:nvPr/>
        </p:nvSpPr>
        <p:spPr>
          <a:xfrm>
            <a:off x="971555" y="4052898"/>
            <a:ext cx="8698231" cy="769441"/>
          </a:xfrm>
          <a:prstGeom prst="rect">
            <a:avLst/>
          </a:prstGeom>
          <a:noFill/>
        </p:spPr>
        <p:txBody>
          <a:bodyPr wrap="square" rtlCol="0">
            <a:spAutoFit/>
          </a:bodyPr>
          <a:lstStyle/>
          <a:p>
            <a:pPr marL="571500" indent="-571500">
              <a:buFont typeface="Arial" panose="020B0604020202020204" pitchFamily="34" charset="0"/>
              <a:buChar char="•"/>
            </a:pPr>
            <a:r>
              <a:rPr lang="en-US" sz="4400" dirty="0" smtClean="0"/>
              <a:t>Moses</a:t>
            </a:r>
            <a:endParaRPr lang="en-US" sz="4400" dirty="0"/>
          </a:p>
        </p:txBody>
      </p:sp>
      <p:sp>
        <p:nvSpPr>
          <p:cNvPr id="6" name="TextBox 5"/>
          <p:cNvSpPr txBox="1"/>
          <p:nvPr/>
        </p:nvSpPr>
        <p:spPr>
          <a:xfrm>
            <a:off x="971555" y="5233998"/>
            <a:ext cx="8698231" cy="769441"/>
          </a:xfrm>
          <a:prstGeom prst="rect">
            <a:avLst/>
          </a:prstGeom>
          <a:noFill/>
        </p:spPr>
        <p:txBody>
          <a:bodyPr wrap="square" rtlCol="0">
            <a:spAutoFit/>
          </a:bodyPr>
          <a:lstStyle/>
          <a:p>
            <a:pPr marL="571500" indent="-571500">
              <a:buFont typeface="Arial" panose="020B0604020202020204" pitchFamily="34" charset="0"/>
              <a:buChar char="•"/>
            </a:pPr>
            <a:r>
              <a:rPr lang="en-US" sz="4400" dirty="0" smtClean="0"/>
              <a:t>Peter</a:t>
            </a:r>
            <a:endParaRPr lang="en-US" sz="4400" dirty="0"/>
          </a:p>
        </p:txBody>
      </p:sp>
    </p:spTree>
    <p:extLst>
      <p:ext uri="{BB962C8B-B14F-4D97-AF65-F5344CB8AC3E}">
        <p14:creationId xmlns:p14="http://schemas.microsoft.com/office/powerpoint/2010/main" val="230918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25" y="850009"/>
            <a:ext cx="10333703" cy="5324535"/>
          </a:xfrm>
          <a:prstGeom prst="rect">
            <a:avLst/>
          </a:prstGeom>
        </p:spPr>
        <p:txBody>
          <a:bodyPr wrap="square">
            <a:spAutoFit/>
          </a:bodyPr>
          <a:lstStyle/>
          <a:p>
            <a:r>
              <a:rPr lang="en-US" sz="3400" dirty="0"/>
              <a:t>2 Peter 1:3-4</a:t>
            </a:r>
          </a:p>
          <a:p>
            <a:endParaRPr lang="en-US" sz="3400" dirty="0" smtClean="0"/>
          </a:p>
          <a:p>
            <a:r>
              <a:rPr lang="en-US" sz="3400" dirty="0" smtClean="0"/>
              <a:t>Seeing </a:t>
            </a:r>
            <a:r>
              <a:rPr lang="en-US" sz="3400" dirty="0"/>
              <a:t>that His divine power has granted to us everything pertaining to life and godliness, through the true knowledge of Him who called us by His own glory and excellence. </a:t>
            </a:r>
            <a:endParaRPr lang="en-US" sz="3400" dirty="0" smtClean="0"/>
          </a:p>
          <a:p>
            <a:r>
              <a:rPr lang="en-US" sz="3400" dirty="0" smtClean="0"/>
              <a:t>4 </a:t>
            </a:r>
            <a:r>
              <a:rPr lang="en-US" sz="3400" dirty="0"/>
              <a:t>For by these He has granted to us His precious and magnificent promises, so that by them you may become partakers of the divine nature, having escaped the corruption that is in the world by lust</a:t>
            </a:r>
            <a:r>
              <a:rPr lang="en-US" sz="3400" dirty="0" smtClean="0"/>
              <a:t>.</a:t>
            </a:r>
            <a:endParaRPr lang="en-US" sz="3400" dirty="0"/>
          </a:p>
        </p:txBody>
      </p:sp>
    </p:spTree>
    <p:extLst>
      <p:ext uri="{BB962C8B-B14F-4D97-AF65-F5344CB8AC3E}">
        <p14:creationId xmlns:p14="http://schemas.microsoft.com/office/powerpoint/2010/main" val="38765044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35"/>
            <a:ext cx="10515600" cy="78930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Hebrews 11</a:t>
            </a:r>
            <a:endParaRPr lang="en-US" dirty="0"/>
          </a:p>
        </p:txBody>
      </p:sp>
      <p:sp>
        <p:nvSpPr>
          <p:cNvPr id="3" name="TextBox 2"/>
          <p:cNvSpPr txBox="1"/>
          <p:nvPr/>
        </p:nvSpPr>
        <p:spPr>
          <a:xfrm>
            <a:off x="594360" y="1291590"/>
            <a:ext cx="5040631"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Noah</a:t>
            </a:r>
          </a:p>
          <a:p>
            <a:pPr marL="285750" indent="-285750">
              <a:buFont typeface="Arial" panose="020B0604020202020204" pitchFamily="34" charset="0"/>
              <a:buChar char="•"/>
            </a:pPr>
            <a:r>
              <a:rPr lang="en-US" dirty="0" smtClean="0"/>
              <a:t>Abraham</a:t>
            </a:r>
          </a:p>
          <a:p>
            <a:pPr marL="285750" indent="-285750">
              <a:buFont typeface="Arial" panose="020B0604020202020204" pitchFamily="34" charset="0"/>
              <a:buChar char="•"/>
            </a:pPr>
            <a:r>
              <a:rPr lang="en-US" dirty="0" smtClean="0"/>
              <a:t>Sarah</a:t>
            </a:r>
          </a:p>
          <a:p>
            <a:pPr marL="285750" indent="-285750">
              <a:buFont typeface="Arial" panose="020B0604020202020204" pitchFamily="34" charset="0"/>
              <a:buChar char="•"/>
            </a:pPr>
            <a:r>
              <a:rPr lang="en-US" dirty="0" smtClean="0"/>
              <a:t>Gideon</a:t>
            </a:r>
          </a:p>
          <a:p>
            <a:pPr marL="285750" indent="-285750">
              <a:buFont typeface="Arial" panose="020B0604020202020204" pitchFamily="34" charset="0"/>
              <a:buChar char="•"/>
            </a:pPr>
            <a:r>
              <a:rPr lang="en-US" dirty="0" smtClean="0"/>
              <a:t>Barak</a:t>
            </a:r>
          </a:p>
          <a:p>
            <a:pPr marL="285750" indent="-285750">
              <a:buFont typeface="Arial" panose="020B0604020202020204" pitchFamily="34" charset="0"/>
              <a:buChar char="•"/>
            </a:pPr>
            <a:r>
              <a:rPr lang="en-US" dirty="0" smtClean="0"/>
              <a:t>Samson</a:t>
            </a:r>
          </a:p>
          <a:p>
            <a:pPr marL="285750" indent="-285750">
              <a:buFont typeface="Arial" panose="020B0604020202020204" pitchFamily="34" charset="0"/>
              <a:buChar char="•"/>
            </a:pPr>
            <a:r>
              <a:rPr lang="en-US" dirty="0" err="1" smtClean="0"/>
              <a:t>Jephthah</a:t>
            </a:r>
            <a:endParaRPr lang="en-US" dirty="0" smtClean="0"/>
          </a:p>
          <a:p>
            <a:pPr marL="285750" indent="-285750">
              <a:buFont typeface="Arial" panose="020B0604020202020204" pitchFamily="34" charset="0"/>
              <a:buChar char="•"/>
            </a:pPr>
            <a:r>
              <a:rPr lang="en-US" dirty="0" smtClean="0"/>
              <a:t>David</a:t>
            </a:r>
          </a:p>
          <a:p>
            <a:pPr marL="285750" indent="-285750">
              <a:buFont typeface="Arial" panose="020B0604020202020204" pitchFamily="34" charset="0"/>
              <a:buChar char="•"/>
            </a:pPr>
            <a:r>
              <a:rPr lang="en-US" dirty="0" smtClean="0"/>
              <a:t>Samuel</a:t>
            </a:r>
          </a:p>
          <a:p>
            <a:pPr marL="285750" indent="-285750">
              <a:buFont typeface="Arial" panose="020B0604020202020204" pitchFamily="34" charset="0"/>
              <a:buChar char="•"/>
            </a:pPr>
            <a:r>
              <a:rPr lang="en-US" dirty="0" smtClean="0"/>
              <a:t>Those who were tortured</a:t>
            </a:r>
          </a:p>
          <a:p>
            <a:pPr marL="285750" indent="-285750">
              <a:buFont typeface="Arial" panose="020B0604020202020204" pitchFamily="34" charset="0"/>
              <a:buChar char="•"/>
            </a:pPr>
            <a:r>
              <a:rPr lang="en-US" dirty="0" smtClean="0"/>
              <a:t>Those who were mocked</a:t>
            </a:r>
          </a:p>
          <a:p>
            <a:pPr marL="285750" indent="-285750">
              <a:buFont typeface="Arial" panose="020B0604020202020204" pitchFamily="34" charset="0"/>
              <a:buChar char="•"/>
            </a:pPr>
            <a:r>
              <a:rPr lang="en-US" dirty="0" smtClean="0"/>
              <a:t>Those who were scourged</a:t>
            </a:r>
          </a:p>
          <a:p>
            <a:pPr marL="285750" indent="-285750">
              <a:buFont typeface="Arial" panose="020B0604020202020204" pitchFamily="34" charset="0"/>
              <a:buChar char="•"/>
            </a:pPr>
            <a:r>
              <a:rPr lang="en-US" dirty="0" smtClean="0"/>
              <a:t>Those in chains and imprisonment</a:t>
            </a:r>
          </a:p>
          <a:p>
            <a:pPr marL="285750" indent="-285750">
              <a:buFont typeface="Arial" panose="020B0604020202020204" pitchFamily="34" charset="0"/>
              <a:buChar char="•"/>
            </a:pPr>
            <a:r>
              <a:rPr lang="en-US" dirty="0" smtClean="0"/>
              <a:t>Those who were stoned</a:t>
            </a:r>
          </a:p>
          <a:p>
            <a:pPr marL="285750" indent="-285750">
              <a:buFont typeface="Arial" panose="020B0604020202020204" pitchFamily="34" charset="0"/>
              <a:buChar char="•"/>
            </a:pPr>
            <a:r>
              <a:rPr lang="en-US" dirty="0" smtClean="0"/>
              <a:t>Those who were sawn in two</a:t>
            </a:r>
          </a:p>
          <a:p>
            <a:pPr marL="285750" indent="-285750">
              <a:buFont typeface="Arial" panose="020B0604020202020204" pitchFamily="34" charset="0"/>
              <a:buChar char="•"/>
            </a:pPr>
            <a:r>
              <a:rPr lang="en-US" dirty="0" smtClean="0"/>
              <a:t>Those who were tempted</a:t>
            </a:r>
          </a:p>
          <a:p>
            <a:pPr marL="285750" indent="-285750">
              <a:buFont typeface="Arial" panose="020B0604020202020204" pitchFamily="34" charset="0"/>
              <a:buChar char="•"/>
            </a:pPr>
            <a:r>
              <a:rPr lang="en-US" dirty="0" smtClean="0"/>
              <a:t>Those who were put to death with the sword</a:t>
            </a:r>
            <a:endParaRPr lang="en-US" dirty="0"/>
          </a:p>
        </p:txBody>
      </p:sp>
      <p:sp>
        <p:nvSpPr>
          <p:cNvPr id="4" name="TextBox 3"/>
          <p:cNvSpPr txBox="1"/>
          <p:nvPr/>
        </p:nvSpPr>
        <p:spPr>
          <a:xfrm>
            <a:off x="6195066" y="1291590"/>
            <a:ext cx="4903471"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Those who were went about in goatskins</a:t>
            </a:r>
          </a:p>
          <a:p>
            <a:pPr marL="285750" indent="-285750">
              <a:buFont typeface="Arial" panose="020B0604020202020204" pitchFamily="34" charset="0"/>
              <a:buChar char="•"/>
            </a:pPr>
            <a:r>
              <a:rPr lang="en-US" dirty="0" smtClean="0"/>
              <a:t>Those who were destitute</a:t>
            </a:r>
          </a:p>
          <a:p>
            <a:pPr marL="285750" indent="-285750">
              <a:buFont typeface="Arial" panose="020B0604020202020204" pitchFamily="34" charset="0"/>
              <a:buChar char="•"/>
            </a:pPr>
            <a:r>
              <a:rPr lang="en-US" dirty="0" smtClean="0"/>
              <a:t>Those who were afflicted</a:t>
            </a:r>
          </a:p>
          <a:p>
            <a:pPr marL="285750" indent="-285750">
              <a:buFont typeface="Arial" panose="020B0604020202020204" pitchFamily="34" charset="0"/>
              <a:buChar char="•"/>
            </a:pPr>
            <a:r>
              <a:rPr lang="en-US" dirty="0" smtClean="0"/>
              <a:t>Those who were ill-treated</a:t>
            </a:r>
          </a:p>
          <a:p>
            <a:pPr marL="285750" indent="-285750">
              <a:buFont typeface="Arial" panose="020B0604020202020204" pitchFamily="34" charset="0"/>
              <a:buChar char="•"/>
            </a:pPr>
            <a:r>
              <a:rPr lang="en-US" dirty="0" smtClean="0"/>
              <a:t>Those who wandered in deserts and mountains and caves and holes in the ground</a:t>
            </a:r>
          </a:p>
        </p:txBody>
      </p:sp>
      <p:sp>
        <p:nvSpPr>
          <p:cNvPr id="5" name="TextBox 4"/>
          <p:cNvSpPr txBox="1"/>
          <p:nvPr/>
        </p:nvSpPr>
        <p:spPr>
          <a:xfrm>
            <a:off x="6297929" y="4030811"/>
            <a:ext cx="4800600" cy="2062103"/>
          </a:xfrm>
          <a:prstGeom prst="rect">
            <a:avLst/>
          </a:prstGeom>
          <a:noFill/>
        </p:spPr>
        <p:txBody>
          <a:bodyPr wrap="square" rtlCol="0">
            <a:spAutoFit/>
          </a:bodyPr>
          <a:lstStyle/>
          <a:p>
            <a:r>
              <a:rPr lang="en-US" sz="3200" dirty="0" smtClean="0"/>
              <a:t>Verse 38</a:t>
            </a:r>
          </a:p>
          <a:p>
            <a:endParaRPr lang="en-US" sz="3200" dirty="0"/>
          </a:p>
          <a:p>
            <a:r>
              <a:rPr lang="en-US" sz="3200" dirty="0" smtClean="0"/>
              <a:t>Those of </a:t>
            </a:r>
            <a:r>
              <a:rPr lang="en-US" sz="3200" dirty="0"/>
              <a:t>whom the world was </a:t>
            </a:r>
            <a:r>
              <a:rPr lang="en-US" sz="3200" dirty="0">
                <a:solidFill>
                  <a:srgbClr val="FF0000"/>
                </a:solidFill>
              </a:rPr>
              <a:t>not worthy</a:t>
            </a:r>
          </a:p>
        </p:txBody>
      </p:sp>
    </p:spTree>
    <p:extLst>
      <p:ext uri="{BB962C8B-B14F-4D97-AF65-F5344CB8AC3E}">
        <p14:creationId xmlns:p14="http://schemas.microsoft.com/office/powerpoint/2010/main" val="284013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8116" y="1125679"/>
            <a:ext cx="5835437" cy="4102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094166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629" y="400050"/>
            <a:ext cx="11235691" cy="707886"/>
          </a:xfrm>
          <a:prstGeom prst="rect">
            <a:avLst/>
          </a:prstGeom>
          <a:noFill/>
        </p:spPr>
        <p:txBody>
          <a:bodyPr wrap="square" rtlCol="0">
            <a:spAutoFit/>
          </a:bodyPr>
          <a:lstStyle/>
          <a:p>
            <a:r>
              <a:rPr lang="en-US" sz="4000" dirty="0" smtClean="0">
                <a:solidFill>
                  <a:schemeClr val="accent4">
                    <a:lumMod val="75000"/>
                  </a:schemeClr>
                </a:solidFill>
              </a:rPr>
              <a:t>You’re the one to do it</a:t>
            </a:r>
            <a:endParaRPr lang="en-US" sz="4000" dirty="0">
              <a:solidFill>
                <a:schemeClr val="accent4">
                  <a:lumMod val="75000"/>
                </a:schemeClr>
              </a:solidFill>
            </a:endParaRPr>
          </a:p>
        </p:txBody>
      </p:sp>
      <p:pic>
        <p:nvPicPr>
          <p:cNvPr id="3" name="Picture 2"/>
          <p:cNvPicPr>
            <a:picLocks noChangeAspect="1"/>
          </p:cNvPicPr>
          <p:nvPr/>
        </p:nvPicPr>
        <p:blipFill>
          <a:blip r:embed="rId2"/>
          <a:stretch>
            <a:fillRect/>
          </a:stretch>
        </p:blipFill>
        <p:spPr>
          <a:xfrm>
            <a:off x="2371730" y="1390650"/>
            <a:ext cx="6829425" cy="4915296"/>
          </a:xfrm>
          <a:prstGeom prst="rect">
            <a:avLst/>
          </a:prstGeom>
        </p:spPr>
      </p:pic>
    </p:spTree>
    <p:extLst>
      <p:ext uri="{BB962C8B-B14F-4D97-AF65-F5344CB8AC3E}">
        <p14:creationId xmlns:p14="http://schemas.microsoft.com/office/powerpoint/2010/main" val="250530180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480065"/>
            <a:ext cx="11704320" cy="5878532"/>
          </a:xfrm>
          <a:prstGeom prst="rect">
            <a:avLst/>
          </a:prstGeom>
          <a:noFill/>
        </p:spPr>
        <p:txBody>
          <a:bodyPr wrap="square" rtlCol="0">
            <a:spAutoFit/>
          </a:bodyPr>
          <a:lstStyle/>
          <a:p>
            <a:r>
              <a:rPr lang="en-US" sz="3200" dirty="0" smtClean="0"/>
              <a:t>First </a:t>
            </a:r>
            <a:r>
              <a:rPr lang="en-US" sz="3200" dirty="0"/>
              <a:t>they came for the socialists, and I did not speak out—because I was not a socialist</a:t>
            </a:r>
            <a:r>
              <a:rPr lang="en-US" sz="3200" dirty="0" smtClean="0"/>
              <a:t>.</a:t>
            </a:r>
          </a:p>
          <a:p>
            <a:endParaRPr lang="en-US" sz="3200" dirty="0"/>
          </a:p>
          <a:p>
            <a:r>
              <a:rPr lang="en-US" sz="3200" dirty="0" smtClean="0"/>
              <a:t>Then </a:t>
            </a:r>
            <a:r>
              <a:rPr lang="en-US" sz="3200" dirty="0"/>
              <a:t>they came for the trade unionists, and I did not speak out— because I was not a trade unionist</a:t>
            </a:r>
            <a:r>
              <a:rPr lang="en-US" sz="3200" dirty="0" smtClean="0"/>
              <a:t>.</a:t>
            </a:r>
          </a:p>
          <a:p>
            <a:endParaRPr lang="en-US" sz="3200" dirty="0"/>
          </a:p>
          <a:p>
            <a:r>
              <a:rPr lang="en-US" sz="3200" dirty="0" smtClean="0"/>
              <a:t>Then </a:t>
            </a:r>
            <a:r>
              <a:rPr lang="en-US" sz="3200" dirty="0"/>
              <a:t>they came for the Jews, and I did not speak out—because I was not a Jew</a:t>
            </a:r>
            <a:r>
              <a:rPr lang="en-US" sz="3200" dirty="0" smtClean="0"/>
              <a:t>.</a:t>
            </a:r>
          </a:p>
          <a:p>
            <a:endParaRPr lang="en-US" sz="3200" dirty="0"/>
          </a:p>
          <a:p>
            <a:r>
              <a:rPr lang="en-US" sz="3200" dirty="0" smtClean="0"/>
              <a:t>Then </a:t>
            </a:r>
            <a:r>
              <a:rPr lang="en-US" sz="3200" dirty="0"/>
              <a:t>they came for me—and there was no one left to speak for me</a:t>
            </a:r>
            <a:r>
              <a:rPr lang="en-US" sz="3200" dirty="0" smtClean="0"/>
              <a:t>.</a:t>
            </a:r>
          </a:p>
          <a:p>
            <a:endParaRPr lang="en-US" sz="3200" dirty="0"/>
          </a:p>
          <a:p>
            <a:pPr algn="r"/>
            <a:r>
              <a:rPr lang="en-US" sz="2400" dirty="0"/>
              <a:t>Martin </a:t>
            </a:r>
            <a:r>
              <a:rPr lang="en-US" sz="2400" dirty="0" err="1"/>
              <a:t>Niemöller</a:t>
            </a:r>
            <a:r>
              <a:rPr lang="en-US" sz="2400" dirty="0"/>
              <a:t> </a:t>
            </a:r>
          </a:p>
        </p:txBody>
      </p:sp>
    </p:spTree>
    <p:extLst>
      <p:ext uri="{BB962C8B-B14F-4D97-AF65-F5344CB8AC3E}">
        <p14:creationId xmlns:p14="http://schemas.microsoft.com/office/powerpoint/2010/main" val="45010862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23900" y="879475"/>
            <a:ext cx="10515600" cy="243522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5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Forgiveness</a:t>
            </a:r>
            <a:endParaRPr lang="en-US" sz="15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5780460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Forgiveness</a:t>
            </a:r>
            <a:endParaRPr lang="en-US" b="1" dirty="0">
              <a:solidFill>
                <a:srgbClr val="FF0000"/>
              </a:solidFill>
            </a:endParaRPr>
          </a:p>
        </p:txBody>
      </p:sp>
      <p:sp>
        <p:nvSpPr>
          <p:cNvPr id="3" name="Content Placeholder 2"/>
          <p:cNvSpPr>
            <a:spLocks noGrp="1"/>
          </p:cNvSpPr>
          <p:nvPr>
            <p:ph idx="1"/>
          </p:nvPr>
        </p:nvSpPr>
        <p:spPr>
          <a:xfrm>
            <a:off x="609600" y="1371601"/>
            <a:ext cx="10972800" cy="4754563"/>
          </a:xfrm>
        </p:spPr>
        <p:txBody>
          <a:bodyPr>
            <a:normAutofit/>
          </a:bodyPr>
          <a:lstStyle/>
          <a:p>
            <a:pPr marL="0" indent="0">
              <a:buNone/>
            </a:pPr>
            <a:r>
              <a:rPr lang="en-US" dirty="0"/>
              <a:t>Luke </a:t>
            </a:r>
            <a:r>
              <a:rPr lang="en-US" dirty="0" smtClean="0"/>
              <a:t>23:33-34</a:t>
            </a:r>
          </a:p>
          <a:p>
            <a:pPr marL="0" indent="0">
              <a:buNone/>
            </a:pPr>
            <a:endParaRPr lang="en-US" dirty="0"/>
          </a:p>
          <a:p>
            <a:pPr marL="0" indent="0">
              <a:buNone/>
            </a:pPr>
            <a:r>
              <a:rPr lang="en-US" dirty="0"/>
              <a:t>33 When they came to the place called The Skull, there they crucified Him and the criminals, one on the right and the other on the left. </a:t>
            </a:r>
            <a:endParaRPr lang="en-US" dirty="0" smtClean="0"/>
          </a:p>
          <a:p>
            <a:pPr marL="0" indent="0">
              <a:buNone/>
            </a:pPr>
            <a:r>
              <a:rPr lang="en-US" dirty="0" smtClean="0"/>
              <a:t>34 </a:t>
            </a:r>
            <a:r>
              <a:rPr lang="en-US" dirty="0"/>
              <a:t>But Jesus was saying, “Father, forgive them; for they do not know what they are doing.” And they cast lots, dividing up His garments among themselves</a:t>
            </a:r>
            <a:r>
              <a:rPr lang="en-US" dirty="0" smtClean="0"/>
              <a:t>.</a:t>
            </a:r>
            <a:endParaRPr lang="en-US" dirty="0"/>
          </a:p>
        </p:txBody>
      </p:sp>
    </p:spTree>
    <p:extLst>
      <p:ext uri="{BB962C8B-B14F-4D97-AF65-F5344CB8AC3E}">
        <p14:creationId xmlns:p14="http://schemas.microsoft.com/office/powerpoint/2010/main" val="93926614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place called The Skull</a:t>
            </a:r>
            <a:endParaRPr lang="en-US" dirty="0"/>
          </a:p>
        </p:txBody>
      </p:sp>
      <p:pic>
        <p:nvPicPr>
          <p:cNvPr id="4" name="Picture 3"/>
          <p:cNvPicPr/>
          <p:nvPr/>
        </p:nvPicPr>
        <p:blipFill>
          <a:blip r:embed="rId2"/>
          <a:stretch>
            <a:fillRect/>
          </a:stretch>
        </p:blipFill>
        <p:spPr>
          <a:xfrm>
            <a:off x="1838633" y="1447800"/>
            <a:ext cx="8239432" cy="4267200"/>
          </a:xfrm>
          <a:prstGeom prst="rect">
            <a:avLst/>
          </a:prstGeom>
        </p:spPr>
      </p:pic>
    </p:spTree>
    <p:extLst>
      <p:ext uri="{BB962C8B-B14F-4D97-AF65-F5344CB8AC3E}">
        <p14:creationId xmlns:p14="http://schemas.microsoft.com/office/powerpoint/2010/main" val="313459279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152400"/>
            <a:ext cx="5746749" cy="642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759538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Seven Phrases of Jesus on the Cross</a:t>
            </a:r>
            <a:endParaRPr lang="en-US" b="1"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183282143"/>
              </p:ext>
            </p:extLst>
          </p:nvPr>
        </p:nvGraphicFramePr>
        <p:xfrm>
          <a:off x="711207" y="1905006"/>
          <a:ext cx="10871199" cy="3179339"/>
        </p:xfrm>
        <a:graphic>
          <a:graphicData uri="http://schemas.openxmlformats.org/drawingml/2006/table">
            <a:tbl>
              <a:tblPr firstRow="1" firstCol="1" bandRow="1">
                <a:tableStyleId>{5C22544A-7EE6-4342-B048-85BDC9FD1C3A}</a:tableStyleId>
              </a:tblPr>
              <a:tblGrid>
                <a:gridCol w="861557"/>
                <a:gridCol w="2062621"/>
                <a:gridCol w="5964625"/>
                <a:gridCol w="1982396"/>
              </a:tblGrid>
              <a:tr h="615799">
                <a:tc>
                  <a:txBody>
                    <a:bodyPr/>
                    <a:lstStyle/>
                    <a:p>
                      <a:pPr marL="0" marR="0">
                        <a:lnSpc>
                          <a:spcPct val="115000"/>
                        </a:lnSpc>
                        <a:spcBef>
                          <a:spcPts val="0"/>
                        </a:spcBef>
                        <a:spcAft>
                          <a:spcPts val="0"/>
                        </a:spcAft>
                      </a:pPr>
                      <a:r>
                        <a:rPr lang="en-US" sz="1100" dirty="0">
                          <a:effectLst/>
                        </a:rPr>
                        <a:t>Order</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Scripture</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Saying</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Words of:</a:t>
                      </a:r>
                      <a:endParaRPr lang="en-US" sz="1100">
                        <a:effectLst/>
                        <a:latin typeface="Calibri"/>
                        <a:ea typeface="Calibri"/>
                        <a:cs typeface="Times New Roman"/>
                      </a:endParaRPr>
                    </a:p>
                  </a:txBody>
                  <a:tcPr marT="0" marB="0"/>
                </a:tc>
              </a:tr>
              <a:tr h="451001">
                <a:tc>
                  <a:txBody>
                    <a:bodyPr/>
                    <a:lstStyle/>
                    <a:p>
                      <a:pPr marL="0" marR="0">
                        <a:lnSpc>
                          <a:spcPct val="115000"/>
                        </a:lnSpc>
                        <a:spcBef>
                          <a:spcPts val="0"/>
                        </a:spcBef>
                        <a:spcAft>
                          <a:spcPts val="0"/>
                        </a:spcAft>
                      </a:pPr>
                      <a:r>
                        <a:rPr lang="en-US" sz="1100">
                          <a:effectLst/>
                        </a:rPr>
                        <a:t>1</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Luke 23:34</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Father, forgive them; for they do not know what they are doing.</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Forgiveness</a:t>
                      </a:r>
                      <a:endParaRPr lang="en-US" sz="1100">
                        <a:effectLst/>
                        <a:latin typeface="Calibri"/>
                        <a:ea typeface="Calibri"/>
                        <a:cs typeface="Times New Roman"/>
                      </a:endParaRPr>
                    </a:p>
                  </a:txBody>
                  <a:tcPr marT="0" marB="0"/>
                </a:tc>
              </a:tr>
              <a:tr h="444802">
                <a:tc>
                  <a:txBody>
                    <a:bodyPr/>
                    <a:lstStyle/>
                    <a:p>
                      <a:pPr marL="0" marR="0">
                        <a:lnSpc>
                          <a:spcPct val="115000"/>
                        </a:lnSpc>
                        <a:spcBef>
                          <a:spcPts val="0"/>
                        </a:spcBef>
                        <a:spcAft>
                          <a:spcPts val="0"/>
                        </a:spcAft>
                      </a:pPr>
                      <a:r>
                        <a:rPr lang="en-US" sz="1100">
                          <a:effectLst/>
                        </a:rPr>
                        <a:t>2</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Luke 23:43</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Truly, I say to you, today you will be with me in paradise.</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Salvation</a:t>
                      </a:r>
                      <a:endParaRPr lang="en-US" sz="1100">
                        <a:effectLst/>
                        <a:latin typeface="Calibri"/>
                        <a:ea typeface="Calibri"/>
                        <a:cs typeface="Times New Roman"/>
                      </a:endParaRPr>
                    </a:p>
                  </a:txBody>
                  <a:tcPr marT="0" marB="0"/>
                </a:tc>
              </a:tr>
              <a:tr h="298601">
                <a:tc>
                  <a:txBody>
                    <a:bodyPr/>
                    <a:lstStyle/>
                    <a:p>
                      <a:pPr marL="0" marR="0">
                        <a:lnSpc>
                          <a:spcPct val="115000"/>
                        </a:lnSpc>
                        <a:spcBef>
                          <a:spcPts val="0"/>
                        </a:spcBef>
                        <a:spcAft>
                          <a:spcPts val="0"/>
                        </a:spcAft>
                      </a:pPr>
                      <a:r>
                        <a:rPr lang="en-US" sz="1100">
                          <a:effectLst/>
                        </a:rPr>
                        <a:t>3</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John 19:26–27</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Woman, behold your son. Son, behold your mother.</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Relationship</a:t>
                      </a:r>
                      <a:endParaRPr lang="en-US" sz="1100">
                        <a:effectLst/>
                        <a:latin typeface="Calibri"/>
                        <a:ea typeface="Calibri"/>
                        <a:cs typeface="Times New Roman"/>
                      </a:endParaRPr>
                    </a:p>
                  </a:txBody>
                  <a:tcPr marT="0" marB="0"/>
                </a:tc>
              </a:tr>
              <a:tr h="473333">
                <a:tc>
                  <a:txBody>
                    <a:bodyPr/>
                    <a:lstStyle/>
                    <a:p>
                      <a:pPr marL="0" marR="0">
                        <a:lnSpc>
                          <a:spcPct val="115000"/>
                        </a:lnSpc>
                        <a:spcBef>
                          <a:spcPts val="0"/>
                        </a:spcBef>
                        <a:spcAft>
                          <a:spcPts val="0"/>
                        </a:spcAft>
                      </a:pPr>
                      <a:r>
                        <a:rPr lang="en-US" sz="1100" dirty="0">
                          <a:effectLst/>
                        </a:rPr>
                        <a:t>4</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Matthew 27:46, </a:t>
                      </a:r>
                    </a:p>
                    <a:p>
                      <a:pPr marL="0" marR="0">
                        <a:lnSpc>
                          <a:spcPct val="115000"/>
                        </a:lnSpc>
                        <a:spcBef>
                          <a:spcPts val="0"/>
                        </a:spcBef>
                        <a:spcAft>
                          <a:spcPts val="0"/>
                        </a:spcAft>
                      </a:pPr>
                      <a:r>
                        <a:rPr lang="en-US" sz="1100" dirty="0">
                          <a:effectLst/>
                        </a:rPr>
                        <a:t>Mark 15:34</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My God, My God, why have you forsaken me?</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Abandonment</a:t>
                      </a:r>
                      <a:endParaRPr lang="en-US" sz="1100" dirty="0">
                        <a:effectLst/>
                        <a:latin typeface="Calibri"/>
                        <a:ea typeface="Calibri"/>
                        <a:cs typeface="Times New Roman"/>
                      </a:endParaRPr>
                    </a:p>
                  </a:txBody>
                  <a:tcPr marT="0" marB="0"/>
                </a:tc>
              </a:tr>
              <a:tr h="298601">
                <a:tc>
                  <a:txBody>
                    <a:bodyPr/>
                    <a:lstStyle/>
                    <a:p>
                      <a:pPr marL="0" marR="0">
                        <a:lnSpc>
                          <a:spcPct val="115000"/>
                        </a:lnSpc>
                        <a:spcBef>
                          <a:spcPts val="0"/>
                        </a:spcBef>
                        <a:spcAft>
                          <a:spcPts val="0"/>
                        </a:spcAft>
                      </a:pPr>
                      <a:r>
                        <a:rPr lang="en-US" sz="1100">
                          <a:effectLst/>
                        </a:rPr>
                        <a:t>5</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John 19:28</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I thirst.</a:t>
                      </a:r>
                      <a:endParaRPr lang="en-US" sz="1100" dirty="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Distress</a:t>
                      </a:r>
                      <a:endParaRPr lang="en-US" sz="1100" dirty="0">
                        <a:effectLst/>
                        <a:latin typeface="Calibri"/>
                        <a:ea typeface="Calibri"/>
                        <a:cs typeface="Times New Roman"/>
                      </a:endParaRPr>
                    </a:p>
                  </a:txBody>
                  <a:tcPr marT="0" marB="0"/>
                </a:tc>
              </a:tr>
              <a:tr h="298601">
                <a:tc>
                  <a:txBody>
                    <a:bodyPr/>
                    <a:lstStyle/>
                    <a:p>
                      <a:pPr marL="0" marR="0">
                        <a:lnSpc>
                          <a:spcPct val="115000"/>
                        </a:lnSpc>
                        <a:spcBef>
                          <a:spcPts val="0"/>
                        </a:spcBef>
                        <a:spcAft>
                          <a:spcPts val="0"/>
                        </a:spcAft>
                      </a:pPr>
                      <a:r>
                        <a:rPr lang="en-US" sz="1100">
                          <a:effectLst/>
                        </a:rPr>
                        <a:t>6</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John 19:30</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It is finished.</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Triumph</a:t>
                      </a:r>
                      <a:endParaRPr lang="en-US" sz="1100">
                        <a:effectLst/>
                        <a:latin typeface="Calibri"/>
                        <a:ea typeface="Calibri"/>
                        <a:cs typeface="Times New Roman"/>
                      </a:endParaRPr>
                    </a:p>
                  </a:txBody>
                  <a:tcPr marT="0" marB="0"/>
                </a:tc>
              </a:tr>
              <a:tr h="298601">
                <a:tc>
                  <a:txBody>
                    <a:bodyPr/>
                    <a:lstStyle/>
                    <a:p>
                      <a:pPr marL="0" marR="0">
                        <a:lnSpc>
                          <a:spcPct val="115000"/>
                        </a:lnSpc>
                        <a:spcBef>
                          <a:spcPts val="0"/>
                        </a:spcBef>
                        <a:spcAft>
                          <a:spcPts val="0"/>
                        </a:spcAft>
                      </a:pPr>
                      <a:r>
                        <a:rPr lang="en-US" sz="1100">
                          <a:effectLst/>
                        </a:rPr>
                        <a:t>7</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Luke 23:46</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a:effectLst/>
                        </a:rPr>
                        <a:t>Father, into thy hands I commit my spirit.</a:t>
                      </a:r>
                      <a:endParaRPr lang="en-US" sz="1100">
                        <a:effectLst/>
                        <a:latin typeface="Calibri"/>
                        <a:ea typeface="Calibri"/>
                        <a:cs typeface="Times New Roman"/>
                      </a:endParaRPr>
                    </a:p>
                  </a:txBody>
                  <a:tcPr marT="0" marB="0"/>
                </a:tc>
                <a:tc>
                  <a:txBody>
                    <a:bodyPr/>
                    <a:lstStyle/>
                    <a:p>
                      <a:pPr marL="0" marR="0">
                        <a:lnSpc>
                          <a:spcPct val="115000"/>
                        </a:lnSpc>
                        <a:spcBef>
                          <a:spcPts val="0"/>
                        </a:spcBef>
                        <a:spcAft>
                          <a:spcPts val="0"/>
                        </a:spcAft>
                      </a:pPr>
                      <a:r>
                        <a:rPr lang="en-US" sz="1100" dirty="0">
                          <a:effectLst/>
                        </a:rPr>
                        <a:t>Reunion</a:t>
                      </a:r>
                      <a:endParaRPr lang="en-US" sz="1100" dirty="0">
                        <a:effectLst/>
                        <a:latin typeface="Calibri"/>
                        <a:ea typeface="Calibri"/>
                        <a:cs typeface="Times New Roman"/>
                      </a:endParaRPr>
                    </a:p>
                  </a:txBody>
                  <a:tcPr marT="0" marB="0"/>
                </a:tc>
              </a:tr>
            </a:tbl>
          </a:graphicData>
        </a:graphic>
      </p:graphicFrame>
    </p:spTree>
    <p:extLst>
      <p:ext uri="{BB962C8B-B14F-4D97-AF65-F5344CB8AC3E}">
        <p14:creationId xmlns:p14="http://schemas.microsoft.com/office/powerpoint/2010/main" val="151590582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9601"/>
            <a:ext cx="10972800" cy="2526889"/>
          </a:xfrm>
        </p:spPr>
        <p:txBody>
          <a:bodyPr/>
          <a:lstStyle/>
          <a:p>
            <a:pPr lvl="0"/>
            <a:r>
              <a:rPr lang="en-US" dirty="0"/>
              <a:t>The </a:t>
            </a:r>
            <a:r>
              <a:rPr lang="en-US" dirty="0">
                <a:solidFill>
                  <a:srgbClr val="FF0000"/>
                </a:solidFill>
              </a:rPr>
              <a:t>two criminals </a:t>
            </a:r>
            <a:r>
              <a:rPr lang="en-US" dirty="0"/>
              <a:t>on either side of Him were </a:t>
            </a:r>
            <a:r>
              <a:rPr lang="en-US" dirty="0">
                <a:solidFill>
                  <a:srgbClr val="0070C0"/>
                </a:solidFill>
              </a:rPr>
              <a:t>insulting</a:t>
            </a:r>
            <a:r>
              <a:rPr lang="en-US" dirty="0"/>
              <a:t> Him.</a:t>
            </a:r>
          </a:p>
          <a:p>
            <a:pPr lvl="0"/>
            <a:r>
              <a:rPr lang="en-US" dirty="0"/>
              <a:t>The </a:t>
            </a:r>
            <a:r>
              <a:rPr lang="en-US" dirty="0">
                <a:solidFill>
                  <a:srgbClr val="FF0000"/>
                </a:solidFill>
              </a:rPr>
              <a:t>Roman soldiers </a:t>
            </a:r>
            <a:r>
              <a:rPr lang="en-US" dirty="0"/>
              <a:t>were </a:t>
            </a:r>
            <a:r>
              <a:rPr lang="en-US" dirty="0">
                <a:solidFill>
                  <a:srgbClr val="0070C0"/>
                </a:solidFill>
              </a:rPr>
              <a:t>gambling</a:t>
            </a:r>
            <a:r>
              <a:rPr lang="en-US" dirty="0"/>
              <a:t> for His clothes.</a:t>
            </a:r>
          </a:p>
          <a:p>
            <a:pPr lvl="0"/>
            <a:r>
              <a:rPr lang="en-US" dirty="0"/>
              <a:t>The </a:t>
            </a:r>
            <a:r>
              <a:rPr lang="en-US" dirty="0">
                <a:solidFill>
                  <a:srgbClr val="FF0000"/>
                </a:solidFill>
              </a:rPr>
              <a:t>crowd</a:t>
            </a:r>
            <a:r>
              <a:rPr lang="en-US" dirty="0"/>
              <a:t> that was passing by Him were </a:t>
            </a:r>
            <a:r>
              <a:rPr lang="en-US" dirty="0">
                <a:solidFill>
                  <a:srgbClr val="0070C0"/>
                </a:solidFill>
              </a:rPr>
              <a:t>hurling abuse </a:t>
            </a:r>
            <a:r>
              <a:rPr lang="en-US" dirty="0"/>
              <a:t>at Him.</a:t>
            </a:r>
          </a:p>
          <a:p>
            <a:pPr lvl="0"/>
            <a:r>
              <a:rPr lang="en-US" dirty="0"/>
              <a:t>The </a:t>
            </a:r>
            <a:r>
              <a:rPr lang="en-US" dirty="0">
                <a:solidFill>
                  <a:srgbClr val="FF0000"/>
                </a:solidFill>
              </a:rPr>
              <a:t>religious leaders </a:t>
            </a:r>
            <a:r>
              <a:rPr lang="en-US" dirty="0"/>
              <a:t>were </a:t>
            </a:r>
            <a:r>
              <a:rPr lang="en-US" dirty="0">
                <a:solidFill>
                  <a:srgbClr val="0070C0"/>
                </a:solidFill>
              </a:rPr>
              <a:t>mocking</a:t>
            </a:r>
            <a:r>
              <a:rPr lang="en-US" dirty="0"/>
              <a:t> Him</a:t>
            </a:r>
            <a:r>
              <a:rPr lang="en-US" dirty="0" smtClean="0"/>
              <a:t>.</a:t>
            </a:r>
            <a:endParaRPr lang="en-US" dirty="0"/>
          </a:p>
        </p:txBody>
      </p:sp>
      <p:sp>
        <p:nvSpPr>
          <p:cNvPr id="4" name="TextBox 3"/>
          <p:cNvSpPr txBox="1"/>
          <p:nvPr/>
        </p:nvSpPr>
        <p:spPr>
          <a:xfrm>
            <a:off x="609600" y="4281960"/>
            <a:ext cx="11176000"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a:t>His </a:t>
            </a:r>
            <a:r>
              <a:rPr lang="en-US" sz="3200" dirty="0">
                <a:solidFill>
                  <a:srgbClr val="FF0000"/>
                </a:solidFill>
              </a:rPr>
              <a:t>Father</a:t>
            </a:r>
            <a:r>
              <a:rPr lang="en-US" sz="3200" dirty="0"/>
              <a:t> in Heaven would </a:t>
            </a:r>
            <a:r>
              <a:rPr lang="en-US" sz="3200" dirty="0">
                <a:solidFill>
                  <a:srgbClr val="0070C0"/>
                </a:solidFill>
              </a:rPr>
              <a:t>forsake</a:t>
            </a:r>
            <a:r>
              <a:rPr lang="en-US" sz="3200" dirty="0"/>
              <a:t> Him</a:t>
            </a:r>
          </a:p>
        </p:txBody>
      </p:sp>
    </p:spTree>
    <p:extLst>
      <p:ext uri="{BB962C8B-B14F-4D97-AF65-F5344CB8AC3E}">
        <p14:creationId xmlns:p14="http://schemas.microsoft.com/office/powerpoint/2010/main" val="126544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74638"/>
            <a:ext cx="11379200" cy="792162"/>
          </a:xfrm>
        </p:spPr>
        <p:txBody>
          <a:bodyPr>
            <a:normAutofit/>
          </a:bodyPr>
          <a:lstStyle/>
          <a:p>
            <a:r>
              <a:rPr lang="en-US" sz="3200" dirty="0"/>
              <a:t>After the shouts of the soldiers giving instructions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371603"/>
            <a:ext cx="4100285" cy="538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15179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After the clank of the hammer hitting the nails into His hands and feet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092" y="1828800"/>
            <a:ext cx="8636000" cy="4077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324335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After the thump of the cross hitting the bottom of the hole as it was raised upright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9166" y="1720645"/>
            <a:ext cx="4334517" cy="4823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892040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9542" y="901393"/>
            <a:ext cx="10515600" cy="4351338"/>
          </a:xfrm>
        </p:spPr>
        <p:txBody>
          <a:bodyPr>
            <a:normAutofit/>
          </a:bodyPr>
          <a:lstStyle/>
          <a:p>
            <a:pPr marL="0" indent="0" algn="ctr">
              <a:buNone/>
            </a:pPr>
            <a:r>
              <a:rPr lang="en-US" sz="6600" dirty="0" smtClean="0">
                <a:latin typeface="Cooper Black" panose="0208090404030B020404" pitchFamily="18" charset="0"/>
              </a:rPr>
              <a:t>“Father</a:t>
            </a:r>
            <a:r>
              <a:rPr lang="en-US" sz="6600" dirty="0">
                <a:latin typeface="Cooper Black" panose="0208090404030B020404" pitchFamily="18" charset="0"/>
              </a:rPr>
              <a:t>, forgive them; for they do not know what they are doing.”</a:t>
            </a:r>
          </a:p>
        </p:txBody>
      </p:sp>
    </p:spTree>
    <p:extLst>
      <p:ext uri="{BB962C8B-B14F-4D97-AF65-F5344CB8AC3E}">
        <p14:creationId xmlns:p14="http://schemas.microsoft.com/office/powerpoint/2010/main" val="135241456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4748"/>
            <a:ext cx="10515600" cy="4351338"/>
          </a:xfrm>
        </p:spPr>
        <p:txBody>
          <a:bodyPr/>
          <a:lstStyle/>
          <a:p>
            <a:pPr lvl="0"/>
            <a:r>
              <a:rPr lang="en-US" dirty="0"/>
              <a:t>One of the two criminals had the faith to believe and Jesus promised that he would be with Jesus in Paradise.</a:t>
            </a:r>
          </a:p>
          <a:p>
            <a:pPr lvl="0"/>
            <a:r>
              <a:rPr lang="en-US" dirty="0"/>
              <a:t>A Roman centurion proclaimed, “Surely this man was the Son of God!”</a:t>
            </a:r>
          </a:p>
          <a:p>
            <a:pPr lvl="0"/>
            <a:r>
              <a:rPr lang="en-US" dirty="0"/>
              <a:t>Nicodemus, one of the religious leaders, came to the tomb to anoint Jesus with 75 pounds of myrrh and aloes.</a:t>
            </a:r>
          </a:p>
          <a:p>
            <a:pPr lvl="0"/>
            <a:r>
              <a:rPr lang="en-US" dirty="0"/>
              <a:t>3,000 in Acts 2 will be saved at the start of the church.</a:t>
            </a:r>
          </a:p>
          <a:p>
            <a:pPr lvl="0"/>
            <a:r>
              <a:rPr lang="en-US" dirty="0"/>
              <a:t>Eventually, millions will come to receive Jesus as Lord and Savior </a:t>
            </a:r>
          </a:p>
        </p:txBody>
      </p:sp>
    </p:spTree>
    <p:extLst>
      <p:ext uri="{BB962C8B-B14F-4D97-AF65-F5344CB8AC3E}">
        <p14:creationId xmlns:p14="http://schemas.microsoft.com/office/powerpoint/2010/main" val="249807018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609611"/>
            <a:ext cx="10972800" cy="4525963"/>
          </a:xfrm>
        </p:spPr>
        <p:txBody>
          <a:bodyPr/>
          <a:lstStyle/>
          <a:p>
            <a:pPr marL="0" indent="0">
              <a:buNone/>
            </a:pPr>
            <a:r>
              <a:rPr lang="en-US" dirty="0"/>
              <a:t>“And they cast lots, dividing up His garments among themselves” </a:t>
            </a:r>
            <a:endParaRPr lang="en-US" dirty="0" smtClean="0"/>
          </a:p>
          <a:p>
            <a:pPr marL="0" indent="0">
              <a:buNone/>
            </a:pPr>
            <a:endParaRPr lang="en-US" dirty="0"/>
          </a:p>
          <a:p>
            <a:pPr marL="0" indent="0">
              <a:buNone/>
            </a:pPr>
            <a:r>
              <a:rPr lang="en-US" dirty="0" smtClean="0"/>
              <a:t>Psalm 22:18</a:t>
            </a:r>
          </a:p>
          <a:p>
            <a:pPr marL="0" indent="0">
              <a:buNone/>
            </a:pPr>
            <a:r>
              <a:rPr lang="en-US" dirty="0" smtClean="0"/>
              <a:t>They </a:t>
            </a:r>
            <a:r>
              <a:rPr lang="en-US" dirty="0"/>
              <a:t>divide my garments among them, and for my clothing they cast lots.</a:t>
            </a:r>
          </a:p>
        </p:txBody>
      </p:sp>
    </p:spTree>
    <p:extLst>
      <p:ext uri="{BB962C8B-B14F-4D97-AF65-F5344CB8AC3E}">
        <p14:creationId xmlns:p14="http://schemas.microsoft.com/office/powerpoint/2010/main" val="210376145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762000"/>
            <a:ext cx="10972800" cy="4801314"/>
          </a:xfrm>
          <a:prstGeom prst="rect">
            <a:avLst/>
          </a:prstGeom>
          <a:noFill/>
        </p:spPr>
        <p:txBody>
          <a:bodyPr wrap="square" rtlCol="0">
            <a:spAutoFit/>
          </a:bodyPr>
          <a:lstStyle/>
          <a:p>
            <a:r>
              <a:rPr lang="en-US" sz="2400" dirty="0"/>
              <a:t>Matthew </a:t>
            </a:r>
            <a:r>
              <a:rPr lang="en-US" sz="2400" dirty="0" smtClean="0"/>
              <a:t>18:21-35</a:t>
            </a:r>
          </a:p>
          <a:p>
            <a:endParaRPr lang="en-US" sz="2400" dirty="0"/>
          </a:p>
          <a:p>
            <a:r>
              <a:rPr lang="en-US" sz="2400" dirty="0"/>
              <a:t>21 Then Peter came and said to Him, “Lord, how often shall my brother sin against me and I forgive him? Up to seven times?” </a:t>
            </a:r>
            <a:endParaRPr lang="en-US" sz="2400" dirty="0" smtClean="0"/>
          </a:p>
          <a:p>
            <a:r>
              <a:rPr lang="en-US" sz="2400" dirty="0" smtClean="0"/>
              <a:t>22 </a:t>
            </a:r>
            <a:r>
              <a:rPr lang="en-US" sz="2400" dirty="0"/>
              <a:t>Jesus </a:t>
            </a:r>
            <a:r>
              <a:rPr lang="en-US" sz="2400" dirty="0" smtClean="0"/>
              <a:t>said </a:t>
            </a:r>
            <a:r>
              <a:rPr lang="en-US" sz="2400" dirty="0"/>
              <a:t>to him, “I do not say to you, up to seven times, but up to seventy times seven.</a:t>
            </a:r>
          </a:p>
          <a:p>
            <a:r>
              <a:rPr lang="en-US" sz="2400" dirty="0"/>
              <a:t>23 “For this reason the kingdom of heaven may be compared to a king who wished to settle accounts with his slaves. </a:t>
            </a:r>
            <a:endParaRPr lang="en-US" sz="2400" dirty="0" smtClean="0"/>
          </a:p>
          <a:p>
            <a:r>
              <a:rPr lang="en-US" sz="2400" dirty="0" smtClean="0"/>
              <a:t>24 </a:t>
            </a:r>
            <a:r>
              <a:rPr lang="en-US" sz="2400" dirty="0"/>
              <a:t>When he had begun to settle them, one who owed him ten thousand talents was brought to him. </a:t>
            </a:r>
            <a:endParaRPr lang="en-US" sz="2400" dirty="0" smtClean="0"/>
          </a:p>
          <a:p>
            <a:r>
              <a:rPr lang="en-US" sz="2400" dirty="0" smtClean="0"/>
              <a:t>25 </a:t>
            </a:r>
            <a:r>
              <a:rPr lang="en-US" sz="2400" dirty="0"/>
              <a:t>But since he did not have the means to repay, his lord commanded him to be sold, along with his wife and children and all that he had, and repayment to be made. </a:t>
            </a:r>
            <a:endParaRPr lang="en-US" sz="2400" dirty="0" smtClean="0"/>
          </a:p>
          <a:p>
            <a:endParaRPr lang="en-US" dirty="0"/>
          </a:p>
        </p:txBody>
      </p:sp>
    </p:spTree>
    <p:extLst>
      <p:ext uri="{BB962C8B-B14F-4D97-AF65-F5344CB8AC3E}">
        <p14:creationId xmlns:p14="http://schemas.microsoft.com/office/powerpoint/2010/main" val="378319994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3116826" y="1927122"/>
            <a:ext cx="5633884" cy="4331110"/>
          </a:xfrm>
          <a:prstGeom prst="rect">
            <a:avLst/>
          </a:prstGeom>
        </p:spPr>
      </p:pic>
      <p:sp>
        <p:nvSpPr>
          <p:cNvPr id="3" name="Rectangle 2"/>
          <p:cNvSpPr/>
          <p:nvPr/>
        </p:nvSpPr>
        <p:spPr>
          <a:xfrm>
            <a:off x="344129" y="420780"/>
            <a:ext cx="11513574" cy="1077218"/>
          </a:xfrm>
          <a:prstGeom prst="rect">
            <a:avLst/>
          </a:prstGeom>
        </p:spPr>
        <p:txBody>
          <a:bodyPr wrap="square">
            <a:spAutoFit/>
          </a:bodyPr>
          <a:lstStyle/>
          <a:p>
            <a:r>
              <a:rPr lang="en-US" sz="3200" dirty="0"/>
              <a:t>26 So the slave fell to the ground and prostrated himself before him, saying, ‘Have patience with me and I will repay you everything.’ </a:t>
            </a:r>
          </a:p>
        </p:txBody>
      </p:sp>
    </p:spTree>
    <p:extLst>
      <p:ext uri="{BB962C8B-B14F-4D97-AF65-F5344CB8AC3E}">
        <p14:creationId xmlns:p14="http://schemas.microsoft.com/office/powerpoint/2010/main" val="40407158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6347" y="312176"/>
            <a:ext cx="10769600" cy="2554545"/>
          </a:xfrm>
          <a:prstGeom prst="rect">
            <a:avLst/>
          </a:prstGeom>
          <a:noFill/>
        </p:spPr>
        <p:txBody>
          <a:bodyPr wrap="square" rtlCol="0">
            <a:spAutoFit/>
          </a:bodyPr>
          <a:lstStyle/>
          <a:p>
            <a:r>
              <a:rPr lang="en-US" sz="3200" dirty="0"/>
              <a:t>27 And the lord of that slave felt compassion and released him and forgave him the debt. </a:t>
            </a:r>
            <a:endParaRPr lang="en-US" sz="3200" dirty="0" smtClean="0"/>
          </a:p>
          <a:p>
            <a:r>
              <a:rPr lang="en-US" sz="3200" dirty="0" smtClean="0"/>
              <a:t>28 </a:t>
            </a:r>
            <a:r>
              <a:rPr lang="en-US" sz="3200" dirty="0"/>
              <a:t>But that slave went out and found one of his fellow slaves who owed him a hundred denarii; and he seized him and began to choke him, saying, ‘Pay back what you owe.’ </a:t>
            </a:r>
          </a:p>
        </p:txBody>
      </p:sp>
      <p:pic>
        <p:nvPicPr>
          <p:cNvPr id="3" name="Picture 2"/>
          <p:cNvPicPr/>
          <p:nvPr/>
        </p:nvPicPr>
        <p:blipFill>
          <a:blip r:embed="rId2"/>
          <a:stretch>
            <a:fillRect/>
          </a:stretch>
        </p:blipFill>
        <p:spPr>
          <a:xfrm>
            <a:off x="2694038" y="3126659"/>
            <a:ext cx="6259871" cy="3591232"/>
          </a:xfrm>
          <a:prstGeom prst="rect">
            <a:avLst/>
          </a:prstGeom>
        </p:spPr>
      </p:pic>
    </p:spTree>
    <p:extLst>
      <p:ext uri="{BB962C8B-B14F-4D97-AF65-F5344CB8AC3E}">
        <p14:creationId xmlns:p14="http://schemas.microsoft.com/office/powerpoint/2010/main" val="90544512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5"/>
            <a:ext cx="11074400" cy="2554545"/>
          </a:xfrm>
          <a:prstGeom prst="rect">
            <a:avLst/>
          </a:prstGeom>
          <a:noFill/>
        </p:spPr>
        <p:txBody>
          <a:bodyPr wrap="square" rtlCol="0">
            <a:spAutoFit/>
          </a:bodyPr>
          <a:lstStyle/>
          <a:p>
            <a:r>
              <a:rPr lang="en-US" sz="3200" dirty="0"/>
              <a:t>29 So his fellow slave fell to the ground and began to plead with him, saying, ‘Have patience with me and I will repay you.’ </a:t>
            </a:r>
            <a:endParaRPr lang="en-US" sz="3200" dirty="0" smtClean="0"/>
          </a:p>
          <a:p>
            <a:r>
              <a:rPr lang="en-US" sz="3200" dirty="0" smtClean="0"/>
              <a:t>30 </a:t>
            </a:r>
            <a:r>
              <a:rPr lang="en-US" sz="3200" dirty="0"/>
              <a:t>But he was unwilling and went and threw him in prison until he should pay back what was owed. </a:t>
            </a:r>
          </a:p>
          <a:p>
            <a:endParaRPr lang="en-US" sz="3200" dirty="0"/>
          </a:p>
        </p:txBody>
      </p:sp>
      <p:pic>
        <p:nvPicPr>
          <p:cNvPr id="3" name="Picture 2"/>
          <p:cNvPicPr/>
          <p:nvPr/>
        </p:nvPicPr>
        <p:blipFill>
          <a:blip r:embed="rId2"/>
          <a:stretch>
            <a:fillRect/>
          </a:stretch>
        </p:blipFill>
        <p:spPr>
          <a:xfrm>
            <a:off x="3087328" y="2418734"/>
            <a:ext cx="4837471" cy="4065639"/>
          </a:xfrm>
          <a:prstGeom prst="rect">
            <a:avLst/>
          </a:prstGeom>
        </p:spPr>
      </p:pic>
    </p:spTree>
    <p:extLst>
      <p:ext uri="{BB962C8B-B14F-4D97-AF65-F5344CB8AC3E}">
        <p14:creationId xmlns:p14="http://schemas.microsoft.com/office/powerpoint/2010/main" val="424598489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381002"/>
            <a:ext cx="11379200" cy="4031873"/>
          </a:xfrm>
          <a:prstGeom prst="rect">
            <a:avLst/>
          </a:prstGeom>
          <a:noFill/>
        </p:spPr>
        <p:txBody>
          <a:bodyPr wrap="square" rtlCol="0">
            <a:spAutoFit/>
          </a:bodyPr>
          <a:lstStyle/>
          <a:p>
            <a:r>
              <a:rPr lang="en-US" sz="3200" dirty="0"/>
              <a:t>31 So when his fellow slaves saw what had happened, they were deeply grieved and came and reported to their lord all that had happened. </a:t>
            </a:r>
            <a:endParaRPr lang="en-US" sz="3200" dirty="0" smtClean="0"/>
          </a:p>
          <a:p>
            <a:r>
              <a:rPr lang="en-US" sz="3200" dirty="0" smtClean="0"/>
              <a:t>32 </a:t>
            </a:r>
            <a:r>
              <a:rPr lang="en-US" sz="3200" dirty="0"/>
              <a:t>Then summoning him, his lord said to him, ‘You wicked slave, I forgave you all that debt because you pleaded with me. </a:t>
            </a:r>
            <a:endParaRPr lang="en-US" sz="3200" dirty="0" smtClean="0"/>
          </a:p>
          <a:p>
            <a:r>
              <a:rPr lang="en-US" sz="3200" dirty="0" smtClean="0"/>
              <a:t>33 </a:t>
            </a:r>
            <a:r>
              <a:rPr lang="en-US" sz="3200" dirty="0"/>
              <a:t>Should you not also have had mercy on your fellow slave, in the same way that I had mercy on you?’ </a:t>
            </a:r>
            <a:endParaRPr lang="en-US" sz="3200" dirty="0" smtClean="0"/>
          </a:p>
          <a:p>
            <a:endParaRPr lang="en-US" sz="3200" dirty="0"/>
          </a:p>
        </p:txBody>
      </p:sp>
    </p:spTree>
    <p:extLst>
      <p:ext uri="{BB962C8B-B14F-4D97-AF65-F5344CB8AC3E}">
        <p14:creationId xmlns:p14="http://schemas.microsoft.com/office/powerpoint/2010/main" val="255980209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6490" y="2048750"/>
            <a:ext cx="5535561" cy="414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4129" y="441293"/>
            <a:ext cx="11513574" cy="1077218"/>
          </a:xfrm>
          <a:prstGeom prst="rect">
            <a:avLst/>
          </a:prstGeom>
        </p:spPr>
        <p:txBody>
          <a:bodyPr wrap="square">
            <a:spAutoFit/>
          </a:bodyPr>
          <a:lstStyle/>
          <a:p>
            <a:r>
              <a:rPr lang="en-US" sz="3200" dirty="0"/>
              <a:t>34 And his lord, moved with anger, handed him over to the torturers until he should repay all that was owed him. </a:t>
            </a:r>
          </a:p>
        </p:txBody>
      </p:sp>
    </p:spTree>
    <p:extLst>
      <p:ext uri="{BB962C8B-B14F-4D97-AF65-F5344CB8AC3E}">
        <p14:creationId xmlns:p14="http://schemas.microsoft.com/office/powerpoint/2010/main" val="347476704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10363200" cy="1077218"/>
          </a:xfrm>
          <a:prstGeom prst="rect">
            <a:avLst/>
          </a:prstGeom>
          <a:noFill/>
        </p:spPr>
        <p:txBody>
          <a:bodyPr wrap="square" rtlCol="0">
            <a:spAutoFit/>
          </a:bodyPr>
          <a:lstStyle/>
          <a:p>
            <a:r>
              <a:rPr lang="en-US" sz="3200" dirty="0"/>
              <a:t>35 My heavenly Father will also do the same to you, if each of you does not forgive his brother from your heart</a:t>
            </a:r>
            <a:r>
              <a:rPr lang="en-US" sz="3200" dirty="0" smtClean="0"/>
              <a:t>.”</a:t>
            </a:r>
            <a:endParaRPr lang="en-US" sz="3200" dirty="0"/>
          </a:p>
        </p:txBody>
      </p:sp>
    </p:spTree>
    <p:extLst>
      <p:ext uri="{BB962C8B-B14F-4D97-AF65-F5344CB8AC3E}">
        <p14:creationId xmlns:p14="http://schemas.microsoft.com/office/powerpoint/2010/main" val="81433924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6400" y="210026"/>
            <a:ext cx="11582400" cy="5909310"/>
          </a:xfrm>
          <a:prstGeom prst="rect">
            <a:avLst/>
          </a:prstGeom>
          <a:noFill/>
        </p:spPr>
        <p:txBody>
          <a:bodyPr wrap="square" rtlCol="0">
            <a:spAutoFit/>
          </a:bodyPr>
          <a:lstStyle/>
          <a:p>
            <a:r>
              <a:rPr lang="en-US" sz="2400" dirty="0"/>
              <a:t>The number 7 in the Bible indicates spiritual perfection and </a:t>
            </a:r>
            <a:r>
              <a:rPr lang="en-US" sz="2400" dirty="0" smtClean="0"/>
              <a:t>fullness</a:t>
            </a:r>
          </a:p>
          <a:p>
            <a:endParaRPr lang="en-US" sz="2400" dirty="0"/>
          </a:p>
          <a:p>
            <a:pPr marL="285750" lvl="0" indent="-285750">
              <a:buFont typeface="Arial" panose="020B0604020202020204" pitchFamily="34" charset="0"/>
              <a:buChar char="•"/>
            </a:pPr>
            <a:r>
              <a:rPr lang="en-US" sz="2400" dirty="0"/>
              <a:t>In Hebrew the word “seven’s” root word means “to be full”</a:t>
            </a:r>
          </a:p>
          <a:p>
            <a:pPr marL="285750" lvl="0" indent="-285750">
              <a:buFont typeface="Arial" panose="020B0604020202020204" pitchFamily="34" charset="0"/>
              <a:buChar char="•"/>
            </a:pPr>
            <a:r>
              <a:rPr lang="en-US" sz="2400" dirty="0"/>
              <a:t>God rested on the seventh day</a:t>
            </a:r>
          </a:p>
          <a:p>
            <a:pPr marL="285750" lvl="0" indent="-285750">
              <a:buFont typeface="Arial" panose="020B0604020202020204" pitchFamily="34" charset="0"/>
              <a:buChar char="•"/>
            </a:pPr>
            <a:r>
              <a:rPr lang="en-US" sz="2400" dirty="0"/>
              <a:t>Seven Sabbatical years followed by the year of Jubilee</a:t>
            </a:r>
          </a:p>
          <a:p>
            <a:pPr marL="285750" lvl="0" indent="-285750">
              <a:buFont typeface="Arial" panose="020B0604020202020204" pitchFamily="34" charset="0"/>
              <a:buChar char="•"/>
            </a:pPr>
            <a:r>
              <a:rPr lang="en-US" sz="2400" dirty="0"/>
              <a:t>There are seven gifts of the Holy Spirit</a:t>
            </a:r>
          </a:p>
          <a:p>
            <a:pPr marL="285750" lvl="0" indent="-285750">
              <a:buFont typeface="Arial" panose="020B0604020202020204" pitchFamily="34" charset="0"/>
              <a:buChar char="•"/>
            </a:pPr>
            <a:r>
              <a:rPr lang="en-US" sz="2400" dirty="0"/>
              <a:t>It took Solomon seven years to build the Temple in Jerusalem (1 Kings 6:37-38)</a:t>
            </a:r>
          </a:p>
          <a:p>
            <a:pPr marL="285750" lvl="0" indent="-285750">
              <a:buFont typeface="Arial" panose="020B0604020202020204" pitchFamily="34" charset="0"/>
              <a:buChar char="•"/>
            </a:pPr>
            <a:r>
              <a:rPr lang="en-US" sz="2400" dirty="0"/>
              <a:t>There are seven holy feasts days observed by Israel</a:t>
            </a:r>
          </a:p>
          <a:p>
            <a:pPr marL="285750" lvl="0" indent="-285750">
              <a:buFont typeface="Arial" panose="020B0604020202020204" pitchFamily="34" charset="0"/>
              <a:buChar char="•"/>
            </a:pPr>
            <a:r>
              <a:rPr lang="en-US" sz="2400" dirty="0"/>
              <a:t>Seven covenants of God with man: </a:t>
            </a:r>
            <a:r>
              <a:rPr lang="en-US" sz="2400" dirty="0" err="1"/>
              <a:t>Adamic</a:t>
            </a:r>
            <a:r>
              <a:rPr lang="en-US" sz="2400" dirty="0"/>
              <a:t>, </a:t>
            </a:r>
            <a:r>
              <a:rPr lang="en-US" sz="2400" dirty="0" err="1"/>
              <a:t>Noahic</a:t>
            </a:r>
            <a:r>
              <a:rPr lang="en-US" sz="2400" dirty="0"/>
              <a:t>, Abrahamic, Mosaic, </a:t>
            </a:r>
            <a:r>
              <a:rPr lang="en-US" sz="2400" dirty="0" err="1"/>
              <a:t>Levitic</a:t>
            </a:r>
            <a:r>
              <a:rPr lang="en-US" sz="2400" dirty="0"/>
              <a:t>, Davidic, and Messianic or new</a:t>
            </a:r>
          </a:p>
          <a:p>
            <a:pPr marL="285750" lvl="0" indent="-285750">
              <a:buFont typeface="Arial" panose="020B0604020202020204" pitchFamily="34" charset="0"/>
              <a:buChar char="•"/>
            </a:pPr>
            <a:r>
              <a:rPr lang="en-US" sz="2400" dirty="0"/>
              <a:t>Seven days was the usual time of mourning for the dead</a:t>
            </a:r>
          </a:p>
          <a:p>
            <a:pPr marL="285750" lvl="0" indent="-285750">
              <a:buFont typeface="Arial" panose="020B0604020202020204" pitchFamily="34" charset="0"/>
              <a:buChar char="•"/>
            </a:pPr>
            <a:r>
              <a:rPr lang="en-US" sz="2400" dirty="0"/>
              <a:t>Seven of Jesus’ miracles were on the Sabbath</a:t>
            </a:r>
          </a:p>
          <a:p>
            <a:pPr marL="285750" lvl="0" indent="-285750">
              <a:buFont typeface="Arial" panose="020B0604020202020204" pitchFamily="34" charset="0"/>
              <a:buChar char="•"/>
            </a:pPr>
            <a:r>
              <a:rPr lang="en-US" sz="2400" dirty="0"/>
              <a:t>There are seven churches in Revelation chapters 1 – 3</a:t>
            </a:r>
          </a:p>
          <a:p>
            <a:pPr marL="285750" lvl="0" indent="-285750">
              <a:buFont typeface="Arial" panose="020B0604020202020204" pitchFamily="34" charset="0"/>
              <a:buChar char="•"/>
            </a:pPr>
            <a:r>
              <a:rPr lang="en-US" sz="2400" dirty="0"/>
              <a:t>Many sevens in Revelation: seals, trumpets, bowls, angels, hills, kings, and final visions (chapters 20 – 21)</a:t>
            </a:r>
          </a:p>
          <a:p>
            <a:endParaRPr lang="en-US" dirty="0"/>
          </a:p>
        </p:txBody>
      </p:sp>
    </p:spTree>
    <p:extLst>
      <p:ext uri="{BB962C8B-B14F-4D97-AF65-F5344CB8AC3E}">
        <p14:creationId xmlns:p14="http://schemas.microsoft.com/office/powerpoint/2010/main" val="298458734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9458" y="1641396"/>
            <a:ext cx="3398684"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8" y="1412796"/>
            <a:ext cx="6371113"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64756" y="304800"/>
            <a:ext cx="3251200" cy="1107996"/>
          </a:xfrm>
          <a:prstGeom prst="rect">
            <a:avLst/>
          </a:prstGeom>
          <a:noFill/>
        </p:spPr>
        <p:txBody>
          <a:bodyPr wrap="square" rtlCol="0">
            <a:spAutoFit/>
          </a:bodyPr>
          <a:lstStyle/>
          <a:p>
            <a:r>
              <a:rPr lang="en-US" sz="6600" dirty="0" smtClean="0">
                <a:solidFill>
                  <a:schemeClr val="accent3">
                    <a:lumMod val="50000"/>
                  </a:schemeClr>
                </a:solidFill>
              </a:rPr>
              <a:t>Talent</a:t>
            </a:r>
            <a:endParaRPr lang="en-US" sz="6600" dirty="0">
              <a:solidFill>
                <a:schemeClr val="accent3">
                  <a:lumMod val="50000"/>
                </a:schemeClr>
              </a:solidFill>
            </a:endParaRPr>
          </a:p>
        </p:txBody>
      </p:sp>
      <p:sp>
        <p:nvSpPr>
          <p:cNvPr id="5" name="TextBox 4"/>
          <p:cNvSpPr txBox="1"/>
          <p:nvPr/>
        </p:nvSpPr>
        <p:spPr>
          <a:xfrm>
            <a:off x="7618361" y="304800"/>
            <a:ext cx="3660877" cy="1107996"/>
          </a:xfrm>
          <a:prstGeom prst="rect">
            <a:avLst/>
          </a:prstGeom>
          <a:noFill/>
        </p:spPr>
        <p:txBody>
          <a:bodyPr wrap="square" rtlCol="0">
            <a:spAutoFit/>
          </a:bodyPr>
          <a:lstStyle/>
          <a:p>
            <a:r>
              <a:rPr lang="en-US" sz="6600" dirty="0" smtClean="0">
                <a:solidFill>
                  <a:schemeClr val="accent3">
                    <a:lumMod val="50000"/>
                  </a:schemeClr>
                </a:solidFill>
              </a:rPr>
              <a:t>Denarius</a:t>
            </a:r>
            <a:endParaRPr lang="en-US" sz="6600" dirty="0">
              <a:solidFill>
                <a:schemeClr val="accent3">
                  <a:lumMod val="50000"/>
                </a:schemeClr>
              </a:solidFill>
            </a:endParaRPr>
          </a:p>
        </p:txBody>
      </p:sp>
      <p:sp>
        <p:nvSpPr>
          <p:cNvPr id="3" name="TextBox 2"/>
          <p:cNvSpPr txBox="1"/>
          <p:nvPr/>
        </p:nvSpPr>
        <p:spPr>
          <a:xfrm>
            <a:off x="7620000" y="3962400"/>
            <a:ext cx="4267200" cy="1569660"/>
          </a:xfrm>
          <a:prstGeom prst="rect">
            <a:avLst/>
          </a:prstGeom>
          <a:noFill/>
        </p:spPr>
        <p:txBody>
          <a:bodyPr wrap="square" rtlCol="0">
            <a:spAutoFit/>
          </a:bodyPr>
          <a:lstStyle/>
          <a:p>
            <a:r>
              <a:rPr lang="en-US" sz="2400" dirty="0" smtClean="0"/>
              <a:t>Matthew 20:2, “When he had agreed with the laborers for a denarius for the day, he sent them into his vineyard.”</a:t>
            </a:r>
            <a:endParaRPr lang="en-US" sz="2400" dirty="0"/>
          </a:p>
        </p:txBody>
      </p:sp>
    </p:spTree>
    <p:extLst>
      <p:ext uri="{BB962C8B-B14F-4D97-AF65-F5344CB8AC3E}">
        <p14:creationId xmlns:p14="http://schemas.microsoft.com/office/powerpoint/2010/main" val="100922601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5"/>
            <a:ext cx="11277600" cy="2246769"/>
          </a:xfrm>
          <a:prstGeom prst="rect">
            <a:avLst/>
          </a:prstGeom>
          <a:noFill/>
        </p:spPr>
        <p:txBody>
          <a:bodyPr wrap="square" rtlCol="0">
            <a:spAutoFit/>
          </a:bodyPr>
          <a:lstStyle/>
          <a:p>
            <a:r>
              <a:rPr lang="en-US" sz="2800" dirty="0" smtClean="0"/>
              <a:t>Mark 6:37</a:t>
            </a:r>
          </a:p>
          <a:p>
            <a:endParaRPr lang="en-US" sz="2800" dirty="0"/>
          </a:p>
          <a:p>
            <a:r>
              <a:rPr lang="en-US" sz="2800" dirty="0" smtClean="0"/>
              <a:t>But </a:t>
            </a:r>
            <a:r>
              <a:rPr lang="en-US" sz="2800" dirty="0"/>
              <a:t>He [Jesus] answered them, ‘You give them something to eat!’ And they said to Him, ‘Shall we go and spend two hundred denarii on bread and give them something to eat</a:t>
            </a:r>
            <a:r>
              <a:rPr lang="en-US" sz="2800" dirty="0" smtClean="0"/>
              <a:t>?’</a:t>
            </a:r>
            <a:endParaRPr lang="en-US" sz="2800" dirty="0"/>
          </a:p>
        </p:txBody>
      </p:sp>
      <p:sp>
        <p:nvSpPr>
          <p:cNvPr id="3" name="TextBox 2"/>
          <p:cNvSpPr txBox="1"/>
          <p:nvPr/>
        </p:nvSpPr>
        <p:spPr>
          <a:xfrm>
            <a:off x="406400" y="3429011"/>
            <a:ext cx="10464800" cy="3108543"/>
          </a:xfrm>
          <a:prstGeom prst="rect">
            <a:avLst/>
          </a:prstGeom>
          <a:noFill/>
        </p:spPr>
        <p:txBody>
          <a:bodyPr wrap="square" rtlCol="0">
            <a:spAutoFit/>
          </a:bodyPr>
          <a:lstStyle/>
          <a:p>
            <a:r>
              <a:rPr lang="en-US" sz="2800" dirty="0" smtClean="0"/>
              <a:t>1 Talent = 6,000 Denarii</a:t>
            </a:r>
          </a:p>
          <a:p>
            <a:endParaRPr lang="en-US" sz="2800" dirty="0"/>
          </a:p>
          <a:p>
            <a:r>
              <a:rPr lang="en-US" sz="2800" dirty="0" smtClean="0"/>
              <a:t>10,000 Talents = 60,000,000 Denarii</a:t>
            </a:r>
          </a:p>
          <a:p>
            <a:endParaRPr lang="en-US" sz="2800" dirty="0" smtClean="0"/>
          </a:p>
          <a:p>
            <a:r>
              <a:rPr lang="en-US" sz="2800" dirty="0" smtClean="0"/>
              <a:t>750,000 lbs. to 14 oz. </a:t>
            </a:r>
          </a:p>
          <a:p>
            <a:endParaRPr lang="en-US" sz="2800" dirty="0"/>
          </a:p>
          <a:p>
            <a:r>
              <a:rPr lang="en-US" sz="2800" dirty="0"/>
              <a:t>$4,260,000,000 </a:t>
            </a:r>
            <a:r>
              <a:rPr lang="en-US" sz="2800" dirty="0" smtClean="0"/>
              <a:t> to $7,100</a:t>
            </a:r>
            <a:endParaRPr lang="en-US" sz="2800" dirty="0"/>
          </a:p>
        </p:txBody>
      </p:sp>
    </p:spTree>
    <p:extLst>
      <p:ext uri="{BB962C8B-B14F-4D97-AF65-F5344CB8AC3E}">
        <p14:creationId xmlns:p14="http://schemas.microsoft.com/office/powerpoint/2010/main" val="224579468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143000"/>
            <a:ext cx="7213600" cy="3597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29872" y="5105400"/>
            <a:ext cx="3896528" cy="707886"/>
          </a:xfrm>
          <a:prstGeom prst="rect">
            <a:avLst/>
          </a:prstGeom>
          <a:noFill/>
        </p:spPr>
        <p:txBody>
          <a:bodyPr wrap="square" rtlCol="0">
            <a:spAutoFit/>
          </a:bodyPr>
          <a:lstStyle/>
          <a:p>
            <a:r>
              <a:rPr lang="en-US" sz="4000" dirty="0" smtClean="0"/>
              <a:t>6 miles long</a:t>
            </a:r>
            <a:endParaRPr lang="en-US" sz="4000" dirty="0"/>
          </a:p>
        </p:txBody>
      </p:sp>
    </p:spTree>
    <p:extLst>
      <p:ext uri="{BB962C8B-B14F-4D97-AF65-F5344CB8AC3E}">
        <p14:creationId xmlns:p14="http://schemas.microsoft.com/office/powerpoint/2010/main" val="92679562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0" y="962139"/>
            <a:ext cx="5181600" cy="419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65600" y="5410200"/>
            <a:ext cx="4064000" cy="707886"/>
          </a:xfrm>
          <a:prstGeom prst="rect">
            <a:avLst/>
          </a:prstGeom>
          <a:noFill/>
        </p:spPr>
        <p:txBody>
          <a:bodyPr wrap="square" rtlCol="0">
            <a:spAutoFit/>
          </a:bodyPr>
          <a:lstStyle/>
          <a:p>
            <a:r>
              <a:rPr lang="en-US" sz="4000" dirty="0" smtClean="0"/>
              <a:t>One person</a:t>
            </a:r>
            <a:endParaRPr lang="en-US" sz="4000" dirty="0"/>
          </a:p>
        </p:txBody>
      </p:sp>
    </p:spTree>
    <p:extLst>
      <p:ext uri="{BB962C8B-B14F-4D97-AF65-F5344CB8AC3E}">
        <p14:creationId xmlns:p14="http://schemas.microsoft.com/office/powerpoint/2010/main" val="154341173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3" y="422913"/>
            <a:ext cx="11132820" cy="3108543"/>
          </a:xfrm>
          <a:prstGeom prst="rect">
            <a:avLst/>
          </a:prstGeom>
          <a:noFill/>
        </p:spPr>
        <p:txBody>
          <a:bodyPr wrap="square" rtlCol="0">
            <a:spAutoFit/>
          </a:bodyPr>
          <a:lstStyle/>
          <a:p>
            <a:r>
              <a:rPr lang="en-US" sz="2800" dirty="0"/>
              <a:t>2 Kings </a:t>
            </a:r>
            <a:r>
              <a:rPr lang="en-US" sz="2800" dirty="0" smtClean="0"/>
              <a:t>4:1</a:t>
            </a:r>
          </a:p>
          <a:p>
            <a:endParaRPr lang="en-US" sz="2800" dirty="0"/>
          </a:p>
          <a:p>
            <a:r>
              <a:rPr lang="en-US" sz="2800" dirty="0" smtClean="0"/>
              <a:t>Now </a:t>
            </a:r>
            <a:r>
              <a:rPr lang="en-US" sz="2800" dirty="0"/>
              <a:t>a certain woman of the wives of the sons of the prophets cried out to Elisha, </a:t>
            </a:r>
            <a:r>
              <a:rPr lang="en-US" sz="2800" dirty="0" smtClean="0"/>
              <a:t>“Your </a:t>
            </a:r>
            <a:r>
              <a:rPr lang="en-US" sz="2800" dirty="0"/>
              <a:t>servant my husband is dead, and you know that your servant feared the Lord; and the creditor has come to take my two children to be his slaves</a:t>
            </a:r>
            <a:r>
              <a:rPr lang="en-US" sz="2800" dirty="0" smtClean="0"/>
              <a:t>.”</a:t>
            </a:r>
            <a:endParaRPr lang="en-US" sz="2800" dirty="0"/>
          </a:p>
          <a:p>
            <a:endParaRPr lang="en-US" sz="2800" dirty="0"/>
          </a:p>
        </p:txBody>
      </p:sp>
    </p:spTree>
    <p:extLst>
      <p:ext uri="{BB962C8B-B14F-4D97-AF65-F5344CB8AC3E}">
        <p14:creationId xmlns:p14="http://schemas.microsoft.com/office/powerpoint/2010/main" val="382192427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629" y="537215"/>
            <a:ext cx="11098531" cy="1384995"/>
          </a:xfrm>
          <a:prstGeom prst="rect">
            <a:avLst/>
          </a:prstGeom>
          <a:noFill/>
        </p:spPr>
        <p:txBody>
          <a:bodyPr wrap="square" rtlCol="0">
            <a:spAutoFit/>
          </a:bodyPr>
          <a:lstStyle/>
          <a:p>
            <a:r>
              <a:rPr lang="en-US" sz="2800" dirty="0"/>
              <a:t>Isaiah </a:t>
            </a:r>
            <a:r>
              <a:rPr lang="en-US" sz="2800" dirty="0" smtClean="0"/>
              <a:t>59:2</a:t>
            </a:r>
          </a:p>
          <a:p>
            <a:endParaRPr lang="en-US" sz="2800" dirty="0"/>
          </a:p>
          <a:p>
            <a:r>
              <a:rPr lang="en-US" sz="2800" dirty="0" smtClean="0"/>
              <a:t>For </a:t>
            </a:r>
            <a:r>
              <a:rPr lang="en-US" sz="2800" dirty="0"/>
              <a:t>your sins have made a separation between you and your God</a:t>
            </a:r>
            <a:r>
              <a:rPr lang="en-US" sz="2800" dirty="0" smtClean="0"/>
              <a:t>.</a:t>
            </a:r>
            <a:endParaRPr lang="en-US" sz="2800" dirty="0"/>
          </a:p>
        </p:txBody>
      </p:sp>
      <p:pic>
        <p:nvPicPr>
          <p:cNvPr id="3" name="Picture 2"/>
          <p:cNvPicPr>
            <a:picLocks noChangeAspect="1"/>
          </p:cNvPicPr>
          <p:nvPr/>
        </p:nvPicPr>
        <p:blipFill>
          <a:blip r:embed="rId2"/>
          <a:stretch>
            <a:fillRect/>
          </a:stretch>
        </p:blipFill>
        <p:spPr>
          <a:xfrm>
            <a:off x="626273" y="2832297"/>
            <a:ext cx="4202131" cy="2688395"/>
          </a:xfrm>
          <a:prstGeom prst="rect">
            <a:avLst/>
          </a:prstGeom>
        </p:spPr>
      </p:pic>
      <p:pic>
        <p:nvPicPr>
          <p:cNvPr id="4" name="Picture 3"/>
          <p:cNvPicPr>
            <a:picLocks noChangeAspect="1"/>
          </p:cNvPicPr>
          <p:nvPr/>
        </p:nvPicPr>
        <p:blipFill>
          <a:blip r:embed="rId3"/>
          <a:stretch>
            <a:fillRect/>
          </a:stretch>
        </p:blipFill>
        <p:spPr>
          <a:xfrm>
            <a:off x="7061367" y="2832295"/>
            <a:ext cx="3637119" cy="2913888"/>
          </a:xfrm>
          <a:prstGeom prst="rect">
            <a:avLst/>
          </a:prstGeom>
        </p:spPr>
      </p:pic>
    </p:spTree>
    <p:extLst>
      <p:ext uri="{BB962C8B-B14F-4D97-AF65-F5344CB8AC3E}">
        <p14:creationId xmlns:p14="http://schemas.microsoft.com/office/powerpoint/2010/main" val="252116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09831" y="609600"/>
            <a:ext cx="7372351" cy="5638800"/>
          </a:xfrm>
          <a:prstGeom prst="rect">
            <a:avLst/>
          </a:prstGeom>
        </p:spPr>
      </p:pic>
    </p:spTree>
    <p:extLst>
      <p:ext uri="{BB962C8B-B14F-4D97-AF65-F5344CB8AC3E}">
        <p14:creationId xmlns:p14="http://schemas.microsoft.com/office/powerpoint/2010/main" val="173614592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7809" y="1004887"/>
            <a:ext cx="8187691" cy="5014960"/>
          </a:xfrm>
          <a:prstGeom prst="rect">
            <a:avLst/>
          </a:prstGeom>
        </p:spPr>
      </p:pic>
    </p:spTree>
    <p:extLst>
      <p:ext uri="{BB962C8B-B14F-4D97-AF65-F5344CB8AC3E}">
        <p14:creationId xmlns:p14="http://schemas.microsoft.com/office/powerpoint/2010/main" val="179650829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84984" y="767715"/>
            <a:ext cx="7004685" cy="5688368"/>
          </a:xfrm>
          <a:prstGeom prst="rect">
            <a:avLst/>
          </a:prstGeom>
        </p:spPr>
      </p:pic>
    </p:spTree>
    <p:extLst>
      <p:ext uri="{BB962C8B-B14F-4D97-AF65-F5344CB8AC3E}">
        <p14:creationId xmlns:p14="http://schemas.microsoft.com/office/powerpoint/2010/main" val="269785074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7686" y="589894"/>
            <a:ext cx="11502391" cy="1815882"/>
          </a:xfrm>
          <a:prstGeom prst="rect">
            <a:avLst/>
          </a:prstGeom>
        </p:spPr>
        <p:txBody>
          <a:bodyPr wrap="square">
            <a:spAutoFit/>
          </a:bodyPr>
          <a:lstStyle/>
          <a:p>
            <a:r>
              <a:rPr lang="en-US" sz="2800" dirty="0"/>
              <a:t>2 Corinthians </a:t>
            </a:r>
            <a:r>
              <a:rPr lang="en-US" sz="2800" dirty="0" smtClean="0"/>
              <a:t>5:21</a:t>
            </a:r>
          </a:p>
          <a:p>
            <a:endParaRPr lang="en-US" sz="2800" dirty="0"/>
          </a:p>
          <a:p>
            <a:r>
              <a:rPr lang="en-US" sz="2800" dirty="0" smtClean="0"/>
              <a:t>He </a:t>
            </a:r>
            <a:r>
              <a:rPr lang="en-US" sz="2800" dirty="0"/>
              <a:t>made Him who knew no sin to be sin on our behalf, so that we might become the righteousness of God in Him</a:t>
            </a:r>
            <a:r>
              <a:rPr lang="en-US" sz="2800" dirty="0" smtClean="0"/>
              <a:t>.</a:t>
            </a:r>
            <a:endParaRPr lang="en-US" sz="2800" dirty="0"/>
          </a:p>
        </p:txBody>
      </p:sp>
      <p:sp>
        <p:nvSpPr>
          <p:cNvPr id="3" name="Rectangle 2"/>
          <p:cNvSpPr/>
          <p:nvPr/>
        </p:nvSpPr>
        <p:spPr>
          <a:xfrm>
            <a:off x="487686" y="2973413"/>
            <a:ext cx="11273791" cy="3108543"/>
          </a:xfrm>
          <a:prstGeom prst="rect">
            <a:avLst/>
          </a:prstGeom>
        </p:spPr>
        <p:txBody>
          <a:bodyPr wrap="square">
            <a:spAutoFit/>
          </a:bodyPr>
          <a:lstStyle/>
          <a:p>
            <a:r>
              <a:rPr lang="en-US" sz="2800" dirty="0"/>
              <a:t>Colossians </a:t>
            </a:r>
            <a:r>
              <a:rPr lang="en-US" sz="2800" dirty="0" smtClean="0"/>
              <a:t>2:13-14</a:t>
            </a:r>
          </a:p>
          <a:p>
            <a:r>
              <a:rPr lang="en-US" sz="2800" dirty="0" smtClean="0"/>
              <a:t> </a:t>
            </a:r>
            <a:endParaRPr lang="en-US" sz="2800" dirty="0"/>
          </a:p>
          <a:p>
            <a:r>
              <a:rPr lang="en-US" sz="2800" dirty="0" smtClean="0"/>
              <a:t>When </a:t>
            </a:r>
            <a:r>
              <a:rPr lang="en-US" sz="2800" dirty="0"/>
              <a:t>you were dead in your transgressions and the </a:t>
            </a:r>
            <a:r>
              <a:rPr lang="en-US" sz="2800" dirty="0" err="1"/>
              <a:t>uncircumcision</a:t>
            </a:r>
            <a:r>
              <a:rPr lang="en-US" sz="2800" dirty="0"/>
              <a:t> of your flesh, He made you alive together with Him, having forgiven us all our transgressions, </a:t>
            </a:r>
            <a:r>
              <a:rPr lang="en-US" sz="2800" dirty="0" smtClean="0"/>
              <a:t>having </a:t>
            </a:r>
            <a:r>
              <a:rPr lang="en-US" sz="2800" dirty="0"/>
              <a:t>canceled out the certificate of debt consisting of decrees against us, which was hostile to us; and He has taken it out of the way, having nailed it to the cross.</a:t>
            </a:r>
          </a:p>
        </p:txBody>
      </p:sp>
    </p:spTree>
    <p:extLst>
      <p:ext uri="{BB962C8B-B14F-4D97-AF65-F5344CB8AC3E}">
        <p14:creationId xmlns:p14="http://schemas.microsoft.com/office/powerpoint/2010/main" val="27250581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0535" y="545515"/>
            <a:ext cx="11548111" cy="1815882"/>
          </a:xfrm>
          <a:prstGeom prst="rect">
            <a:avLst/>
          </a:prstGeom>
        </p:spPr>
        <p:txBody>
          <a:bodyPr wrap="square">
            <a:spAutoFit/>
          </a:bodyPr>
          <a:lstStyle/>
          <a:p>
            <a:r>
              <a:rPr lang="en-US" sz="2800" dirty="0"/>
              <a:t>Gal </a:t>
            </a:r>
            <a:r>
              <a:rPr lang="en-US" sz="2800" dirty="0" smtClean="0"/>
              <a:t>3:27</a:t>
            </a:r>
          </a:p>
          <a:p>
            <a:endParaRPr lang="en-US" sz="2800" dirty="0"/>
          </a:p>
          <a:p>
            <a:r>
              <a:rPr lang="en-US" sz="2800" dirty="0" smtClean="0"/>
              <a:t>For </a:t>
            </a:r>
            <a:r>
              <a:rPr lang="en-US" sz="2800" dirty="0"/>
              <a:t>all of you who were baptized into Christ have clothed yourselves with Christ</a:t>
            </a:r>
            <a:r>
              <a:rPr lang="en-US" sz="2800" dirty="0" smtClean="0"/>
              <a:t>.</a:t>
            </a:r>
            <a:endParaRPr lang="en-US" sz="2800" dirty="0"/>
          </a:p>
        </p:txBody>
      </p:sp>
      <p:pic>
        <p:nvPicPr>
          <p:cNvPr id="3" name="Picture 2"/>
          <p:cNvPicPr>
            <a:picLocks noChangeAspect="1"/>
          </p:cNvPicPr>
          <p:nvPr/>
        </p:nvPicPr>
        <p:blipFill>
          <a:blip r:embed="rId2"/>
          <a:stretch>
            <a:fillRect/>
          </a:stretch>
        </p:blipFill>
        <p:spPr>
          <a:xfrm>
            <a:off x="3224218" y="2854652"/>
            <a:ext cx="4491039" cy="3260617"/>
          </a:xfrm>
          <a:prstGeom prst="rect">
            <a:avLst/>
          </a:prstGeom>
        </p:spPr>
      </p:pic>
    </p:spTree>
    <p:extLst>
      <p:ext uri="{BB962C8B-B14F-4D97-AF65-F5344CB8AC3E}">
        <p14:creationId xmlns:p14="http://schemas.microsoft.com/office/powerpoint/2010/main" val="68565381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05151" y="795640"/>
            <a:ext cx="6096000" cy="1384995"/>
          </a:xfrm>
          <a:prstGeom prst="rect">
            <a:avLst/>
          </a:prstGeom>
        </p:spPr>
        <p:txBody>
          <a:bodyPr>
            <a:spAutoFit/>
          </a:bodyPr>
          <a:lstStyle/>
          <a:p>
            <a:r>
              <a:rPr lang="en-US" sz="2800" dirty="0"/>
              <a:t>•	It is free. </a:t>
            </a:r>
          </a:p>
          <a:p>
            <a:r>
              <a:rPr lang="en-US" sz="2800" dirty="0"/>
              <a:t>•	It is complete. </a:t>
            </a:r>
          </a:p>
          <a:p>
            <a:r>
              <a:rPr lang="en-US" sz="2800" dirty="0"/>
              <a:t>•	It is totally unconditional. </a:t>
            </a:r>
          </a:p>
        </p:txBody>
      </p:sp>
      <p:sp>
        <p:nvSpPr>
          <p:cNvPr id="3" name="Rectangle 2"/>
          <p:cNvSpPr/>
          <p:nvPr/>
        </p:nvSpPr>
        <p:spPr>
          <a:xfrm>
            <a:off x="754386" y="3603402"/>
            <a:ext cx="11304271" cy="1384995"/>
          </a:xfrm>
          <a:prstGeom prst="rect">
            <a:avLst/>
          </a:prstGeom>
        </p:spPr>
        <p:txBody>
          <a:bodyPr wrap="square">
            <a:spAutoFit/>
          </a:bodyPr>
          <a:lstStyle/>
          <a:p>
            <a:r>
              <a:rPr lang="en-US" sz="2800" dirty="0"/>
              <a:t>•	He wants us to be just as free in our forgiveness of others.</a:t>
            </a:r>
          </a:p>
          <a:p>
            <a:r>
              <a:rPr lang="en-US" sz="2800" dirty="0"/>
              <a:t>•	He wants us to be just as complete in our forgiveness of others.</a:t>
            </a:r>
          </a:p>
          <a:p>
            <a:r>
              <a:rPr lang="en-US" sz="2800" dirty="0"/>
              <a:t>•	He wants us to be just as unconditional in our forgiveness of others.</a:t>
            </a:r>
          </a:p>
        </p:txBody>
      </p:sp>
    </p:spTree>
    <p:extLst>
      <p:ext uri="{BB962C8B-B14F-4D97-AF65-F5344CB8AC3E}">
        <p14:creationId xmlns:p14="http://schemas.microsoft.com/office/powerpoint/2010/main" val="18904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774" y="884592"/>
            <a:ext cx="11471813" cy="1938992"/>
          </a:xfrm>
          <a:prstGeom prst="rect">
            <a:avLst/>
          </a:prstGeom>
        </p:spPr>
        <p:txBody>
          <a:bodyPr wrap="square">
            <a:spAutoFit/>
          </a:bodyPr>
          <a:lstStyle/>
          <a:p>
            <a:pPr algn="ctr"/>
            <a:r>
              <a:rPr lang="en-US" sz="6000" dirty="0"/>
              <a:t>It is far better to </a:t>
            </a:r>
            <a:r>
              <a:rPr lang="en-US" sz="6000" dirty="0">
                <a:solidFill>
                  <a:srgbClr val="00B050"/>
                </a:solidFill>
              </a:rPr>
              <a:t>forgive</a:t>
            </a:r>
            <a:r>
              <a:rPr lang="en-US" sz="6000" dirty="0"/>
              <a:t> and </a:t>
            </a:r>
            <a:r>
              <a:rPr lang="en-US" sz="6000" dirty="0">
                <a:solidFill>
                  <a:srgbClr val="00B050"/>
                </a:solidFill>
              </a:rPr>
              <a:t>forget </a:t>
            </a:r>
            <a:endParaRPr lang="en-US" sz="6000" dirty="0" smtClean="0">
              <a:solidFill>
                <a:srgbClr val="00B050"/>
              </a:solidFill>
            </a:endParaRPr>
          </a:p>
          <a:p>
            <a:pPr algn="ctr"/>
            <a:r>
              <a:rPr lang="en-US" sz="6000" dirty="0" smtClean="0"/>
              <a:t>than </a:t>
            </a:r>
            <a:r>
              <a:rPr lang="en-US" sz="6000" dirty="0"/>
              <a:t>to </a:t>
            </a:r>
            <a:r>
              <a:rPr lang="en-US" sz="6000" dirty="0">
                <a:solidFill>
                  <a:srgbClr val="FF0000"/>
                </a:solidFill>
              </a:rPr>
              <a:t>hate</a:t>
            </a:r>
            <a:r>
              <a:rPr lang="en-US" sz="6000" dirty="0"/>
              <a:t> and </a:t>
            </a:r>
            <a:r>
              <a:rPr lang="en-US" sz="6000" dirty="0">
                <a:solidFill>
                  <a:srgbClr val="FF0000"/>
                </a:solidFill>
              </a:rPr>
              <a:t>remember</a:t>
            </a:r>
            <a:r>
              <a:rPr lang="en-US" sz="6000" dirty="0"/>
              <a:t>.</a:t>
            </a:r>
          </a:p>
        </p:txBody>
      </p:sp>
    </p:spTree>
    <p:extLst>
      <p:ext uri="{BB962C8B-B14F-4D97-AF65-F5344CB8AC3E}">
        <p14:creationId xmlns:p14="http://schemas.microsoft.com/office/powerpoint/2010/main" val="165371856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80384" y="794385"/>
            <a:ext cx="4840605" cy="4963152"/>
          </a:xfrm>
          <a:prstGeom prst="rect">
            <a:avLst/>
          </a:prstGeom>
        </p:spPr>
      </p:pic>
    </p:spTree>
    <p:extLst>
      <p:ext uri="{BB962C8B-B14F-4D97-AF65-F5344CB8AC3E}">
        <p14:creationId xmlns:p14="http://schemas.microsoft.com/office/powerpoint/2010/main" val="22890781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2116" y="576724"/>
            <a:ext cx="10884310" cy="1191736"/>
          </a:xfrm>
          <a:prstGeom prst="rect">
            <a:avLst/>
          </a:prstGeom>
        </p:spPr>
        <p:txBody>
          <a:bodyPr wrap="square">
            <a:spAutoFit/>
          </a:bodyPr>
          <a:lstStyle/>
          <a:p>
            <a:pPr>
              <a:lnSpc>
                <a:spcPct val="115000"/>
              </a:lnSpc>
              <a:spcAft>
                <a:spcPts val="1000"/>
              </a:spcAft>
            </a:pPr>
            <a:r>
              <a:rPr lang="en-US" sz="3200" dirty="0">
                <a:ea typeface="Calibri"/>
                <a:cs typeface="Calibri"/>
              </a:rPr>
              <a:t>“they gave Him wine to drink mixed with gall; and after tasting it, He was unwilling to drink.” Matthew 27:34</a:t>
            </a:r>
            <a:endParaRPr lang="en-US" sz="3200" dirty="0">
              <a:ea typeface="Calibri"/>
              <a:cs typeface="Times New Roman"/>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715" y="2040041"/>
            <a:ext cx="8480323" cy="38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001192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0029" y="194311"/>
            <a:ext cx="11418571" cy="584775"/>
          </a:xfrm>
          <a:prstGeom prst="rect">
            <a:avLst/>
          </a:prstGeom>
          <a:noFill/>
        </p:spPr>
        <p:txBody>
          <a:bodyPr wrap="square" rtlCol="0">
            <a:spAutoFit/>
          </a:bodyPr>
          <a:lstStyle/>
          <a:p>
            <a:pPr algn="ctr"/>
            <a:r>
              <a:rPr lang="en-US" sz="3200" dirty="0" smtClean="0">
                <a:solidFill>
                  <a:schemeClr val="accent2">
                    <a:lumMod val="75000"/>
                  </a:schemeClr>
                </a:solidFill>
              </a:rPr>
              <a:t>Steps in Forgiving Others</a:t>
            </a:r>
            <a:endParaRPr lang="en-US" sz="3200" dirty="0">
              <a:solidFill>
                <a:schemeClr val="accent2">
                  <a:lumMod val="75000"/>
                </a:schemeClr>
              </a:solidFill>
            </a:endParaRPr>
          </a:p>
        </p:txBody>
      </p:sp>
      <p:sp>
        <p:nvSpPr>
          <p:cNvPr id="3" name="Rectangle 2"/>
          <p:cNvSpPr/>
          <p:nvPr/>
        </p:nvSpPr>
        <p:spPr>
          <a:xfrm>
            <a:off x="453389" y="1562789"/>
            <a:ext cx="11205211" cy="954107"/>
          </a:xfrm>
          <a:prstGeom prst="rect">
            <a:avLst/>
          </a:prstGeom>
        </p:spPr>
        <p:txBody>
          <a:bodyPr wrap="square">
            <a:spAutoFit/>
          </a:bodyPr>
          <a:lstStyle/>
          <a:p>
            <a:r>
              <a:rPr lang="en-US" sz="2800" dirty="0" smtClean="0"/>
              <a:t>The </a:t>
            </a:r>
            <a:r>
              <a:rPr lang="en-US" sz="2800" dirty="0"/>
              <a:t>first step in forgiving is to recognize that God has greatly and abundantly and completely forgiven us. </a:t>
            </a:r>
          </a:p>
        </p:txBody>
      </p:sp>
      <p:sp>
        <p:nvSpPr>
          <p:cNvPr id="4" name="Rectangle 3"/>
          <p:cNvSpPr/>
          <p:nvPr/>
        </p:nvSpPr>
        <p:spPr>
          <a:xfrm>
            <a:off x="453391" y="3507224"/>
            <a:ext cx="9033435" cy="523220"/>
          </a:xfrm>
          <a:prstGeom prst="rect">
            <a:avLst/>
          </a:prstGeom>
        </p:spPr>
        <p:txBody>
          <a:bodyPr wrap="none">
            <a:spAutoFit/>
          </a:bodyPr>
          <a:lstStyle/>
          <a:p>
            <a:r>
              <a:rPr lang="en-US" sz="2800" dirty="0" smtClean="0"/>
              <a:t>We must first see in God what we want to have in ourselves. </a:t>
            </a:r>
            <a:endParaRPr lang="en-US" sz="2800" dirty="0"/>
          </a:p>
        </p:txBody>
      </p:sp>
    </p:spTree>
    <p:extLst>
      <p:ext uri="{BB962C8B-B14F-4D97-AF65-F5344CB8AC3E}">
        <p14:creationId xmlns:p14="http://schemas.microsoft.com/office/powerpoint/2010/main" val="177760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26" y="950837"/>
            <a:ext cx="4972836" cy="646331"/>
          </a:xfrm>
          <a:prstGeom prst="rect">
            <a:avLst/>
          </a:prstGeom>
        </p:spPr>
        <p:txBody>
          <a:bodyPr wrap="none">
            <a:spAutoFit/>
          </a:bodyPr>
          <a:lstStyle/>
          <a:p>
            <a:r>
              <a:rPr lang="en-US" sz="3600" dirty="0" smtClean="0"/>
              <a:t>Second, </a:t>
            </a:r>
            <a:r>
              <a:rPr lang="en-US" sz="3600" dirty="0"/>
              <a:t>we need to pray. </a:t>
            </a:r>
          </a:p>
        </p:txBody>
      </p:sp>
    </p:spTree>
    <p:extLst>
      <p:ext uri="{BB962C8B-B14F-4D97-AF65-F5344CB8AC3E}">
        <p14:creationId xmlns:p14="http://schemas.microsoft.com/office/powerpoint/2010/main" val="236271316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8661" y="491495"/>
            <a:ext cx="9178291" cy="3539430"/>
          </a:xfrm>
          <a:prstGeom prst="rect">
            <a:avLst/>
          </a:prstGeom>
          <a:noFill/>
        </p:spPr>
        <p:txBody>
          <a:bodyPr wrap="square" rtlCol="0">
            <a:spAutoFit/>
          </a:bodyPr>
          <a:lstStyle/>
          <a:p>
            <a:r>
              <a:rPr lang="en-US" sz="2800" dirty="0" smtClean="0"/>
              <a:t>Why don’t we forgive?</a:t>
            </a:r>
          </a:p>
          <a:p>
            <a:endParaRPr lang="en-US" sz="2800" dirty="0"/>
          </a:p>
          <a:p>
            <a:pPr marL="285750" lvl="0" indent="-285750">
              <a:buFont typeface="Arial" panose="020B0604020202020204" pitchFamily="34" charset="0"/>
              <a:buChar char="•"/>
            </a:pPr>
            <a:r>
              <a:rPr lang="en-US" sz="2800" dirty="0"/>
              <a:t>We want to see them suffer for what they did. </a:t>
            </a:r>
          </a:p>
          <a:p>
            <a:pPr marL="285750" lvl="0" indent="-285750">
              <a:buFont typeface="Arial" panose="020B0604020202020204" pitchFamily="34" charset="0"/>
              <a:buChar char="•"/>
            </a:pPr>
            <a:r>
              <a:rPr lang="en-US" sz="2800" dirty="0"/>
              <a:t>We want them to feel the same hurt that they made us to feel. </a:t>
            </a:r>
          </a:p>
          <a:p>
            <a:pPr marL="285750" lvl="0" indent="-285750">
              <a:buFont typeface="Arial" panose="020B0604020202020204" pitchFamily="34" charset="0"/>
              <a:buChar char="•"/>
            </a:pPr>
            <a:r>
              <a:rPr lang="en-US" sz="2800" dirty="0"/>
              <a:t>We want to give them the message that if they hurt me then they will feel pain also, so they better think twice about hurting me again. </a:t>
            </a:r>
          </a:p>
        </p:txBody>
      </p:sp>
    </p:spTree>
    <p:extLst>
      <p:ext uri="{BB962C8B-B14F-4D97-AF65-F5344CB8AC3E}">
        <p14:creationId xmlns:p14="http://schemas.microsoft.com/office/powerpoint/2010/main" val="3212603914"/>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2722" y="746093"/>
            <a:ext cx="10815483" cy="1077218"/>
          </a:xfrm>
          <a:prstGeom prst="rect">
            <a:avLst/>
          </a:prstGeom>
        </p:spPr>
        <p:txBody>
          <a:bodyPr wrap="square">
            <a:spAutoFit/>
          </a:bodyPr>
          <a:lstStyle/>
          <a:p>
            <a:pPr lvl="0"/>
            <a:r>
              <a:rPr lang="en-US" sz="3200" dirty="0" smtClean="0"/>
              <a:t>Third, we </a:t>
            </a:r>
            <a:r>
              <a:rPr lang="en-US" sz="3200" dirty="0"/>
              <a:t>need to see the deeper truth about the people who have hurt us; a truth that blinds us what they really are. </a:t>
            </a:r>
          </a:p>
        </p:txBody>
      </p:sp>
    </p:spTree>
    <p:extLst>
      <p:ext uri="{BB962C8B-B14F-4D97-AF65-F5344CB8AC3E}">
        <p14:creationId xmlns:p14="http://schemas.microsoft.com/office/powerpoint/2010/main" val="409012262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088" y="614363"/>
            <a:ext cx="6981825"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02912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475" y="871538"/>
            <a:ext cx="3067050" cy="511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1200745"/>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9484" y="638785"/>
            <a:ext cx="11160363" cy="584775"/>
          </a:xfrm>
          <a:prstGeom prst="rect">
            <a:avLst/>
          </a:prstGeom>
        </p:spPr>
        <p:txBody>
          <a:bodyPr wrap="none">
            <a:spAutoFit/>
          </a:bodyPr>
          <a:lstStyle/>
          <a:p>
            <a:r>
              <a:rPr lang="en-US" sz="3200" dirty="0" smtClean="0"/>
              <a:t>Fourth, you </a:t>
            </a:r>
            <a:r>
              <a:rPr lang="en-US" sz="3200" dirty="0"/>
              <a:t>must realize that a lack of forgiveness will enslave </a:t>
            </a:r>
            <a:r>
              <a:rPr lang="en-US" sz="3200" dirty="0" smtClean="0"/>
              <a:t>you.</a:t>
            </a:r>
            <a:endParaRPr lang="en-US" sz="3200" dirty="0"/>
          </a:p>
        </p:txBody>
      </p:sp>
    </p:spTree>
    <p:extLst>
      <p:ext uri="{BB962C8B-B14F-4D97-AF65-F5344CB8AC3E}">
        <p14:creationId xmlns:p14="http://schemas.microsoft.com/office/powerpoint/2010/main" val="1497330390"/>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0551" y="921367"/>
            <a:ext cx="10919460" cy="1815882"/>
          </a:xfrm>
          <a:prstGeom prst="rect">
            <a:avLst/>
          </a:prstGeom>
        </p:spPr>
        <p:txBody>
          <a:bodyPr wrap="square">
            <a:spAutoFit/>
          </a:bodyPr>
          <a:lstStyle/>
          <a:p>
            <a:r>
              <a:rPr lang="en-US" sz="2800" dirty="0"/>
              <a:t>Hebrews </a:t>
            </a:r>
            <a:r>
              <a:rPr lang="en-US" sz="2800" dirty="0" smtClean="0"/>
              <a:t>12:15</a:t>
            </a:r>
          </a:p>
          <a:p>
            <a:endParaRPr lang="en-US" sz="2800" dirty="0"/>
          </a:p>
          <a:p>
            <a:r>
              <a:rPr lang="en-US" sz="2800" dirty="0" smtClean="0"/>
              <a:t>See </a:t>
            </a:r>
            <a:r>
              <a:rPr lang="en-US" sz="2800" dirty="0"/>
              <a:t>to it that no one comes short of the grace of God; that no root of bitterness springing up causes trouble, and by it many be defiled</a:t>
            </a:r>
            <a:r>
              <a:rPr lang="en-US" sz="2800" dirty="0" smtClean="0"/>
              <a:t>.</a:t>
            </a:r>
            <a:endParaRPr lang="en-US" sz="2800" dirty="0"/>
          </a:p>
        </p:txBody>
      </p:sp>
    </p:spTree>
    <p:extLst>
      <p:ext uri="{BB962C8B-B14F-4D97-AF65-F5344CB8AC3E}">
        <p14:creationId xmlns:p14="http://schemas.microsoft.com/office/powerpoint/2010/main" val="829633776"/>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4163" y="625578"/>
            <a:ext cx="8696018" cy="5448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929677"/>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781" y="637938"/>
            <a:ext cx="11198942" cy="1077218"/>
          </a:xfrm>
          <a:prstGeom prst="rect">
            <a:avLst/>
          </a:prstGeom>
        </p:spPr>
        <p:txBody>
          <a:bodyPr wrap="square">
            <a:spAutoFit/>
          </a:bodyPr>
          <a:lstStyle/>
          <a:p>
            <a:pPr lvl="0"/>
            <a:r>
              <a:rPr lang="en-US" sz="3200" dirty="0" smtClean="0"/>
              <a:t>Fifth, if necessary, tell </a:t>
            </a:r>
            <a:r>
              <a:rPr lang="en-US" sz="3200" dirty="0"/>
              <a:t>someone else about your lack of forgiveness and ask them to pray for you. </a:t>
            </a:r>
          </a:p>
        </p:txBody>
      </p:sp>
    </p:spTree>
    <p:extLst>
      <p:ext uri="{BB962C8B-B14F-4D97-AF65-F5344CB8AC3E}">
        <p14:creationId xmlns:p14="http://schemas.microsoft.com/office/powerpoint/2010/main" val="325625023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1277" y="559280"/>
            <a:ext cx="11100620" cy="1077218"/>
          </a:xfrm>
          <a:prstGeom prst="rect">
            <a:avLst/>
          </a:prstGeom>
        </p:spPr>
        <p:txBody>
          <a:bodyPr wrap="square">
            <a:spAutoFit/>
          </a:bodyPr>
          <a:lstStyle/>
          <a:p>
            <a:pPr lvl="0"/>
            <a:r>
              <a:rPr lang="en-US" sz="3200" dirty="0" smtClean="0"/>
              <a:t>Sixth, you </a:t>
            </a:r>
            <a:r>
              <a:rPr lang="en-US" sz="3200" dirty="0"/>
              <a:t>will know that you have truly forgiven someone when you can spontaneously wish them well.</a:t>
            </a:r>
          </a:p>
        </p:txBody>
      </p:sp>
    </p:spTree>
    <p:extLst>
      <p:ext uri="{BB962C8B-B14F-4D97-AF65-F5344CB8AC3E}">
        <p14:creationId xmlns:p14="http://schemas.microsoft.com/office/powerpoint/2010/main" val="2249147000"/>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47190" y="401002"/>
            <a:ext cx="3750945" cy="6191076"/>
          </a:xfrm>
          <a:prstGeom prst="rect">
            <a:avLst/>
          </a:prstGeom>
        </p:spPr>
      </p:pic>
    </p:spTree>
    <p:extLst>
      <p:ext uri="{BB962C8B-B14F-4D97-AF65-F5344CB8AC3E}">
        <p14:creationId xmlns:p14="http://schemas.microsoft.com/office/powerpoint/2010/main" val="52649224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71700" y="1090616"/>
            <a:ext cx="7848600" cy="4676775"/>
          </a:xfrm>
          <a:prstGeom prst="rect">
            <a:avLst/>
          </a:prstGeom>
        </p:spPr>
      </p:pic>
    </p:spTree>
    <p:extLst>
      <p:ext uri="{BB962C8B-B14F-4D97-AF65-F5344CB8AC3E}">
        <p14:creationId xmlns:p14="http://schemas.microsoft.com/office/powerpoint/2010/main" val="2046625896"/>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761" y="613186"/>
            <a:ext cx="10962968" cy="4401205"/>
          </a:xfrm>
          <a:prstGeom prst="rect">
            <a:avLst/>
          </a:prstGeom>
        </p:spPr>
        <p:txBody>
          <a:bodyPr wrap="square">
            <a:spAutoFit/>
          </a:bodyPr>
          <a:lstStyle/>
          <a:p>
            <a:r>
              <a:rPr lang="en-US" sz="2800" dirty="0"/>
              <a:t>There is always a time to forgive</a:t>
            </a:r>
            <a:r>
              <a:rPr lang="en-US" sz="2800" dirty="0" smtClean="0"/>
              <a:t>.</a:t>
            </a:r>
          </a:p>
          <a:p>
            <a:endParaRPr lang="en-US" sz="2800" dirty="0"/>
          </a:p>
          <a:p>
            <a:r>
              <a:rPr lang="en-US" sz="2800" dirty="0"/>
              <a:t>That time is always now</a:t>
            </a:r>
            <a:r>
              <a:rPr lang="en-US" sz="2800" dirty="0" smtClean="0"/>
              <a:t>.</a:t>
            </a:r>
          </a:p>
          <a:p>
            <a:endParaRPr lang="en-US" sz="2800" dirty="0"/>
          </a:p>
          <a:p>
            <a:pPr marL="285750" lvl="0" indent="-285750">
              <a:buFont typeface="Arial" panose="020B0604020202020204" pitchFamily="34" charset="0"/>
              <a:buChar char="•"/>
            </a:pPr>
            <a:r>
              <a:rPr lang="en-US" sz="2800" dirty="0"/>
              <a:t>Your season of bitterness is over.</a:t>
            </a:r>
          </a:p>
          <a:p>
            <a:pPr marL="285750" lvl="0" indent="-285750">
              <a:buFont typeface="Arial" panose="020B0604020202020204" pitchFamily="34" charset="0"/>
              <a:buChar char="•"/>
            </a:pPr>
            <a:r>
              <a:rPr lang="en-US" sz="2800" dirty="0"/>
              <a:t>Your season of anger and plotting revenge is over.</a:t>
            </a:r>
          </a:p>
          <a:p>
            <a:pPr marL="285750" lvl="0" indent="-285750">
              <a:buFont typeface="Arial" panose="020B0604020202020204" pitchFamily="34" charset="0"/>
              <a:buChar char="•"/>
            </a:pPr>
            <a:r>
              <a:rPr lang="en-US" sz="2800" dirty="0"/>
              <a:t>Your season of chaining yourself to this other person’s hurt or disappointment is over.</a:t>
            </a:r>
          </a:p>
          <a:p>
            <a:endParaRPr lang="en-US" sz="2800" dirty="0" smtClean="0"/>
          </a:p>
          <a:p>
            <a:r>
              <a:rPr lang="en-US" sz="2800" dirty="0" smtClean="0"/>
              <a:t>It </a:t>
            </a:r>
            <a:r>
              <a:rPr lang="en-US" sz="2800" dirty="0"/>
              <a:t>is a new season, a fresh season, a season is plant something new. </a:t>
            </a:r>
          </a:p>
        </p:txBody>
      </p:sp>
    </p:spTree>
    <p:extLst>
      <p:ext uri="{BB962C8B-B14F-4D97-AF65-F5344CB8AC3E}">
        <p14:creationId xmlns:p14="http://schemas.microsoft.com/office/powerpoint/2010/main" val="191167193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70748" y="397192"/>
            <a:ext cx="8299133" cy="6172566"/>
          </a:xfrm>
          <a:prstGeom prst="rect">
            <a:avLst/>
          </a:prstGeom>
        </p:spPr>
      </p:pic>
    </p:spTree>
    <p:extLst>
      <p:ext uri="{BB962C8B-B14F-4D97-AF65-F5344CB8AC3E}">
        <p14:creationId xmlns:p14="http://schemas.microsoft.com/office/powerpoint/2010/main" val="384377363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49678" y="2025445"/>
            <a:ext cx="6341806" cy="1569660"/>
          </a:xfrm>
          <a:prstGeom prst="rect">
            <a:avLst/>
          </a:prstGeom>
          <a:noFill/>
        </p:spPr>
        <p:txBody>
          <a:bodyPr wrap="square" rtlCol="0">
            <a:spAutoFit/>
          </a:bodyPr>
          <a:lstStyle/>
          <a:p>
            <a:r>
              <a:rPr lang="en-US" sz="9600" dirty="0" smtClean="0"/>
              <a:t>NOT WANT</a:t>
            </a:r>
            <a:endParaRPr lang="en-US" sz="9600" dirty="0"/>
          </a:p>
        </p:txBody>
      </p:sp>
      <p:sp>
        <p:nvSpPr>
          <p:cNvPr id="3" name="TextBox 2"/>
          <p:cNvSpPr txBox="1"/>
          <p:nvPr/>
        </p:nvSpPr>
        <p:spPr>
          <a:xfrm>
            <a:off x="3303639" y="840505"/>
            <a:ext cx="2084437" cy="3939540"/>
          </a:xfrm>
          <a:prstGeom prst="rect">
            <a:avLst/>
          </a:prstGeom>
          <a:noFill/>
        </p:spPr>
        <p:txBody>
          <a:bodyPr wrap="square" rtlCol="0">
            <a:spAutoFit/>
          </a:bodyPr>
          <a:lstStyle/>
          <a:p>
            <a:r>
              <a:rPr lang="en-US" sz="25000" dirty="0" smtClean="0">
                <a:solidFill>
                  <a:srgbClr val="FF0000"/>
                </a:solidFill>
              </a:rPr>
              <a:t>X</a:t>
            </a:r>
            <a:endParaRPr lang="en-US" sz="25000" dirty="0">
              <a:solidFill>
                <a:srgbClr val="FF0000"/>
              </a:solidFill>
            </a:endParaRPr>
          </a:p>
        </p:txBody>
      </p:sp>
    </p:spTree>
    <p:extLst>
      <p:ext uri="{BB962C8B-B14F-4D97-AF65-F5344CB8AC3E}">
        <p14:creationId xmlns:p14="http://schemas.microsoft.com/office/powerpoint/2010/main" val="21332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631" y="1094160"/>
            <a:ext cx="11132820" cy="523220"/>
          </a:xfrm>
          <a:prstGeom prst="rect">
            <a:avLst/>
          </a:prstGeom>
        </p:spPr>
        <p:txBody>
          <a:bodyPr wrap="square">
            <a:spAutoFit/>
          </a:bodyPr>
          <a:lstStyle/>
          <a:p>
            <a:r>
              <a:rPr lang="en-US" sz="2800" dirty="0" smtClean="0"/>
              <a:t>The </a:t>
            </a:r>
            <a:r>
              <a:rPr lang="en-US" sz="2800" dirty="0"/>
              <a:t>first slave did not ask for forgiveness; he asked for an extension of </a:t>
            </a:r>
            <a:r>
              <a:rPr lang="en-US" sz="2800" dirty="0" smtClean="0"/>
              <a:t>time. </a:t>
            </a:r>
            <a:endParaRPr lang="en-US" sz="2800" dirty="0"/>
          </a:p>
        </p:txBody>
      </p:sp>
      <p:sp>
        <p:nvSpPr>
          <p:cNvPr id="3" name="Rectangle 2"/>
          <p:cNvSpPr/>
          <p:nvPr/>
        </p:nvSpPr>
        <p:spPr>
          <a:xfrm>
            <a:off x="468631" y="2957253"/>
            <a:ext cx="11132820" cy="954107"/>
          </a:xfrm>
          <a:prstGeom prst="rect">
            <a:avLst/>
          </a:prstGeom>
        </p:spPr>
        <p:txBody>
          <a:bodyPr wrap="square">
            <a:spAutoFit/>
          </a:bodyPr>
          <a:lstStyle/>
          <a:p>
            <a:r>
              <a:rPr lang="en-US" sz="2800" dirty="0" smtClean="0"/>
              <a:t>The </a:t>
            </a:r>
            <a:r>
              <a:rPr lang="en-US" sz="2800" dirty="0"/>
              <a:t>first slave didn’t understand the offer of forgiveness and so he was unable to grant it. </a:t>
            </a:r>
          </a:p>
        </p:txBody>
      </p:sp>
    </p:spTree>
    <p:extLst>
      <p:ext uri="{BB962C8B-B14F-4D97-AF65-F5344CB8AC3E}">
        <p14:creationId xmlns:p14="http://schemas.microsoft.com/office/powerpoint/2010/main" val="53566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85" y="361336"/>
            <a:ext cx="5502223" cy="4063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301" y="2923561"/>
            <a:ext cx="5462386" cy="344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010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down)">
                                      <p:cBhvr>
                                        <p:cTn id="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9852" y="1072251"/>
            <a:ext cx="5479734" cy="5507883"/>
          </a:xfrm>
          <a:prstGeom prst="rect">
            <a:avLst/>
          </a:prstGeom>
        </p:spPr>
      </p:pic>
      <p:pic>
        <p:nvPicPr>
          <p:cNvPr id="3" name="Picture 2"/>
          <p:cNvPicPr>
            <a:picLocks noChangeAspect="1"/>
          </p:cNvPicPr>
          <p:nvPr/>
        </p:nvPicPr>
        <p:blipFill>
          <a:blip r:embed="rId3"/>
          <a:stretch>
            <a:fillRect/>
          </a:stretch>
        </p:blipFill>
        <p:spPr>
          <a:xfrm>
            <a:off x="9355628" y="3531872"/>
            <a:ext cx="240808" cy="294321"/>
          </a:xfrm>
          <a:prstGeom prst="rect">
            <a:avLst/>
          </a:prstGeom>
        </p:spPr>
      </p:pic>
      <p:sp>
        <p:nvSpPr>
          <p:cNvPr id="4" name="Rectangle 3"/>
          <p:cNvSpPr/>
          <p:nvPr/>
        </p:nvSpPr>
        <p:spPr>
          <a:xfrm>
            <a:off x="314633" y="224983"/>
            <a:ext cx="6623378" cy="646331"/>
          </a:xfrm>
          <a:prstGeom prst="rect">
            <a:avLst/>
          </a:prstGeom>
        </p:spPr>
        <p:txBody>
          <a:bodyPr wrap="square">
            <a:spAutoFit/>
          </a:bodyPr>
          <a:lstStyle/>
          <a:p>
            <a:r>
              <a:rPr lang="en-US" dirty="0"/>
              <a:t>“Should you not also have had mercy on your fellow slave, even as I had mercy on you?” </a:t>
            </a:r>
          </a:p>
        </p:txBody>
      </p:sp>
    </p:spTree>
    <p:extLst>
      <p:ext uri="{BB962C8B-B14F-4D97-AF65-F5344CB8AC3E}">
        <p14:creationId xmlns:p14="http://schemas.microsoft.com/office/powerpoint/2010/main" val="8251758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128" y="746628"/>
            <a:ext cx="5231689" cy="584775"/>
          </a:xfrm>
          <a:prstGeom prst="rect">
            <a:avLst/>
          </a:prstGeom>
        </p:spPr>
        <p:txBody>
          <a:bodyPr wrap="none">
            <a:spAutoFit/>
          </a:bodyPr>
          <a:lstStyle/>
          <a:p>
            <a:r>
              <a:rPr lang="en-US" sz="3200" dirty="0" smtClean="0"/>
              <a:t>• Because </a:t>
            </a:r>
            <a:r>
              <a:rPr lang="en-US" sz="3200" dirty="0"/>
              <a:t>God has forgiven us</a:t>
            </a:r>
          </a:p>
        </p:txBody>
      </p:sp>
      <p:sp>
        <p:nvSpPr>
          <p:cNvPr id="3" name="Rectangle 2"/>
          <p:cNvSpPr/>
          <p:nvPr/>
        </p:nvSpPr>
        <p:spPr>
          <a:xfrm>
            <a:off x="344128" y="1942431"/>
            <a:ext cx="11661059" cy="584775"/>
          </a:xfrm>
          <a:prstGeom prst="rect">
            <a:avLst/>
          </a:prstGeom>
        </p:spPr>
        <p:txBody>
          <a:bodyPr wrap="square">
            <a:spAutoFit/>
          </a:bodyPr>
          <a:lstStyle/>
          <a:p>
            <a:r>
              <a:rPr lang="en-US" sz="3200" dirty="0" smtClean="0"/>
              <a:t>• Because </a:t>
            </a:r>
            <a:r>
              <a:rPr lang="en-US" sz="3200" dirty="0" err="1"/>
              <a:t>unforgiveness</a:t>
            </a:r>
            <a:r>
              <a:rPr lang="en-US" sz="3200" dirty="0"/>
              <a:t> will take over our lives and make us its slave</a:t>
            </a:r>
          </a:p>
        </p:txBody>
      </p:sp>
      <p:sp>
        <p:nvSpPr>
          <p:cNvPr id="4" name="Rectangle 3"/>
          <p:cNvSpPr/>
          <p:nvPr/>
        </p:nvSpPr>
        <p:spPr>
          <a:xfrm>
            <a:off x="344128" y="3138234"/>
            <a:ext cx="11297265" cy="1077218"/>
          </a:xfrm>
          <a:prstGeom prst="rect">
            <a:avLst/>
          </a:prstGeom>
        </p:spPr>
        <p:txBody>
          <a:bodyPr wrap="square">
            <a:spAutoFit/>
          </a:bodyPr>
          <a:lstStyle/>
          <a:p>
            <a:r>
              <a:rPr lang="en-US" sz="3200" dirty="0" smtClean="0"/>
              <a:t>• Because </a:t>
            </a:r>
            <a:r>
              <a:rPr lang="en-US" sz="3200" dirty="0"/>
              <a:t>forgiveness allows us to exhibit God’s grace, power, and forgiveness in our own lives</a:t>
            </a:r>
          </a:p>
        </p:txBody>
      </p:sp>
      <p:sp>
        <p:nvSpPr>
          <p:cNvPr id="5" name="Rectangle 4"/>
          <p:cNvSpPr/>
          <p:nvPr/>
        </p:nvSpPr>
        <p:spPr>
          <a:xfrm>
            <a:off x="344128" y="4826480"/>
            <a:ext cx="11415252" cy="1077218"/>
          </a:xfrm>
          <a:prstGeom prst="rect">
            <a:avLst/>
          </a:prstGeom>
        </p:spPr>
        <p:txBody>
          <a:bodyPr wrap="square">
            <a:spAutoFit/>
          </a:bodyPr>
          <a:lstStyle/>
          <a:p>
            <a:r>
              <a:rPr lang="en-US" sz="3200" dirty="0" smtClean="0"/>
              <a:t>• Because </a:t>
            </a:r>
            <a:r>
              <a:rPr lang="en-US" sz="3200" dirty="0"/>
              <a:t>God has so richly forgiven us how could not return even a morsel of forgiveness to someone else?</a:t>
            </a:r>
          </a:p>
        </p:txBody>
      </p:sp>
    </p:spTree>
    <p:extLst>
      <p:ext uri="{BB962C8B-B14F-4D97-AF65-F5344CB8AC3E}">
        <p14:creationId xmlns:p14="http://schemas.microsoft.com/office/powerpoint/2010/main" val="225370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9611" y="753749"/>
            <a:ext cx="10515600" cy="21151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5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Stories</a:t>
            </a:r>
            <a:endParaRPr lang="en-US" sz="15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59203815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1" y="320045"/>
            <a:ext cx="11555731" cy="5632311"/>
          </a:xfrm>
          <a:prstGeom prst="rect">
            <a:avLst/>
          </a:prstGeom>
          <a:noFill/>
        </p:spPr>
        <p:txBody>
          <a:bodyPr wrap="square" rtlCol="0">
            <a:spAutoFit/>
          </a:bodyPr>
          <a:lstStyle/>
          <a:p>
            <a:r>
              <a:rPr lang="en-US" sz="2400" dirty="0"/>
              <a:t>Matt 13:1-3a, </a:t>
            </a:r>
            <a:r>
              <a:rPr lang="en-US" sz="2400" dirty="0" smtClean="0"/>
              <a:t>10-17</a:t>
            </a:r>
          </a:p>
          <a:p>
            <a:endParaRPr lang="en-US" sz="2400" dirty="0"/>
          </a:p>
          <a:p>
            <a:r>
              <a:rPr lang="en-US" sz="2400" dirty="0"/>
              <a:t>That day Jesus went out of the house and was sitting by the sea. </a:t>
            </a:r>
            <a:endParaRPr lang="en-US" sz="2400" dirty="0" smtClean="0"/>
          </a:p>
          <a:p>
            <a:r>
              <a:rPr lang="en-US" sz="2400" dirty="0" smtClean="0"/>
              <a:t>2 </a:t>
            </a:r>
            <a:r>
              <a:rPr lang="en-US" sz="2400" dirty="0"/>
              <a:t>And large crowds gathered to Him, so He got into a boat and sat down, and the whole crowd was standing on the beach.</a:t>
            </a:r>
          </a:p>
          <a:p>
            <a:r>
              <a:rPr lang="en-US" sz="2400" dirty="0"/>
              <a:t>3 And He spoke many things to them in parables, saying [the parable of the sower</a:t>
            </a:r>
            <a:r>
              <a:rPr lang="en-US" sz="2400" dirty="0" smtClean="0"/>
              <a:t>]</a:t>
            </a:r>
          </a:p>
          <a:p>
            <a:endParaRPr lang="en-US" sz="2400" dirty="0"/>
          </a:p>
          <a:p>
            <a:r>
              <a:rPr lang="en-US" sz="2400" dirty="0"/>
              <a:t>10 And the disciples came and said to Him, “Why do You speak to them in parables?” </a:t>
            </a:r>
            <a:endParaRPr lang="en-US" sz="2400" dirty="0" smtClean="0"/>
          </a:p>
          <a:p>
            <a:r>
              <a:rPr lang="en-US" sz="2400" dirty="0" smtClean="0"/>
              <a:t>11 </a:t>
            </a:r>
            <a:r>
              <a:rPr lang="en-US" sz="2400" dirty="0"/>
              <a:t>Jesus answered them, “To you it has been granted to know the mysteries of the kingdom of heaven, but to them it has not been granted. </a:t>
            </a:r>
            <a:endParaRPr lang="en-US" sz="2400" dirty="0" smtClean="0"/>
          </a:p>
          <a:p>
            <a:r>
              <a:rPr lang="en-US" sz="2400" dirty="0" smtClean="0"/>
              <a:t>12 </a:t>
            </a:r>
            <a:r>
              <a:rPr lang="en-US" sz="2400" dirty="0"/>
              <a:t>For whoever has, to him more shall be given, and he will have an abundance; but whoever does not have, even what he has shall be taken away from him. </a:t>
            </a:r>
            <a:endParaRPr lang="en-US" sz="2400" dirty="0" smtClean="0"/>
          </a:p>
          <a:p>
            <a:r>
              <a:rPr lang="en-US" sz="2400" dirty="0" smtClean="0"/>
              <a:t>13 </a:t>
            </a:r>
            <a:r>
              <a:rPr lang="en-US" sz="2400" dirty="0"/>
              <a:t>Therefore I speak to them in parables; because while seeing they do not see, and while hearing they do not hear, nor do they understand. </a:t>
            </a:r>
            <a:endParaRPr lang="en-US" sz="2400" dirty="0" smtClean="0"/>
          </a:p>
          <a:p>
            <a:r>
              <a:rPr lang="en-US" sz="2400" dirty="0" smtClean="0"/>
              <a:t>14 </a:t>
            </a:r>
            <a:r>
              <a:rPr lang="en-US" sz="2400" dirty="0"/>
              <a:t>In their case the prophecy of Isaiah is being fulfilled, which says</a:t>
            </a:r>
            <a:r>
              <a:rPr lang="en-US" sz="2400" dirty="0" smtClean="0"/>
              <a:t>,</a:t>
            </a:r>
            <a:endParaRPr lang="en-US" sz="2400" dirty="0"/>
          </a:p>
        </p:txBody>
      </p:sp>
    </p:spTree>
    <p:extLst>
      <p:ext uri="{BB962C8B-B14F-4D97-AF65-F5344CB8AC3E}">
        <p14:creationId xmlns:p14="http://schemas.microsoft.com/office/powerpoint/2010/main" val="110390341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 y="262890"/>
            <a:ext cx="11521440" cy="6124754"/>
          </a:xfrm>
          <a:prstGeom prst="rect">
            <a:avLst/>
          </a:prstGeom>
          <a:noFill/>
        </p:spPr>
        <p:txBody>
          <a:bodyPr wrap="square" rtlCol="0">
            <a:spAutoFit/>
          </a:bodyPr>
          <a:lstStyle/>
          <a:p>
            <a:r>
              <a:rPr lang="en-US" sz="2800" dirty="0"/>
              <a:t>‘You will keep on hearing, but will not understand;</a:t>
            </a:r>
          </a:p>
          <a:p>
            <a:r>
              <a:rPr lang="en-US" sz="2800" dirty="0"/>
              <a:t>You will keep on seeing, but will not perceive</a:t>
            </a:r>
            <a:r>
              <a:rPr lang="en-US" sz="2800" dirty="0" smtClean="0"/>
              <a:t>;</a:t>
            </a:r>
            <a:endParaRPr lang="en-US" sz="2800" dirty="0"/>
          </a:p>
          <a:p>
            <a:r>
              <a:rPr lang="en-US" sz="2800" dirty="0"/>
              <a:t>15 For the heart of this people has become dull,</a:t>
            </a:r>
          </a:p>
          <a:p>
            <a:r>
              <a:rPr lang="en-US" sz="2800" dirty="0"/>
              <a:t>With their ears they scarcely hear,</a:t>
            </a:r>
          </a:p>
          <a:p>
            <a:r>
              <a:rPr lang="en-US" sz="2800" dirty="0"/>
              <a:t>And they have closed their eyes,</a:t>
            </a:r>
          </a:p>
          <a:p>
            <a:r>
              <a:rPr lang="en-US" sz="2800" dirty="0"/>
              <a:t>Otherwise they would see with their eyes,</a:t>
            </a:r>
          </a:p>
          <a:p>
            <a:r>
              <a:rPr lang="en-US" sz="2800" dirty="0"/>
              <a:t>Hear with their ears,</a:t>
            </a:r>
          </a:p>
          <a:p>
            <a:r>
              <a:rPr lang="en-US" sz="2800" dirty="0"/>
              <a:t>And understand with their heart and return,</a:t>
            </a:r>
          </a:p>
          <a:p>
            <a:r>
              <a:rPr lang="en-US" sz="2800" dirty="0"/>
              <a:t>And I would heal them.’</a:t>
            </a:r>
          </a:p>
          <a:p>
            <a:r>
              <a:rPr lang="en-US" sz="2800" dirty="0"/>
              <a:t>16 But blessed are your eyes, because they see; and your ears, because they hear. </a:t>
            </a:r>
            <a:endParaRPr lang="en-US" sz="2800" dirty="0" smtClean="0"/>
          </a:p>
          <a:p>
            <a:r>
              <a:rPr lang="en-US" sz="2800" dirty="0" smtClean="0"/>
              <a:t>17 </a:t>
            </a:r>
            <a:r>
              <a:rPr lang="en-US" sz="2800" dirty="0"/>
              <a:t>For truly I say to you that many prophets and righteous men desired to see what you see, and did not see it, and to hear what you hear, and did not hear it.</a:t>
            </a:r>
          </a:p>
        </p:txBody>
      </p:sp>
    </p:spTree>
    <p:extLst>
      <p:ext uri="{BB962C8B-B14F-4D97-AF65-F5344CB8AC3E}">
        <p14:creationId xmlns:p14="http://schemas.microsoft.com/office/powerpoint/2010/main" val="465193263"/>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8648" y="521970"/>
            <a:ext cx="10512981" cy="5250180"/>
          </a:xfrm>
          <a:prstGeom prst="rect">
            <a:avLst/>
          </a:prstGeom>
        </p:spPr>
      </p:pic>
    </p:spTree>
    <p:extLst>
      <p:ext uri="{BB962C8B-B14F-4D97-AF65-F5344CB8AC3E}">
        <p14:creationId xmlns:p14="http://schemas.microsoft.com/office/powerpoint/2010/main" val="364949174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3" y="354330"/>
            <a:ext cx="11544300" cy="1569660"/>
          </a:xfrm>
          <a:prstGeom prst="rect">
            <a:avLst/>
          </a:prstGeom>
          <a:noFill/>
        </p:spPr>
        <p:txBody>
          <a:bodyPr wrap="square" rtlCol="0">
            <a:spAutoFit/>
          </a:bodyPr>
          <a:lstStyle/>
          <a:p>
            <a:pPr marL="342900" lvl="0" indent="-342900">
              <a:buFont typeface="+mj-lt"/>
              <a:buAutoNum type="arabicParenR"/>
            </a:pPr>
            <a:r>
              <a:rPr lang="en-US" sz="2400" dirty="0"/>
              <a:t>There were those who were His followers. These people hung on Jesus’ every word and desired to understand what He said. This is why when they didn’t understand something they asked. For example in Matthew 13:36, “And His disciples came to Him and said, ‘Explain to us the parable of the tares of the field</a:t>
            </a:r>
            <a:r>
              <a:rPr lang="en-US" sz="2400" dirty="0" smtClean="0"/>
              <a:t>.’”</a:t>
            </a:r>
            <a:endParaRPr lang="en-US" sz="2400" dirty="0"/>
          </a:p>
        </p:txBody>
      </p:sp>
      <p:sp>
        <p:nvSpPr>
          <p:cNvPr id="3" name="TextBox 2"/>
          <p:cNvSpPr txBox="1"/>
          <p:nvPr/>
        </p:nvSpPr>
        <p:spPr>
          <a:xfrm>
            <a:off x="388621" y="2320300"/>
            <a:ext cx="11555731" cy="830997"/>
          </a:xfrm>
          <a:prstGeom prst="rect">
            <a:avLst/>
          </a:prstGeom>
          <a:noFill/>
        </p:spPr>
        <p:txBody>
          <a:bodyPr wrap="square" rtlCol="0">
            <a:spAutoFit/>
          </a:bodyPr>
          <a:lstStyle/>
          <a:p>
            <a:pPr marL="342900" lvl="0" indent="-342900">
              <a:buFont typeface="+mj-lt"/>
              <a:buAutoNum type="arabicParenR" startAt="2"/>
            </a:pPr>
            <a:r>
              <a:rPr lang="en-US" sz="2400" dirty="0"/>
              <a:t>The second group was those who opposed Jesus and who had closed their ears and hearts to His message</a:t>
            </a:r>
            <a:r>
              <a:rPr lang="en-US" sz="2400" dirty="0" smtClean="0"/>
              <a:t>.</a:t>
            </a:r>
            <a:endParaRPr lang="en-US" sz="2400" dirty="0"/>
          </a:p>
        </p:txBody>
      </p:sp>
      <p:sp>
        <p:nvSpPr>
          <p:cNvPr id="4" name="TextBox 3"/>
          <p:cNvSpPr txBox="1"/>
          <p:nvPr/>
        </p:nvSpPr>
        <p:spPr>
          <a:xfrm>
            <a:off x="365763" y="3623310"/>
            <a:ext cx="11544300" cy="3046988"/>
          </a:xfrm>
          <a:prstGeom prst="rect">
            <a:avLst/>
          </a:prstGeom>
          <a:noFill/>
        </p:spPr>
        <p:txBody>
          <a:bodyPr wrap="square" rtlCol="0">
            <a:spAutoFit/>
          </a:bodyPr>
          <a:lstStyle/>
          <a:p>
            <a:pPr marL="342900" lvl="0" indent="-342900">
              <a:buFont typeface="+mj-lt"/>
              <a:buAutoNum type="arabicParenR" startAt="3"/>
            </a:pPr>
            <a:r>
              <a:rPr lang="en-US" sz="2400" dirty="0"/>
              <a:t>The third group was that great crowd who were on the fence. They would consider what Jesus had to say but to what effort would they make to understand it? If they realized that Jesus was more than a good teacher then they would know that He was not giving them lessons on where to plant seed. They would then think about it and think about it. Sometimes they might figure it out although that might be difficult and would require illumination by the Holy Spirit. Other times they would want to hear more from Jesus so they would come back. With additional information they then might be able to connect the dots</a:t>
            </a:r>
            <a:r>
              <a:rPr lang="en-US" sz="2400" dirty="0" smtClean="0"/>
              <a:t>.</a:t>
            </a:r>
            <a:endParaRPr lang="en-US" sz="2400" dirty="0"/>
          </a:p>
        </p:txBody>
      </p:sp>
    </p:spTree>
    <p:extLst>
      <p:ext uri="{BB962C8B-B14F-4D97-AF65-F5344CB8AC3E}">
        <p14:creationId xmlns:p14="http://schemas.microsoft.com/office/powerpoint/2010/main" val="408236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5"/>
            <a:ext cx="10515600" cy="709295"/>
          </a:xfrm>
        </p:spPr>
        <p:txBody>
          <a:bodyPr/>
          <a:lstStyle/>
          <a:p>
            <a:r>
              <a:rPr lang="en-US" dirty="0" smtClean="0">
                <a:solidFill>
                  <a:srgbClr val="FF0000"/>
                </a:solidFill>
              </a:rPr>
              <a:t>Why Parables?</a:t>
            </a:r>
            <a:endParaRPr lang="en-US" dirty="0">
              <a:solidFill>
                <a:srgbClr val="FF0000"/>
              </a:solidFill>
            </a:endParaRPr>
          </a:p>
        </p:txBody>
      </p:sp>
      <p:sp>
        <p:nvSpPr>
          <p:cNvPr id="4" name="Content Placeholder 2"/>
          <p:cNvSpPr txBox="1">
            <a:spLocks/>
          </p:cNvSpPr>
          <p:nvPr/>
        </p:nvSpPr>
        <p:spPr>
          <a:xfrm>
            <a:off x="838200" y="1577985"/>
            <a:ext cx="10515600" cy="21139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First, Jesus used parables in order to hide or conceal the true spiritual meaning of what He was teaching.</a:t>
            </a:r>
          </a:p>
          <a:p>
            <a:pPr marL="0" indent="0">
              <a:buFont typeface="Arial" panose="020B0604020202020204" pitchFamily="34" charset="0"/>
              <a:buNone/>
            </a:pPr>
            <a:endParaRPr lang="en-US" sz="24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850" y="2634942"/>
            <a:ext cx="5481601" cy="3274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3190" y="2657870"/>
            <a:ext cx="4231558" cy="3228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833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1220" y="812902"/>
            <a:ext cx="10515600" cy="1055227"/>
          </a:xfrm>
        </p:spPr>
        <p:txBody>
          <a:bodyPr/>
          <a:lstStyle/>
          <a:p>
            <a:pPr marL="0" indent="0">
              <a:buNone/>
            </a:pPr>
            <a:r>
              <a:rPr lang="en-US" dirty="0"/>
              <a:t>Matthew 10:27, “What I tell you in the darkness, speak in the light; and what you hear whispered in your ear, proclaim upon the housetops.” </a:t>
            </a:r>
          </a:p>
        </p:txBody>
      </p:sp>
    </p:spTree>
    <p:extLst>
      <p:ext uri="{BB962C8B-B14F-4D97-AF65-F5344CB8AC3E}">
        <p14:creationId xmlns:p14="http://schemas.microsoft.com/office/powerpoint/2010/main" val="1661303804"/>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63880" y="1029345"/>
            <a:ext cx="10515600" cy="32454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Second, parables were a common means of communication and had been for many centuries in the Mideast culture.</a:t>
            </a:r>
          </a:p>
          <a:p>
            <a:pPr marL="0" indent="0">
              <a:buFont typeface="Arial" panose="020B0604020202020204" pitchFamily="34" charset="0"/>
              <a:buNone/>
            </a:pPr>
            <a:endParaRPr lang="en-US" sz="2400" dirty="0"/>
          </a:p>
          <a:p>
            <a:r>
              <a:rPr lang="en-US" sz="2400" dirty="0"/>
              <a:t>Ezekiel 17:2-10 is the parable of the two eagles and the </a:t>
            </a:r>
            <a:r>
              <a:rPr lang="en-US" sz="2400" dirty="0" smtClean="0"/>
              <a:t>vine</a:t>
            </a:r>
            <a:endParaRPr lang="en-US" sz="2400" dirty="0"/>
          </a:p>
          <a:p>
            <a:r>
              <a:rPr lang="en-US" sz="2400" dirty="0" smtClean="0"/>
              <a:t>2 </a:t>
            </a:r>
            <a:r>
              <a:rPr lang="en-US" sz="2400" dirty="0"/>
              <a:t>Samuel 12:1-4 Nathan rebukes David with the parable of the rich man and his flocks who takes the one ewe lamb from the poor man.</a:t>
            </a:r>
          </a:p>
          <a:p>
            <a:r>
              <a:rPr lang="en-US" sz="2400" dirty="0"/>
              <a:t>Judges 9:8-15 is the parable of the trees trying to anoint a king.</a:t>
            </a:r>
          </a:p>
          <a:p>
            <a:pPr marL="0" indent="0">
              <a:buFont typeface="Arial" panose="020B0604020202020204" pitchFamily="34" charset="0"/>
              <a:buNone/>
            </a:pPr>
            <a:endParaRPr lang="en-US" sz="2400" dirty="0"/>
          </a:p>
        </p:txBody>
      </p:sp>
    </p:spTree>
    <p:extLst>
      <p:ext uri="{BB962C8B-B14F-4D97-AF65-F5344CB8AC3E}">
        <p14:creationId xmlns:p14="http://schemas.microsoft.com/office/powerpoint/2010/main" val="1541484370"/>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62940" y="735975"/>
            <a:ext cx="10515600" cy="4510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Third, Jesus used parables to fulfill prophecy. </a:t>
            </a:r>
            <a:endParaRPr lang="en-US" dirty="0" smtClean="0"/>
          </a:p>
          <a:p>
            <a:pPr marL="0" indent="0">
              <a:buNone/>
            </a:pPr>
            <a:endParaRPr lang="en-US" dirty="0" smtClean="0"/>
          </a:p>
          <a:p>
            <a:pPr marL="0" indent="0">
              <a:buNone/>
            </a:pPr>
            <a:r>
              <a:rPr lang="en-US" dirty="0" smtClean="0"/>
              <a:t>Matthew 13:34-35, “All </a:t>
            </a:r>
            <a:r>
              <a:rPr lang="en-US" dirty="0"/>
              <a:t>these things Jesus spoke to the crowds in parables, and He did not speak to them without a parable. </a:t>
            </a:r>
            <a:r>
              <a:rPr lang="en-US" dirty="0" smtClean="0"/>
              <a:t>This </a:t>
            </a:r>
            <a:r>
              <a:rPr lang="en-US" dirty="0"/>
              <a:t>was to fulfill what was spoken through the prophet: </a:t>
            </a:r>
            <a:r>
              <a:rPr lang="en-US" dirty="0" smtClean="0"/>
              <a:t>‘</a:t>
            </a:r>
            <a:r>
              <a:rPr lang="en-US" dirty="0"/>
              <a:t>I will open My mouth in parables</a:t>
            </a:r>
            <a:r>
              <a:rPr lang="en-US" dirty="0" smtClean="0"/>
              <a:t>; I </a:t>
            </a:r>
            <a:r>
              <a:rPr lang="en-US" dirty="0"/>
              <a:t>will utter things hidden since the foundation of the world</a:t>
            </a:r>
            <a:r>
              <a:rPr lang="en-US" dirty="0" smtClean="0"/>
              <a:t>.’”</a:t>
            </a:r>
          </a:p>
          <a:p>
            <a:pPr marL="0" indent="0">
              <a:buNone/>
            </a:pPr>
            <a:endParaRPr lang="en-US" dirty="0"/>
          </a:p>
          <a:p>
            <a:pPr marL="0" indent="0">
              <a:buNone/>
            </a:pPr>
            <a:r>
              <a:rPr lang="en-US" dirty="0" smtClean="0"/>
              <a:t>Psalm 78:1-4 </a:t>
            </a:r>
            <a:r>
              <a:rPr lang="en-US" dirty="0"/>
              <a:t>particularly verse 2, “I will open my mouth in a parable</a:t>
            </a:r>
            <a:r>
              <a:rPr lang="en-US" dirty="0" smtClean="0"/>
              <a:t>; I </a:t>
            </a:r>
            <a:r>
              <a:rPr lang="en-US" dirty="0"/>
              <a:t>will utter dark sayings of </a:t>
            </a:r>
            <a:r>
              <a:rPr lang="en-US" dirty="0" smtClean="0"/>
              <a:t>old…”</a:t>
            </a:r>
            <a:endParaRPr lang="en-US" dirty="0"/>
          </a:p>
        </p:txBody>
      </p:sp>
    </p:spTree>
    <p:extLst>
      <p:ext uri="{BB962C8B-B14F-4D97-AF65-F5344CB8AC3E}">
        <p14:creationId xmlns:p14="http://schemas.microsoft.com/office/powerpoint/2010/main" val="4271870632"/>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464" y="715747"/>
            <a:ext cx="11316929" cy="3046988"/>
          </a:xfrm>
          <a:prstGeom prst="rect">
            <a:avLst/>
          </a:prstGeom>
        </p:spPr>
        <p:txBody>
          <a:bodyPr wrap="square">
            <a:spAutoFit/>
          </a:bodyPr>
          <a:lstStyle/>
          <a:p>
            <a:r>
              <a:rPr lang="en-US" sz="3200" dirty="0"/>
              <a:t>The root word of parable is “</a:t>
            </a:r>
            <a:r>
              <a:rPr lang="en-US" sz="3200" dirty="0" err="1" smtClean="0"/>
              <a:t>paraballo</a:t>
            </a:r>
            <a:r>
              <a:rPr lang="en-US" sz="3200" dirty="0" smtClean="0"/>
              <a:t>” </a:t>
            </a:r>
          </a:p>
          <a:p>
            <a:endParaRPr lang="en-US" sz="3200" dirty="0"/>
          </a:p>
          <a:p>
            <a:r>
              <a:rPr lang="en-US" sz="3200" dirty="0" smtClean="0"/>
              <a:t>“</a:t>
            </a:r>
            <a:r>
              <a:rPr lang="en-US" sz="3200" dirty="0"/>
              <a:t>Para” means “at or to one side of, side by side” </a:t>
            </a:r>
            <a:endParaRPr lang="en-US" sz="3200" dirty="0" smtClean="0"/>
          </a:p>
          <a:p>
            <a:r>
              <a:rPr lang="en-US" sz="3200" dirty="0" smtClean="0"/>
              <a:t>“</a:t>
            </a:r>
            <a:r>
              <a:rPr lang="en-US" sz="3200" dirty="0" err="1"/>
              <a:t>ballo</a:t>
            </a:r>
            <a:r>
              <a:rPr lang="en-US" sz="3200" dirty="0"/>
              <a:t>” means to “a throwing.” </a:t>
            </a:r>
            <a:endParaRPr lang="en-US" sz="3200" dirty="0" smtClean="0"/>
          </a:p>
          <a:p>
            <a:endParaRPr lang="en-US" sz="3200" dirty="0"/>
          </a:p>
          <a:p>
            <a:r>
              <a:rPr lang="en-US" sz="3200" dirty="0" smtClean="0"/>
              <a:t>Hence </a:t>
            </a:r>
            <a:r>
              <a:rPr lang="en-US" sz="3200" dirty="0"/>
              <a:t>parable means “to throw alongside” as in a comparison.</a:t>
            </a:r>
          </a:p>
        </p:txBody>
      </p:sp>
    </p:spTree>
    <p:extLst>
      <p:ext uri="{BB962C8B-B14F-4D97-AF65-F5344CB8AC3E}">
        <p14:creationId xmlns:p14="http://schemas.microsoft.com/office/powerpoint/2010/main" val="50682052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6" y="377200"/>
            <a:ext cx="11167111" cy="830997"/>
          </a:xfrm>
          <a:prstGeom prst="rect">
            <a:avLst/>
          </a:prstGeom>
          <a:noFill/>
        </p:spPr>
        <p:txBody>
          <a:bodyPr wrap="square" rtlCol="0">
            <a:spAutoFit/>
          </a:bodyPr>
          <a:lstStyle/>
          <a:p>
            <a:r>
              <a:rPr lang="en-US" sz="4800" dirty="0" smtClean="0"/>
              <a:t>What is a parable?</a:t>
            </a:r>
            <a:endParaRPr lang="en-US" sz="4800" dirty="0"/>
          </a:p>
        </p:txBody>
      </p:sp>
      <p:sp>
        <p:nvSpPr>
          <p:cNvPr id="3" name="TextBox 2"/>
          <p:cNvSpPr txBox="1"/>
          <p:nvPr/>
        </p:nvSpPr>
        <p:spPr>
          <a:xfrm>
            <a:off x="354329" y="1565919"/>
            <a:ext cx="11418571" cy="4893647"/>
          </a:xfrm>
          <a:prstGeom prst="rect">
            <a:avLst/>
          </a:prstGeom>
          <a:noFill/>
        </p:spPr>
        <p:txBody>
          <a:bodyPr wrap="square" rtlCol="0">
            <a:spAutoFit/>
          </a:bodyPr>
          <a:lstStyle/>
          <a:p>
            <a:pPr marL="342900" lvl="0" indent="-342900">
              <a:buFont typeface="+mj-lt"/>
              <a:buAutoNum type="arabicParenR"/>
            </a:pPr>
            <a:r>
              <a:rPr lang="en-US" sz="2400" dirty="0"/>
              <a:t>It is a comparison between two different things.</a:t>
            </a:r>
          </a:p>
          <a:p>
            <a:pPr marL="342900" lvl="0" indent="-342900">
              <a:buFont typeface="+mj-lt"/>
              <a:buAutoNum type="arabicParenR"/>
            </a:pPr>
            <a:r>
              <a:rPr lang="en-US" sz="2400" dirty="0"/>
              <a:t>It is a short story usually between one sentence and several paragraphs.</a:t>
            </a:r>
          </a:p>
          <a:p>
            <a:pPr marL="342900" lvl="0" indent="-342900">
              <a:buFont typeface="+mj-lt"/>
              <a:buAutoNum type="arabicParenR"/>
            </a:pPr>
            <a:r>
              <a:rPr lang="en-US" sz="2400" dirty="0"/>
              <a:t>It has a front side which is the story and a back side which is what is being illustrated.</a:t>
            </a:r>
          </a:p>
          <a:p>
            <a:pPr marL="342900" lvl="0" indent="-342900">
              <a:buFont typeface="+mj-lt"/>
              <a:buAutoNum type="arabicParenR"/>
            </a:pPr>
            <a:r>
              <a:rPr lang="en-US" sz="2400" dirty="0"/>
              <a:t>The front side is not necessarily historical but will be true to life.</a:t>
            </a:r>
          </a:p>
          <a:p>
            <a:pPr marL="342900" lvl="0" indent="-342900">
              <a:buFont typeface="+mj-lt"/>
              <a:buAutoNum type="arabicParenR"/>
            </a:pPr>
            <a:r>
              <a:rPr lang="en-US" sz="2400" dirty="0"/>
              <a:t>The front side is familiar, recognizable, and easily understood and will draw from nature, common activities or situations, family life, business, personnel interactions, and politics.</a:t>
            </a:r>
          </a:p>
          <a:p>
            <a:pPr marL="342900" lvl="0" indent="-342900">
              <a:buFont typeface="+mj-lt"/>
              <a:buAutoNum type="arabicParenR"/>
            </a:pPr>
            <a:r>
              <a:rPr lang="en-US" sz="2400" dirty="0"/>
              <a:t>The back side is a spiritual principle or moral lesson that is harder to understand.</a:t>
            </a:r>
          </a:p>
          <a:p>
            <a:pPr marL="342900" lvl="0" indent="-342900">
              <a:buFont typeface="+mj-lt"/>
              <a:buAutoNum type="arabicParenR"/>
            </a:pPr>
            <a:r>
              <a:rPr lang="en-US" sz="2400" dirty="0"/>
              <a:t>The back side is not stated or revealed in the story; it is hidden. It must be derived by reasoning and deduction.</a:t>
            </a:r>
          </a:p>
          <a:p>
            <a:pPr marL="342900" lvl="0" indent="-342900">
              <a:buFont typeface="+mj-lt"/>
              <a:buAutoNum type="arabicParenR"/>
            </a:pPr>
            <a:r>
              <a:rPr lang="en-US" sz="2400" dirty="0"/>
              <a:t>It has one central point.</a:t>
            </a:r>
          </a:p>
          <a:p>
            <a:pPr marL="342900" lvl="0" indent="-342900">
              <a:buFont typeface="+mj-lt"/>
              <a:buAutoNum type="arabicParenR"/>
            </a:pPr>
            <a:r>
              <a:rPr lang="en-US" sz="2400" dirty="0"/>
              <a:t>The details of the front side are there only to illustrate the main point and are not meant to call attention to themselves</a:t>
            </a:r>
            <a:r>
              <a:rPr lang="en-US" sz="2400" dirty="0" smtClean="0"/>
              <a:t>.</a:t>
            </a:r>
            <a:endParaRPr lang="en-US" sz="2400" dirty="0"/>
          </a:p>
        </p:txBody>
      </p:sp>
    </p:spTree>
    <p:extLst>
      <p:ext uri="{BB962C8B-B14F-4D97-AF65-F5344CB8AC3E}">
        <p14:creationId xmlns:p14="http://schemas.microsoft.com/office/powerpoint/2010/main" val="2259882596"/>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5" y="468630"/>
            <a:ext cx="11487151" cy="2677656"/>
          </a:xfrm>
          <a:prstGeom prst="rect">
            <a:avLst/>
          </a:prstGeom>
          <a:noFill/>
        </p:spPr>
        <p:txBody>
          <a:bodyPr wrap="square" rtlCol="0">
            <a:spAutoFit/>
          </a:bodyPr>
          <a:lstStyle/>
          <a:p>
            <a:r>
              <a:rPr lang="en-US" sz="2800" dirty="0" smtClean="0"/>
              <a:t>Luke 15:8-9</a:t>
            </a:r>
          </a:p>
          <a:p>
            <a:endParaRPr lang="en-US" sz="2800" dirty="0"/>
          </a:p>
          <a:p>
            <a:r>
              <a:rPr lang="en-US" sz="2800" dirty="0"/>
              <a:t>8 “Or what woman, if she has ten </a:t>
            </a:r>
            <a:r>
              <a:rPr lang="en-US" sz="2800" dirty="0" smtClean="0"/>
              <a:t>silver </a:t>
            </a:r>
            <a:r>
              <a:rPr lang="en-US" sz="2800" dirty="0"/>
              <a:t>coins and loses one coin, does not light a lamp and sweep the house and search carefully until she finds it? </a:t>
            </a:r>
            <a:endParaRPr lang="en-US" sz="2800" dirty="0" smtClean="0"/>
          </a:p>
          <a:p>
            <a:r>
              <a:rPr lang="en-US" sz="2800" dirty="0" smtClean="0"/>
              <a:t>9 </a:t>
            </a:r>
            <a:r>
              <a:rPr lang="en-US" sz="2800" dirty="0"/>
              <a:t>When she has found it, she calls together her friends and neighbors, saying, ‘Rejoice with me, for I have found the coin which I had lost</a:t>
            </a:r>
            <a:r>
              <a:rPr lang="en-US" sz="2800" dirty="0" smtClean="0"/>
              <a:t>!’”</a:t>
            </a:r>
            <a:endParaRPr lang="en-US" sz="2800" dirty="0"/>
          </a:p>
        </p:txBody>
      </p:sp>
      <p:pic>
        <p:nvPicPr>
          <p:cNvPr id="3" name="Picture 2"/>
          <p:cNvPicPr>
            <a:picLocks noChangeAspect="1"/>
          </p:cNvPicPr>
          <p:nvPr/>
        </p:nvPicPr>
        <p:blipFill>
          <a:blip r:embed="rId2"/>
          <a:stretch>
            <a:fillRect/>
          </a:stretch>
        </p:blipFill>
        <p:spPr>
          <a:xfrm>
            <a:off x="3429006" y="3365137"/>
            <a:ext cx="4371023" cy="3285227"/>
          </a:xfrm>
          <a:prstGeom prst="rect">
            <a:avLst/>
          </a:prstGeom>
        </p:spPr>
      </p:pic>
    </p:spTree>
    <p:extLst>
      <p:ext uri="{BB962C8B-B14F-4D97-AF65-F5344CB8AC3E}">
        <p14:creationId xmlns:p14="http://schemas.microsoft.com/office/powerpoint/2010/main" val="2807133058"/>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457" y="529783"/>
            <a:ext cx="11080955" cy="2062103"/>
          </a:xfrm>
          <a:prstGeom prst="rect">
            <a:avLst/>
          </a:prstGeom>
        </p:spPr>
        <p:txBody>
          <a:bodyPr wrap="square">
            <a:spAutoFit/>
          </a:bodyPr>
          <a:lstStyle/>
          <a:p>
            <a:r>
              <a:rPr lang="en-US" sz="3200" dirty="0" smtClean="0">
                <a:solidFill>
                  <a:schemeClr val="accent4">
                    <a:lumMod val="75000"/>
                  </a:schemeClr>
                </a:solidFill>
              </a:rPr>
              <a:t>Hidden Meaning</a:t>
            </a:r>
          </a:p>
          <a:p>
            <a:endParaRPr lang="en-US" sz="3200" dirty="0"/>
          </a:p>
          <a:p>
            <a:r>
              <a:rPr lang="en-US" sz="3200" dirty="0" smtClean="0"/>
              <a:t>The reason was to </a:t>
            </a:r>
            <a:r>
              <a:rPr lang="en-US" sz="3200" dirty="0"/>
              <a:t>hide spiritual meaning from those who have closed their eyes to the </a:t>
            </a:r>
            <a:r>
              <a:rPr lang="en-US" sz="3200" dirty="0" smtClean="0"/>
              <a:t>spiritual.</a:t>
            </a:r>
            <a:endParaRPr lang="en-US" sz="3200" dirty="0"/>
          </a:p>
        </p:txBody>
      </p:sp>
    </p:spTree>
    <p:extLst>
      <p:ext uri="{BB962C8B-B14F-4D97-AF65-F5344CB8AC3E}">
        <p14:creationId xmlns:p14="http://schemas.microsoft.com/office/powerpoint/2010/main" val="429167318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309" y="194320"/>
            <a:ext cx="11601451" cy="954107"/>
          </a:xfrm>
          <a:prstGeom prst="rect">
            <a:avLst/>
          </a:prstGeom>
          <a:noFill/>
        </p:spPr>
        <p:txBody>
          <a:bodyPr wrap="square" rtlCol="0">
            <a:spAutoFit/>
          </a:bodyPr>
          <a:lstStyle/>
          <a:p>
            <a:pPr algn="ctr"/>
            <a:r>
              <a:rPr lang="en-US" sz="2800" dirty="0" smtClean="0"/>
              <a:t>Matthew 13:24 – 30 </a:t>
            </a:r>
          </a:p>
          <a:p>
            <a:pPr algn="ctr"/>
            <a:r>
              <a:rPr lang="en-US" sz="2800" dirty="0" smtClean="0"/>
              <a:t>The Parable of the Wheat and the Tares</a:t>
            </a:r>
          </a:p>
        </p:txBody>
      </p:sp>
      <p:pic>
        <p:nvPicPr>
          <p:cNvPr id="3" name="Picture 2"/>
          <p:cNvPicPr>
            <a:picLocks noChangeAspect="1"/>
          </p:cNvPicPr>
          <p:nvPr/>
        </p:nvPicPr>
        <p:blipFill>
          <a:blip r:embed="rId2"/>
          <a:stretch>
            <a:fillRect/>
          </a:stretch>
        </p:blipFill>
        <p:spPr>
          <a:xfrm>
            <a:off x="1974535" y="1644967"/>
            <a:ext cx="7398068" cy="4577400"/>
          </a:xfrm>
          <a:prstGeom prst="rect">
            <a:avLst/>
          </a:prstGeom>
        </p:spPr>
      </p:pic>
    </p:spTree>
    <p:extLst>
      <p:ext uri="{BB962C8B-B14F-4D97-AF65-F5344CB8AC3E}">
        <p14:creationId xmlns:p14="http://schemas.microsoft.com/office/powerpoint/2010/main" val="3491876205"/>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2452" y="656755"/>
            <a:ext cx="11198942" cy="2062103"/>
          </a:xfrm>
          <a:prstGeom prst="rect">
            <a:avLst/>
          </a:prstGeom>
        </p:spPr>
        <p:txBody>
          <a:bodyPr wrap="square">
            <a:spAutoFit/>
          </a:bodyPr>
          <a:lstStyle/>
          <a:p>
            <a:r>
              <a:rPr lang="en-US" sz="3200" dirty="0" smtClean="0">
                <a:solidFill>
                  <a:schemeClr val="accent4">
                    <a:lumMod val="75000"/>
                  </a:schemeClr>
                </a:solidFill>
              </a:rPr>
              <a:t>Presentation </a:t>
            </a:r>
            <a:r>
              <a:rPr lang="en-US" sz="3200" dirty="0">
                <a:solidFill>
                  <a:schemeClr val="accent4">
                    <a:lumMod val="75000"/>
                  </a:schemeClr>
                </a:solidFill>
              </a:rPr>
              <a:t>of the story</a:t>
            </a:r>
          </a:p>
          <a:p>
            <a:endParaRPr lang="en-US" sz="3200" dirty="0" smtClean="0"/>
          </a:p>
          <a:p>
            <a:r>
              <a:rPr lang="en-US" sz="3200" dirty="0" smtClean="0"/>
              <a:t>Every </a:t>
            </a:r>
            <a:r>
              <a:rPr lang="en-US" sz="3200" dirty="0"/>
              <a:t>Biblical parable presented a short story from beginning to end that was commonplace and familiar. They were relatable. </a:t>
            </a:r>
          </a:p>
        </p:txBody>
      </p:sp>
    </p:spTree>
    <p:extLst>
      <p:ext uri="{BB962C8B-B14F-4D97-AF65-F5344CB8AC3E}">
        <p14:creationId xmlns:p14="http://schemas.microsoft.com/office/powerpoint/2010/main" val="89449010"/>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458" y="520512"/>
            <a:ext cx="11493910" cy="3046988"/>
          </a:xfrm>
          <a:prstGeom prst="rect">
            <a:avLst/>
          </a:prstGeom>
        </p:spPr>
        <p:txBody>
          <a:bodyPr wrap="square">
            <a:spAutoFit/>
          </a:bodyPr>
          <a:lstStyle/>
          <a:p>
            <a:r>
              <a:rPr lang="en-US" sz="3200" dirty="0" smtClean="0">
                <a:solidFill>
                  <a:schemeClr val="accent4">
                    <a:lumMod val="75000"/>
                  </a:schemeClr>
                </a:solidFill>
              </a:rPr>
              <a:t>A </a:t>
            </a:r>
            <a:r>
              <a:rPr lang="en-US" sz="3200" dirty="0">
                <a:solidFill>
                  <a:schemeClr val="accent4">
                    <a:lumMod val="75000"/>
                  </a:schemeClr>
                </a:solidFill>
              </a:rPr>
              <a:t>comparison</a:t>
            </a:r>
          </a:p>
          <a:p>
            <a:endParaRPr lang="en-US" sz="3200" dirty="0" smtClean="0"/>
          </a:p>
          <a:p>
            <a:r>
              <a:rPr lang="en-US" sz="3200" dirty="0" smtClean="0"/>
              <a:t>The </a:t>
            </a:r>
            <a:r>
              <a:rPr lang="en-US" sz="3200" dirty="0"/>
              <a:t>definition of “parable” is a comparison of one thing that is placed or “thrown” alongside another thing. This is the front side compared to the back side. They are two threads, the natural and the supernatural, that run alongside of and parallel to each other.</a:t>
            </a:r>
          </a:p>
        </p:txBody>
      </p:sp>
    </p:spTree>
    <p:extLst>
      <p:ext uri="{BB962C8B-B14F-4D97-AF65-F5344CB8AC3E}">
        <p14:creationId xmlns:p14="http://schemas.microsoft.com/office/powerpoint/2010/main" val="332558170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5857" y="2643191"/>
            <a:ext cx="2762251" cy="1571625"/>
          </a:xfrm>
          <a:prstGeom prst="rect">
            <a:avLst/>
          </a:prstGeom>
        </p:spPr>
      </p:pic>
      <p:pic>
        <p:nvPicPr>
          <p:cNvPr id="3" name="Picture 2"/>
          <p:cNvPicPr>
            <a:picLocks noChangeAspect="1"/>
          </p:cNvPicPr>
          <p:nvPr/>
        </p:nvPicPr>
        <p:blipFill>
          <a:blip r:embed="rId3"/>
          <a:stretch>
            <a:fillRect/>
          </a:stretch>
        </p:blipFill>
        <p:spPr>
          <a:xfrm>
            <a:off x="5042541" y="2543174"/>
            <a:ext cx="1352551" cy="1771650"/>
          </a:xfrm>
          <a:prstGeom prst="rect">
            <a:avLst/>
          </a:prstGeom>
        </p:spPr>
      </p:pic>
      <p:sp>
        <p:nvSpPr>
          <p:cNvPr id="4" name="TextBox 3"/>
          <p:cNvSpPr txBox="1"/>
          <p:nvPr/>
        </p:nvSpPr>
        <p:spPr>
          <a:xfrm>
            <a:off x="537215" y="400053"/>
            <a:ext cx="11029951" cy="1200329"/>
          </a:xfrm>
          <a:prstGeom prst="rect">
            <a:avLst/>
          </a:prstGeom>
          <a:noFill/>
        </p:spPr>
        <p:txBody>
          <a:bodyPr wrap="square" rtlCol="0">
            <a:spAutoFit/>
          </a:bodyPr>
          <a:lstStyle/>
          <a:p>
            <a:r>
              <a:rPr lang="en-US" sz="2400" dirty="0" smtClean="0"/>
              <a:t>Luke 8:16, “Now </a:t>
            </a:r>
            <a:r>
              <a:rPr lang="en-US" sz="2400" dirty="0"/>
              <a:t>no one after lighting a lamp covers it over with a container, or puts it under a bed; but he puts it on a lampstand, so that those who come in may see the light.</a:t>
            </a:r>
          </a:p>
        </p:txBody>
      </p:sp>
      <p:pic>
        <p:nvPicPr>
          <p:cNvPr id="5" name="Picture 4"/>
          <p:cNvPicPr>
            <a:picLocks noChangeAspect="1"/>
          </p:cNvPicPr>
          <p:nvPr/>
        </p:nvPicPr>
        <p:blipFill>
          <a:blip r:embed="rId4"/>
          <a:stretch>
            <a:fillRect/>
          </a:stretch>
        </p:blipFill>
        <p:spPr>
          <a:xfrm>
            <a:off x="8325477" y="2543178"/>
            <a:ext cx="2494299" cy="1771651"/>
          </a:xfrm>
          <a:prstGeom prst="rect">
            <a:avLst/>
          </a:prstGeom>
        </p:spPr>
      </p:pic>
      <p:sp>
        <p:nvSpPr>
          <p:cNvPr id="6" name="TextBox 5"/>
          <p:cNvSpPr txBox="1"/>
          <p:nvPr/>
        </p:nvSpPr>
        <p:spPr>
          <a:xfrm>
            <a:off x="982986" y="4560570"/>
            <a:ext cx="5772151" cy="1446550"/>
          </a:xfrm>
          <a:prstGeom prst="rect">
            <a:avLst/>
          </a:prstGeom>
          <a:noFill/>
        </p:spPr>
        <p:txBody>
          <a:bodyPr wrap="square" rtlCol="0">
            <a:spAutoFit/>
          </a:bodyPr>
          <a:lstStyle/>
          <a:p>
            <a:r>
              <a:rPr lang="en-US" sz="2200" dirty="0" smtClean="0"/>
              <a:t>You don’t have a lit candle simply to cover it up.</a:t>
            </a:r>
          </a:p>
          <a:p>
            <a:endParaRPr lang="en-US" sz="2200" dirty="0"/>
          </a:p>
          <a:p>
            <a:r>
              <a:rPr lang="en-US" sz="2200" dirty="0" smtClean="0"/>
              <a:t>Rather, you want to use it to brighten up as much as possible.</a:t>
            </a:r>
            <a:endParaRPr lang="en-US" sz="2200" dirty="0"/>
          </a:p>
        </p:txBody>
      </p:sp>
      <p:sp>
        <p:nvSpPr>
          <p:cNvPr id="7" name="TextBox 6"/>
          <p:cNvSpPr txBox="1"/>
          <p:nvPr/>
        </p:nvSpPr>
        <p:spPr>
          <a:xfrm>
            <a:off x="7738109" y="4732025"/>
            <a:ext cx="3920491" cy="1938992"/>
          </a:xfrm>
          <a:prstGeom prst="rect">
            <a:avLst/>
          </a:prstGeom>
          <a:noFill/>
        </p:spPr>
        <p:txBody>
          <a:bodyPr wrap="square" rtlCol="0">
            <a:spAutoFit/>
          </a:bodyPr>
          <a:lstStyle/>
          <a:p>
            <a:r>
              <a:rPr lang="en-US" sz="2000" dirty="0" smtClean="0"/>
              <a:t>Likewise, you don’t have the Holy Spirit simply to cover it up under worldly conformity.</a:t>
            </a:r>
          </a:p>
          <a:p>
            <a:endParaRPr lang="en-US" sz="2000" dirty="0"/>
          </a:p>
          <a:p>
            <a:r>
              <a:rPr lang="en-US" sz="2000" dirty="0" smtClean="0"/>
              <a:t>Rather, you want to brighten up as much of the world as possible.</a:t>
            </a:r>
            <a:endParaRPr lang="en-US" sz="2000" dirty="0"/>
          </a:p>
        </p:txBody>
      </p:sp>
      <p:sp>
        <p:nvSpPr>
          <p:cNvPr id="8" name="Rectangle 7"/>
          <p:cNvSpPr/>
          <p:nvPr/>
        </p:nvSpPr>
        <p:spPr>
          <a:xfrm>
            <a:off x="640083" y="2388870"/>
            <a:ext cx="6240780" cy="3749040"/>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72349" y="2388870"/>
            <a:ext cx="4286251" cy="428214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40083" y="1927215"/>
            <a:ext cx="6240780" cy="461665"/>
          </a:xfrm>
          <a:prstGeom prst="rect">
            <a:avLst/>
          </a:prstGeom>
          <a:noFill/>
        </p:spPr>
        <p:txBody>
          <a:bodyPr wrap="square" rtlCol="0">
            <a:spAutoFit/>
          </a:bodyPr>
          <a:lstStyle/>
          <a:p>
            <a:r>
              <a:rPr lang="en-US" sz="2400" dirty="0" smtClean="0">
                <a:solidFill>
                  <a:schemeClr val="accent6">
                    <a:lumMod val="75000"/>
                  </a:schemeClr>
                </a:solidFill>
              </a:rPr>
              <a:t>Front side – The familiar and natural</a:t>
            </a:r>
            <a:endParaRPr lang="en-US" sz="2400" dirty="0">
              <a:solidFill>
                <a:schemeClr val="accent6">
                  <a:lumMod val="75000"/>
                </a:schemeClr>
              </a:solidFill>
            </a:endParaRPr>
          </a:p>
        </p:txBody>
      </p:sp>
      <p:sp>
        <p:nvSpPr>
          <p:cNvPr id="11" name="TextBox 10"/>
          <p:cNvSpPr txBox="1"/>
          <p:nvPr/>
        </p:nvSpPr>
        <p:spPr>
          <a:xfrm>
            <a:off x="7372352" y="1895154"/>
            <a:ext cx="4475797" cy="461665"/>
          </a:xfrm>
          <a:prstGeom prst="rect">
            <a:avLst/>
          </a:prstGeom>
          <a:noFill/>
        </p:spPr>
        <p:txBody>
          <a:bodyPr wrap="square" rtlCol="0">
            <a:spAutoFit/>
          </a:bodyPr>
          <a:lstStyle/>
          <a:p>
            <a:r>
              <a:rPr lang="en-US" sz="2400" dirty="0" smtClean="0">
                <a:solidFill>
                  <a:schemeClr val="accent6">
                    <a:lumMod val="75000"/>
                  </a:schemeClr>
                </a:solidFill>
              </a:rPr>
              <a:t>Back side – The supernatural</a:t>
            </a:r>
            <a:endParaRPr lang="en-US" sz="2400" dirty="0">
              <a:solidFill>
                <a:schemeClr val="accent6">
                  <a:lumMod val="75000"/>
                </a:schemeClr>
              </a:solidFill>
            </a:endParaRPr>
          </a:p>
        </p:txBody>
      </p:sp>
    </p:spTree>
    <p:extLst>
      <p:ext uri="{BB962C8B-B14F-4D97-AF65-F5344CB8AC3E}">
        <p14:creationId xmlns:p14="http://schemas.microsoft.com/office/powerpoint/2010/main" val="1968570052"/>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4009" y="2547938"/>
            <a:ext cx="2124075" cy="2124074"/>
          </a:xfrm>
          <a:prstGeom prst="rect">
            <a:avLst/>
          </a:prstGeom>
        </p:spPr>
      </p:pic>
      <p:pic>
        <p:nvPicPr>
          <p:cNvPr id="3" name="Picture 2"/>
          <p:cNvPicPr>
            <a:picLocks noChangeAspect="1"/>
          </p:cNvPicPr>
          <p:nvPr/>
        </p:nvPicPr>
        <p:blipFill>
          <a:blip r:embed="rId3"/>
          <a:stretch>
            <a:fillRect/>
          </a:stretch>
        </p:blipFill>
        <p:spPr>
          <a:xfrm>
            <a:off x="3109912" y="2547938"/>
            <a:ext cx="2358224" cy="2124074"/>
          </a:xfrm>
          <a:prstGeom prst="rect">
            <a:avLst/>
          </a:prstGeom>
        </p:spPr>
      </p:pic>
      <p:pic>
        <p:nvPicPr>
          <p:cNvPr id="4" name="Picture 3"/>
          <p:cNvPicPr>
            <a:picLocks noChangeAspect="1"/>
          </p:cNvPicPr>
          <p:nvPr/>
        </p:nvPicPr>
        <p:blipFill>
          <a:blip r:embed="rId4"/>
          <a:stretch>
            <a:fillRect/>
          </a:stretch>
        </p:blipFill>
        <p:spPr>
          <a:xfrm>
            <a:off x="8832230" y="2545210"/>
            <a:ext cx="2782537" cy="2124074"/>
          </a:xfrm>
          <a:prstGeom prst="rect">
            <a:avLst/>
          </a:prstGeom>
        </p:spPr>
      </p:pic>
      <p:pic>
        <p:nvPicPr>
          <p:cNvPr id="5" name="Picture 4"/>
          <p:cNvPicPr>
            <a:picLocks noChangeAspect="1"/>
          </p:cNvPicPr>
          <p:nvPr/>
        </p:nvPicPr>
        <p:blipFill>
          <a:blip r:embed="rId5"/>
          <a:stretch>
            <a:fillRect/>
          </a:stretch>
        </p:blipFill>
        <p:spPr>
          <a:xfrm>
            <a:off x="6430163" y="2566987"/>
            <a:ext cx="2091524" cy="2180525"/>
          </a:xfrm>
          <a:prstGeom prst="rect">
            <a:avLst/>
          </a:prstGeom>
        </p:spPr>
      </p:pic>
      <p:sp>
        <p:nvSpPr>
          <p:cNvPr id="6" name="TextBox 5"/>
          <p:cNvSpPr txBox="1"/>
          <p:nvPr/>
        </p:nvSpPr>
        <p:spPr>
          <a:xfrm>
            <a:off x="171457" y="257180"/>
            <a:ext cx="11701463" cy="1477328"/>
          </a:xfrm>
          <a:prstGeom prst="rect">
            <a:avLst/>
          </a:prstGeom>
          <a:noFill/>
        </p:spPr>
        <p:txBody>
          <a:bodyPr wrap="square" rtlCol="0">
            <a:spAutoFit/>
          </a:bodyPr>
          <a:lstStyle/>
          <a:p>
            <a:r>
              <a:rPr lang="en-US" dirty="0" smtClean="0"/>
              <a:t>Matthew 7:24 – 27</a:t>
            </a:r>
            <a:r>
              <a:rPr lang="en-US" dirty="0"/>
              <a:t>, </a:t>
            </a:r>
            <a:r>
              <a:rPr lang="en-US" dirty="0" smtClean="0"/>
              <a:t>24 </a:t>
            </a:r>
            <a:r>
              <a:rPr lang="en-US" dirty="0"/>
              <a:t>“Therefore everyone who hears these words of Mine and </a:t>
            </a:r>
            <a:r>
              <a:rPr lang="en-US" dirty="0" smtClean="0"/>
              <a:t>acts </a:t>
            </a:r>
            <a:r>
              <a:rPr lang="en-US" dirty="0"/>
              <a:t>on them, </a:t>
            </a:r>
            <a:r>
              <a:rPr lang="en-US" dirty="0" smtClean="0"/>
              <a:t>may </a:t>
            </a:r>
            <a:r>
              <a:rPr lang="en-US" dirty="0"/>
              <a:t>be compared to a wise man who built his house on the rock. 25 And the rain fell, and the </a:t>
            </a:r>
            <a:r>
              <a:rPr lang="en-US" dirty="0" smtClean="0"/>
              <a:t>floods </a:t>
            </a:r>
            <a:r>
              <a:rPr lang="en-US" dirty="0"/>
              <a:t>came, and the winds blew and slammed against that house; and yet it did not fall, for it had been founded on the rock. 26 Everyone who hears these words of Mine and does not </a:t>
            </a:r>
            <a:r>
              <a:rPr lang="en-US" dirty="0" smtClean="0"/>
              <a:t>act </a:t>
            </a:r>
            <a:r>
              <a:rPr lang="en-US" dirty="0"/>
              <a:t>on them, will be like a foolish man who built his house on the sand. 27 The rain fell, and the </a:t>
            </a:r>
            <a:r>
              <a:rPr lang="en-US" dirty="0" smtClean="0"/>
              <a:t>floods </a:t>
            </a:r>
            <a:r>
              <a:rPr lang="en-US" dirty="0"/>
              <a:t>came, and the winds blew and slammed against that house; and it fell—and great was its fall.”</a:t>
            </a:r>
          </a:p>
        </p:txBody>
      </p:sp>
      <p:sp>
        <p:nvSpPr>
          <p:cNvPr id="7" name="TextBox 6"/>
          <p:cNvSpPr txBox="1"/>
          <p:nvPr/>
        </p:nvSpPr>
        <p:spPr>
          <a:xfrm>
            <a:off x="664015" y="4972055"/>
            <a:ext cx="4804127" cy="1200329"/>
          </a:xfrm>
          <a:prstGeom prst="rect">
            <a:avLst/>
          </a:prstGeom>
          <a:noFill/>
        </p:spPr>
        <p:txBody>
          <a:bodyPr wrap="square" rtlCol="0">
            <a:spAutoFit/>
          </a:bodyPr>
          <a:lstStyle/>
          <a:p>
            <a:r>
              <a:rPr lang="en-US" sz="2400" dirty="0" smtClean="0"/>
              <a:t>A rock is solid and firm and is safer to build a house on than sand which shifts and washes away.</a:t>
            </a:r>
            <a:endParaRPr lang="en-US" sz="2400" dirty="0"/>
          </a:p>
        </p:txBody>
      </p:sp>
      <p:sp>
        <p:nvSpPr>
          <p:cNvPr id="8" name="TextBox 7"/>
          <p:cNvSpPr txBox="1"/>
          <p:nvPr/>
        </p:nvSpPr>
        <p:spPr>
          <a:xfrm>
            <a:off x="6430166" y="4923380"/>
            <a:ext cx="5299879" cy="1569660"/>
          </a:xfrm>
          <a:prstGeom prst="rect">
            <a:avLst/>
          </a:prstGeom>
          <a:noFill/>
        </p:spPr>
        <p:txBody>
          <a:bodyPr wrap="square" rtlCol="0">
            <a:spAutoFit/>
          </a:bodyPr>
          <a:lstStyle/>
          <a:p>
            <a:r>
              <a:rPr lang="en-US" sz="2400" dirty="0" smtClean="0"/>
              <a:t>Jesus is an eternally solid and firm foundation on which to build a life rather than riches and power which shifts and is capricious.</a:t>
            </a:r>
            <a:endParaRPr lang="en-US" sz="2400" dirty="0"/>
          </a:p>
        </p:txBody>
      </p:sp>
      <p:sp>
        <p:nvSpPr>
          <p:cNvPr id="9" name="Rectangle 8"/>
          <p:cNvSpPr/>
          <p:nvPr/>
        </p:nvSpPr>
        <p:spPr>
          <a:xfrm>
            <a:off x="457200" y="2371725"/>
            <a:ext cx="5214939" cy="3957638"/>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119623" y="2371734"/>
            <a:ext cx="5753292" cy="4121315"/>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3" y="1929299"/>
            <a:ext cx="6240780" cy="461665"/>
          </a:xfrm>
          <a:prstGeom prst="rect">
            <a:avLst/>
          </a:prstGeom>
          <a:noFill/>
        </p:spPr>
        <p:txBody>
          <a:bodyPr wrap="square" rtlCol="0">
            <a:spAutoFit/>
          </a:bodyPr>
          <a:lstStyle/>
          <a:p>
            <a:r>
              <a:rPr lang="en-US" sz="2400" dirty="0" smtClean="0">
                <a:solidFill>
                  <a:schemeClr val="accent6">
                    <a:lumMod val="75000"/>
                  </a:schemeClr>
                </a:solidFill>
              </a:rPr>
              <a:t>Front side – The familiar and natural</a:t>
            </a:r>
            <a:endParaRPr lang="en-US" sz="2400" dirty="0">
              <a:solidFill>
                <a:schemeClr val="accent6">
                  <a:lumMod val="75000"/>
                </a:schemeClr>
              </a:solidFill>
            </a:endParaRPr>
          </a:p>
        </p:txBody>
      </p:sp>
      <p:sp>
        <p:nvSpPr>
          <p:cNvPr id="12" name="TextBox 11"/>
          <p:cNvSpPr txBox="1"/>
          <p:nvPr/>
        </p:nvSpPr>
        <p:spPr>
          <a:xfrm>
            <a:off x="6858764" y="1907999"/>
            <a:ext cx="4475797" cy="461665"/>
          </a:xfrm>
          <a:prstGeom prst="rect">
            <a:avLst/>
          </a:prstGeom>
          <a:noFill/>
        </p:spPr>
        <p:txBody>
          <a:bodyPr wrap="square" rtlCol="0">
            <a:spAutoFit/>
          </a:bodyPr>
          <a:lstStyle/>
          <a:p>
            <a:r>
              <a:rPr lang="en-US" sz="2400" dirty="0" smtClean="0">
                <a:solidFill>
                  <a:schemeClr val="accent6">
                    <a:lumMod val="75000"/>
                  </a:schemeClr>
                </a:solidFill>
              </a:rPr>
              <a:t>Back side – The supernatural</a:t>
            </a:r>
            <a:endParaRPr lang="en-US" sz="2400" dirty="0">
              <a:solidFill>
                <a:schemeClr val="accent6">
                  <a:lumMod val="75000"/>
                </a:schemeClr>
              </a:solidFill>
            </a:endParaRPr>
          </a:p>
        </p:txBody>
      </p:sp>
    </p:spTree>
    <p:extLst>
      <p:ext uri="{BB962C8B-B14F-4D97-AF65-F5344CB8AC3E}">
        <p14:creationId xmlns:p14="http://schemas.microsoft.com/office/powerpoint/2010/main" val="554987645"/>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17840" y="480453"/>
            <a:ext cx="4483173" cy="5872694"/>
          </a:xfrm>
          <a:prstGeom prst="rect">
            <a:avLst/>
          </a:prstGeom>
        </p:spPr>
      </p:pic>
    </p:spTree>
    <p:extLst>
      <p:ext uri="{BB962C8B-B14F-4D97-AF65-F5344CB8AC3E}">
        <p14:creationId xmlns:p14="http://schemas.microsoft.com/office/powerpoint/2010/main" val="157657991"/>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88" y="700088"/>
            <a:ext cx="10129837" cy="2862322"/>
          </a:xfrm>
          <a:prstGeom prst="rect">
            <a:avLst/>
          </a:prstGeom>
          <a:noFill/>
        </p:spPr>
        <p:txBody>
          <a:bodyPr wrap="square" rtlCol="0">
            <a:spAutoFit/>
          </a:bodyPr>
          <a:lstStyle/>
          <a:p>
            <a:r>
              <a:rPr lang="en-US" sz="3600" dirty="0" smtClean="0"/>
              <a:t>What did you see?</a:t>
            </a:r>
          </a:p>
          <a:p>
            <a:endParaRPr lang="en-US" sz="3600" dirty="0"/>
          </a:p>
          <a:p>
            <a:r>
              <a:rPr lang="en-US" sz="3600" dirty="0" smtClean="0"/>
              <a:t>Did you see the face of Jesus?</a:t>
            </a:r>
          </a:p>
          <a:p>
            <a:endParaRPr lang="en-US" sz="3600" dirty="0"/>
          </a:p>
          <a:p>
            <a:r>
              <a:rPr lang="en-US" sz="3600" dirty="0" smtClean="0"/>
              <a:t>Did you see a crowd scene?</a:t>
            </a:r>
            <a:endParaRPr lang="en-US" sz="3600" dirty="0"/>
          </a:p>
        </p:txBody>
      </p:sp>
    </p:spTree>
    <p:extLst>
      <p:ext uri="{BB962C8B-B14F-4D97-AF65-F5344CB8AC3E}">
        <p14:creationId xmlns:p14="http://schemas.microsoft.com/office/powerpoint/2010/main" val="3219184646"/>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74941" y="380451"/>
            <a:ext cx="4311723" cy="5648105"/>
          </a:xfrm>
          <a:prstGeom prst="rect">
            <a:avLst/>
          </a:prstGeom>
        </p:spPr>
      </p:pic>
    </p:spTree>
    <p:extLst>
      <p:ext uri="{BB962C8B-B14F-4D97-AF65-F5344CB8AC3E}">
        <p14:creationId xmlns:p14="http://schemas.microsoft.com/office/powerpoint/2010/main" val="1389898212"/>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3829" y="402900"/>
            <a:ext cx="7677491" cy="5897888"/>
          </a:xfrm>
          <a:prstGeom prst="rect">
            <a:avLst/>
          </a:prstGeom>
        </p:spPr>
      </p:pic>
    </p:spTree>
    <p:extLst>
      <p:ext uri="{BB962C8B-B14F-4D97-AF65-F5344CB8AC3E}">
        <p14:creationId xmlns:p14="http://schemas.microsoft.com/office/powerpoint/2010/main" val="87758493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32511" y="413068"/>
            <a:ext cx="9144000" cy="7642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smtClean="0">
                <a:solidFill>
                  <a:srgbClr val="FF0000"/>
                </a:solidFill>
              </a:rPr>
              <a:t>Imitation</a:t>
            </a:r>
            <a:endParaRPr lang="en-US" sz="4400" dirty="0">
              <a:solidFill>
                <a:srgbClr val="FF0000"/>
              </a:solidFill>
            </a:endParaRPr>
          </a:p>
        </p:txBody>
      </p:sp>
      <p:sp>
        <p:nvSpPr>
          <p:cNvPr id="3" name="TextBox 2"/>
          <p:cNvSpPr txBox="1"/>
          <p:nvPr/>
        </p:nvSpPr>
        <p:spPr>
          <a:xfrm>
            <a:off x="471488" y="2014543"/>
            <a:ext cx="10972800" cy="1446550"/>
          </a:xfrm>
          <a:prstGeom prst="rect">
            <a:avLst/>
          </a:prstGeom>
          <a:noFill/>
        </p:spPr>
        <p:txBody>
          <a:bodyPr wrap="square" rtlCol="0">
            <a:spAutoFit/>
          </a:bodyPr>
          <a:lstStyle/>
          <a:p>
            <a:pPr algn="ctr"/>
            <a:r>
              <a:rPr lang="en-US" sz="4400" dirty="0" smtClean="0"/>
              <a:t>When presenting Jesus to people use </a:t>
            </a:r>
            <a:r>
              <a:rPr lang="en-US" sz="4400" dirty="0" smtClean="0"/>
              <a:t>stories in addition to Scripture and Truthful Statements</a:t>
            </a:r>
            <a:endParaRPr lang="en-US" sz="4400" dirty="0"/>
          </a:p>
        </p:txBody>
      </p:sp>
    </p:spTree>
    <p:extLst>
      <p:ext uri="{BB962C8B-B14F-4D97-AF65-F5344CB8AC3E}">
        <p14:creationId xmlns:p14="http://schemas.microsoft.com/office/powerpoint/2010/main" val="3331490624"/>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441" y="855406"/>
            <a:ext cx="4636485" cy="5420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6160" y="1828800"/>
            <a:ext cx="6104778" cy="3362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327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ircle(in)">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461" y="938521"/>
            <a:ext cx="4887861" cy="5445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5057027"/>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221" y="832454"/>
            <a:ext cx="10679718" cy="861774"/>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en-US" sz="5000" dirty="0"/>
              <a:t>God is the solution to real life situations.</a:t>
            </a:r>
          </a:p>
        </p:txBody>
      </p:sp>
    </p:spTree>
    <p:extLst>
      <p:ext uri="{BB962C8B-B14F-4D97-AF65-F5344CB8AC3E}">
        <p14:creationId xmlns:p14="http://schemas.microsoft.com/office/powerpoint/2010/main" val="3698825564"/>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651" y="1092128"/>
            <a:ext cx="10561320" cy="3539430"/>
          </a:xfrm>
          <a:prstGeom prst="rect">
            <a:avLst/>
          </a:prstGeom>
          <a:noFill/>
        </p:spPr>
        <p:txBody>
          <a:bodyPr wrap="square" rtlCol="0">
            <a:spAutoFit/>
          </a:bodyPr>
          <a:lstStyle/>
          <a:p>
            <a:r>
              <a:rPr lang="en-US" sz="2800" dirty="0"/>
              <a:t>Nobody ever bought a drill because they actually wanted a drill. They bought a drill because they wanted a hole. </a:t>
            </a:r>
            <a:endParaRPr lang="en-US" sz="2800" dirty="0" smtClean="0"/>
          </a:p>
          <a:p>
            <a:endParaRPr lang="en-US" sz="2800" dirty="0"/>
          </a:p>
          <a:p>
            <a:r>
              <a:rPr lang="en-US" sz="2800" dirty="0" smtClean="0"/>
              <a:t>Therefore</a:t>
            </a:r>
            <a:r>
              <a:rPr lang="en-US" sz="2800" dirty="0"/>
              <a:t>, if you want to sell drills, you should advertise information about making holes – NOT information about drills</a:t>
            </a:r>
            <a:r>
              <a:rPr lang="en-US" sz="2800" dirty="0" smtClean="0"/>
              <a:t>. </a:t>
            </a:r>
            <a:endParaRPr lang="en-US" sz="2800" dirty="0" smtClean="0"/>
          </a:p>
          <a:p>
            <a:endParaRPr lang="en-US" sz="2800" dirty="0"/>
          </a:p>
          <a:p>
            <a:r>
              <a:rPr lang="en-US" sz="2800" dirty="0" smtClean="0"/>
              <a:t>People </a:t>
            </a:r>
            <a:r>
              <a:rPr lang="en-US" sz="2800" dirty="0" smtClean="0"/>
              <a:t>mostly get saved because they want forgiveness or meaning or the assurance of Heaven. Bring the Gospel to people’s needs.</a:t>
            </a:r>
            <a:endParaRPr lang="en-US" sz="2800" dirty="0"/>
          </a:p>
        </p:txBody>
      </p:sp>
    </p:spTree>
    <p:extLst>
      <p:ext uri="{BB962C8B-B14F-4D97-AF65-F5344CB8AC3E}">
        <p14:creationId xmlns:p14="http://schemas.microsoft.com/office/powerpoint/2010/main" val="2006097514"/>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464" y="744397"/>
            <a:ext cx="11316930" cy="2708434"/>
          </a:xfrm>
          <a:prstGeom prst="rect">
            <a:avLst/>
          </a:prstGeom>
        </p:spPr>
        <p:txBody>
          <a:bodyPr wrap="square">
            <a:spAutoFit/>
          </a:bodyPr>
          <a:lstStyle/>
          <a:p>
            <a:r>
              <a:rPr lang="en-US" sz="3400" dirty="0"/>
              <a:t>Isaiah </a:t>
            </a:r>
            <a:r>
              <a:rPr lang="en-US" sz="3400" dirty="0" smtClean="0"/>
              <a:t>1:18 </a:t>
            </a:r>
          </a:p>
          <a:p>
            <a:endParaRPr lang="en-US" sz="3400" dirty="0"/>
          </a:p>
          <a:p>
            <a:r>
              <a:rPr lang="en-US" sz="3400" dirty="0" smtClean="0"/>
              <a:t>“Come </a:t>
            </a:r>
            <a:r>
              <a:rPr lang="en-US" sz="3400" dirty="0"/>
              <a:t>now, and let us reason together</a:t>
            </a:r>
            <a:r>
              <a:rPr lang="en-US" sz="3400" dirty="0" smtClean="0"/>
              <a:t>,” </a:t>
            </a:r>
            <a:r>
              <a:rPr lang="en-US" sz="3400" dirty="0"/>
              <a:t>Says the Lord, </a:t>
            </a:r>
            <a:r>
              <a:rPr lang="en-US" sz="3400" dirty="0" smtClean="0"/>
              <a:t>“Though </a:t>
            </a:r>
            <a:r>
              <a:rPr lang="en-US" sz="3400" dirty="0"/>
              <a:t>your sins are as scarlet, They will be as white as snow; Though they are red like crimson, They will be like wool</a:t>
            </a:r>
            <a:r>
              <a:rPr lang="en-US" sz="3400" dirty="0" smtClean="0"/>
              <a:t>.”</a:t>
            </a:r>
            <a:endParaRPr lang="en-US" sz="3400" dirty="0"/>
          </a:p>
        </p:txBody>
      </p:sp>
    </p:spTree>
    <p:extLst>
      <p:ext uri="{BB962C8B-B14F-4D97-AF65-F5344CB8AC3E}">
        <p14:creationId xmlns:p14="http://schemas.microsoft.com/office/powerpoint/2010/main" val="155786640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651" y="811535"/>
            <a:ext cx="10972800" cy="1384995"/>
          </a:xfrm>
          <a:prstGeom prst="rect">
            <a:avLst/>
          </a:prstGeom>
          <a:noFill/>
        </p:spPr>
        <p:txBody>
          <a:bodyPr wrap="square" rtlCol="0">
            <a:spAutoFit/>
          </a:bodyPr>
          <a:lstStyle/>
          <a:p>
            <a:r>
              <a:rPr lang="en-US" sz="2800" dirty="0" smtClean="0"/>
              <a:t>“People </a:t>
            </a:r>
            <a:r>
              <a:rPr lang="en-US" sz="2800" dirty="0"/>
              <a:t>buy from people they know, like or </a:t>
            </a:r>
            <a:r>
              <a:rPr lang="en-US" sz="2800" dirty="0" smtClean="0"/>
              <a:t>trust</a:t>
            </a:r>
            <a:r>
              <a:rPr lang="en-US" sz="2800" dirty="0" smtClean="0"/>
              <a:t>.” </a:t>
            </a:r>
          </a:p>
          <a:p>
            <a:endParaRPr lang="en-US" sz="2800" dirty="0"/>
          </a:p>
          <a:p>
            <a:r>
              <a:rPr lang="en-US" sz="2800" dirty="0" smtClean="0"/>
              <a:t>You </a:t>
            </a:r>
            <a:r>
              <a:rPr lang="en-US" sz="2800" dirty="0" smtClean="0"/>
              <a:t>be that person.</a:t>
            </a:r>
            <a:endParaRPr lang="en-US" sz="2800" dirty="0"/>
          </a:p>
        </p:txBody>
      </p:sp>
      <p:sp>
        <p:nvSpPr>
          <p:cNvPr id="3" name="TextBox 2"/>
          <p:cNvSpPr txBox="1"/>
          <p:nvPr/>
        </p:nvSpPr>
        <p:spPr>
          <a:xfrm>
            <a:off x="628655" y="3821317"/>
            <a:ext cx="10481311" cy="954107"/>
          </a:xfrm>
          <a:prstGeom prst="rect">
            <a:avLst/>
          </a:prstGeom>
          <a:noFill/>
        </p:spPr>
        <p:txBody>
          <a:bodyPr wrap="square" rtlCol="0">
            <a:spAutoFit/>
          </a:bodyPr>
          <a:lstStyle/>
          <a:p>
            <a:r>
              <a:rPr lang="en-US" sz="2800" dirty="0"/>
              <a:t>People </a:t>
            </a:r>
            <a:r>
              <a:rPr lang="en-US" sz="2800" dirty="0" smtClean="0"/>
              <a:t>often don’t </a:t>
            </a:r>
            <a:r>
              <a:rPr lang="en-US" sz="2800" dirty="0"/>
              <a:t>buy for logical reasons. </a:t>
            </a:r>
            <a:r>
              <a:rPr lang="en-US" sz="2800" dirty="0" smtClean="0"/>
              <a:t>Many times they buy </a:t>
            </a:r>
            <a:r>
              <a:rPr lang="en-US" sz="2800" dirty="0"/>
              <a:t>for emotional reasons</a:t>
            </a:r>
            <a:r>
              <a:rPr lang="en-US" sz="2800" dirty="0" smtClean="0"/>
              <a:t>. Stories grab hold of our emotions.</a:t>
            </a:r>
            <a:endParaRPr lang="en-US" sz="2800" dirty="0"/>
          </a:p>
        </p:txBody>
      </p:sp>
    </p:spTree>
    <p:extLst>
      <p:ext uri="{BB962C8B-B14F-4D97-AF65-F5344CB8AC3E}">
        <p14:creationId xmlns:p14="http://schemas.microsoft.com/office/powerpoint/2010/main" val="532466127"/>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302" y="390435"/>
            <a:ext cx="11149781" cy="3754874"/>
          </a:xfrm>
          <a:prstGeom prst="rect">
            <a:avLst/>
          </a:prstGeom>
        </p:spPr>
        <p:txBody>
          <a:bodyPr wrap="square">
            <a:spAutoFit/>
          </a:bodyPr>
          <a:lstStyle/>
          <a:p>
            <a:r>
              <a:rPr lang="en-US" sz="3400" dirty="0" smtClean="0"/>
              <a:t>In </a:t>
            </a:r>
            <a:r>
              <a:rPr lang="en-US" sz="3400" dirty="0"/>
              <a:t>survival, the rule of three states that you can </a:t>
            </a:r>
            <a:r>
              <a:rPr lang="en-US" sz="3400" dirty="0" smtClean="0"/>
              <a:t>survive no more than: </a:t>
            </a:r>
          </a:p>
          <a:p>
            <a:endParaRPr lang="en-US" sz="3400" dirty="0" smtClean="0"/>
          </a:p>
          <a:p>
            <a:pPr marL="457200" indent="-457200">
              <a:buFont typeface="Arial" panose="020B0604020202020204" pitchFamily="34" charset="0"/>
              <a:buChar char="•"/>
            </a:pPr>
            <a:r>
              <a:rPr lang="en-US" sz="3400" dirty="0" smtClean="0"/>
              <a:t>Three </a:t>
            </a:r>
            <a:r>
              <a:rPr lang="en-US" sz="3400" dirty="0"/>
              <a:t>minutes without </a:t>
            </a:r>
            <a:r>
              <a:rPr lang="en-US" sz="3400" dirty="0" smtClean="0"/>
              <a:t>oxygen</a:t>
            </a:r>
          </a:p>
          <a:p>
            <a:pPr marL="457200" indent="-457200">
              <a:buFont typeface="Arial" panose="020B0604020202020204" pitchFamily="34" charset="0"/>
              <a:buChar char="•"/>
            </a:pPr>
            <a:r>
              <a:rPr lang="en-US" sz="3400" dirty="0"/>
              <a:t>T</a:t>
            </a:r>
            <a:r>
              <a:rPr lang="en-US" sz="3400" dirty="0" smtClean="0"/>
              <a:t>hree </a:t>
            </a:r>
            <a:r>
              <a:rPr lang="en-US" sz="3400" dirty="0"/>
              <a:t>hours without </a:t>
            </a:r>
            <a:r>
              <a:rPr lang="en-US" sz="3400" dirty="0" smtClean="0"/>
              <a:t>warmth</a:t>
            </a:r>
          </a:p>
          <a:p>
            <a:pPr marL="457200" indent="-457200">
              <a:buFont typeface="Arial" panose="020B0604020202020204" pitchFamily="34" charset="0"/>
              <a:buChar char="•"/>
            </a:pPr>
            <a:r>
              <a:rPr lang="en-US" sz="3400" dirty="0"/>
              <a:t>T</a:t>
            </a:r>
            <a:r>
              <a:rPr lang="en-US" sz="3400" dirty="0" smtClean="0"/>
              <a:t>hree </a:t>
            </a:r>
            <a:r>
              <a:rPr lang="en-US" sz="3400" dirty="0"/>
              <a:t>days without </a:t>
            </a:r>
            <a:r>
              <a:rPr lang="en-US" sz="3400" dirty="0" smtClean="0"/>
              <a:t>water</a:t>
            </a:r>
          </a:p>
          <a:p>
            <a:pPr marL="457200" indent="-457200">
              <a:buFont typeface="Arial" panose="020B0604020202020204" pitchFamily="34" charset="0"/>
              <a:buChar char="•"/>
            </a:pPr>
            <a:r>
              <a:rPr lang="en-US" sz="3400" dirty="0"/>
              <a:t>T</a:t>
            </a:r>
            <a:r>
              <a:rPr lang="en-US" sz="3400" dirty="0" smtClean="0"/>
              <a:t>hree </a:t>
            </a:r>
            <a:r>
              <a:rPr lang="en-US" sz="3400" dirty="0"/>
              <a:t>weeks without </a:t>
            </a:r>
            <a:r>
              <a:rPr lang="en-US" sz="3400" dirty="0" smtClean="0"/>
              <a:t>food</a:t>
            </a:r>
            <a:endParaRPr lang="en-US" sz="3400" dirty="0"/>
          </a:p>
        </p:txBody>
      </p:sp>
    </p:spTree>
    <p:extLst>
      <p:ext uri="{BB962C8B-B14F-4D97-AF65-F5344CB8AC3E}">
        <p14:creationId xmlns:p14="http://schemas.microsoft.com/office/powerpoint/2010/main" val="4188236951"/>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961" y="400269"/>
            <a:ext cx="11582399" cy="4801314"/>
          </a:xfrm>
          <a:prstGeom prst="rect">
            <a:avLst/>
          </a:prstGeom>
        </p:spPr>
        <p:txBody>
          <a:bodyPr wrap="square">
            <a:spAutoFit/>
          </a:bodyPr>
          <a:lstStyle/>
          <a:p>
            <a:r>
              <a:rPr lang="en-US" sz="3400" dirty="0" smtClean="0"/>
              <a:t>In spiritual survival we </a:t>
            </a:r>
            <a:r>
              <a:rPr lang="en-US" sz="3400" dirty="0"/>
              <a:t>neglect to spend time with God by not reading our Bible. Then the consequences will </a:t>
            </a:r>
            <a:r>
              <a:rPr lang="en-US" sz="3400" dirty="0" smtClean="0"/>
              <a:t>be:</a:t>
            </a:r>
          </a:p>
          <a:p>
            <a:r>
              <a:rPr lang="en-US" sz="3400" dirty="0" smtClean="0"/>
              <a:t> </a:t>
            </a:r>
          </a:p>
          <a:p>
            <a:pPr marL="457200" indent="-457200">
              <a:buFont typeface="Arial" panose="020B0604020202020204" pitchFamily="34" charset="0"/>
              <a:buChar char="•"/>
            </a:pPr>
            <a:r>
              <a:rPr lang="en-US" sz="3400" dirty="0" smtClean="0"/>
              <a:t>Worry</a:t>
            </a:r>
          </a:p>
          <a:p>
            <a:pPr marL="457200" indent="-457200">
              <a:buFont typeface="Arial" panose="020B0604020202020204" pitchFamily="34" charset="0"/>
              <a:buChar char="•"/>
            </a:pPr>
            <a:r>
              <a:rPr lang="en-US" sz="3400" dirty="0" smtClean="0"/>
              <a:t>Anxiety</a:t>
            </a:r>
          </a:p>
          <a:p>
            <a:pPr marL="457200" indent="-457200">
              <a:buFont typeface="Arial" panose="020B0604020202020204" pitchFamily="34" charset="0"/>
              <a:buChar char="•"/>
            </a:pPr>
            <a:r>
              <a:rPr lang="en-US" sz="3400" dirty="0" smtClean="0"/>
              <a:t>Frustration</a:t>
            </a:r>
          </a:p>
          <a:p>
            <a:pPr marL="457200" indent="-457200">
              <a:buFont typeface="Arial" panose="020B0604020202020204" pitchFamily="34" charset="0"/>
              <a:buChar char="•"/>
            </a:pPr>
            <a:r>
              <a:rPr lang="en-US" sz="3400" dirty="0" smtClean="0"/>
              <a:t>Discouragement</a:t>
            </a:r>
          </a:p>
          <a:p>
            <a:pPr marL="457200" indent="-457200">
              <a:buFont typeface="Arial" panose="020B0604020202020204" pitchFamily="34" charset="0"/>
              <a:buChar char="•"/>
            </a:pPr>
            <a:r>
              <a:rPr lang="en-US" sz="3400" dirty="0" smtClean="0"/>
              <a:t>Anger</a:t>
            </a:r>
          </a:p>
          <a:p>
            <a:pPr marL="457200" indent="-457200">
              <a:buFont typeface="Arial" panose="020B0604020202020204" pitchFamily="34" charset="0"/>
              <a:buChar char="•"/>
            </a:pPr>
            <a:r>
              <a:rPr lang="en-US" sz="3400" dirty="0"/>
              <a:t>A</a:t>
            </a:r>
            <a:r>
              <a:rPr lang="en-US" sz="3400" dirty="0" smtClean="0"/>
              <a:t> </a:t>
            </a:r>
            <a:r>
              <a:rPr lang="en-US" sz="3400" dirty="0"/>
              <a:t>host of other wrong attitudes or temperaments</a:t>
            </a:r>
          </a:p>
        </p:txBody>
      </p:sp>
    </p:spTree>
    <p:extLst>
      <p:ext uri="{BB962C8B-B14F-4D97-AF65-F5344CB8AC3E}">
        <p14:creationId xmlns:p14="http://schemas.microsoft.com/office/powerpoint/2010/main" val="2517034381"/>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444" y="903409"/>
            <a:ext cx="10864646" cy="263149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5500" dirty="0"/>
              <a:t>You catch people with stories. </a:t>
            </a:r>
            <a:endParaRPr lang="en-US" sz="5500" dirty="0" smtClean="0"/>
          </a:p>
          <a:p>
            <a:pPr algn="ctr"/>
            <a:endParaRPr lang="en-US" sz="5500" dirty="0"/>
          </a:p>
          <a:p>
            <a:pPr algn="ctr"/>
            <a:r>
              <a:rPr lang="en-US" sz="5500" dirty="0" smtClean="0"/>
              <a:t>You </a:t>
            </a:r>
            <a:r>
              <a:rPr lang="en-US" sz="5500" dirty="0"/>
              <a:t>then engage people with ideas.</a:t>
            </a:r>
          </a:p>
        </p:txBody>
      </p:sp>
    </p:spTree>
    <p:extLst>
      <p:ext uri="{BB962C8B-B14F-4D97-AF65-F5344CB8AC3E}">
        <p14:creationId xmlns:p14="http://schemas.microsoft.com/office/powerpoint/2010/main" val="2647146607"/>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445772"/>
            <a:ext cx="11018520" cy="523220"/>
          </a:xfrm>
          <a:prstGeom prst="rect">
            <a:avLst/>
          </a:prstGeom>
          <a:noFill/>
        </p:spPr>
        <p:txBody>
          <a:bodyPr wrap="square" rtlCol="0">
            <a:spAutoFit/>
          </a:bodyPr>
          <a:lstStyle/>
          <a:p>
            <a:r>
              <a:rPr lang="en-US" sz="2800" dirty="0"/>
              <a:t>Apple – “1984” which appeared during the 1984 Super Bowl.</a:t>
            </a:r>
          </a:p>
        </p:txBody>
      </p:sp>
      <p:pic>
        <p:nvPicPr>
          <p:cNvPr id="3" name="Picture 2"/>
          <p:cNvPicPr>
            <a:picLocks noChangeAspect="1"/>
          </p:cNvPicPr>
          <p:nvPr/>
        </p:nvPicPr>
        <p:blipFill>
          <a:blip r:embed="rId2"/>
          <a:stretch>
            <a:fillRect/>
          </a:stretch>
        </p:blipFill>
        <p:spPr>
          <a:xfrm>
            <a:off x="1935227" y="1151209"/>
            <a:ext cx="7597399" cy="5267529"/>
          </a:xfrm>
          <a:prstGeom prst="rect">
            <a:avLst/>
          </a:prstGeom>
        </p:spPr>
      </p:pic>
    </p:spTree>
    <p:extLst>
      <p:ext uri="{BB962C8B-B14F-4D97-AF65-F5344CB8AC3E}">
        <p14:creationId xmlns:p14="http://schemas.microsoft.com/office/powerpoint/2010/main" val="2728039862"/>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63772" y="482180"/>
            <a:ext cx="8418117" cy="5724319"/>
          </a:xfrm>
          <a:prstGeom prst="rect">
            <a:avLst/>
          </a:prstGeom>
        </p:spPr>
      </p:pic>
    </p:spTree>
    <p:extLst>
      <p:ext uri="{BB962C8B-B14F-4D97-AF65-F5344CB8AC3E}">
        <p14:creationId xmlns:p14="http://schemas.microsoft.com/office/powerpoint/2010/main" val="2383027147"/>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7993" y="612512"/>
            <a:ext cx="9102411" cy="5125357"/>
          </a:xfrm>
          <a:prstGeom prst="rect">
            <a:avLst/>
          </a:prstGeom>
        </p:spPr>
      </p:pic>
    </p:spTree>
    <p:extLst>
      <p:ext uri="{BB962C8B-B14F-4D97-AF65-F5344CB8AC3E}">
        <p14:creationId xmlns:p14="http://schemas.microsoft.com/office/powerpoint/2010/main" val="1250235169"/>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0913" y="506562"/>
            <a:ext cx="8377851" cy="5757087"/>
          </a:xfrm>
          <a:prstGeom prst="rect">
            <a:avLst/>
          </a:prstGeom>
        </p:spPr>
      </p:pic>
    </p:spTree>
    <p:extLst>
      <p:ext uri="{BB962C8B-B14F-4D97-AF65-F5344CB8AC3E}">
        <p14:creationId xmlns:p14="http://schemas.microsoft.com/office/powerpoint/2010/main" val="1417028918"/>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09444" y="377780"/>
            <a:ext cx="8462957" cy="5954449"/>
          </a:xfrm>
          <a:prstGeom prst="rect">
            <a:avLst/>
          </a:prstGeom>
        </p:spPr>
      </p:pic>
    </p:spTree>
    <p:extLst>
      <p:ext uri="{BB962C8B-B14F-4D97-AF65-F5344CB8AC3E}">
        <p14:creationId xmlns:p14="http://schemas.microsoft.com/office/powerpoint/2010/main" val="841573842"/>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331" y="331470"/>
            <a:ext cx="10972800" cy="523220"/>
          </a:xfrm>
          <a:prstGeom prst="rect">
            <a:avLst/>
          </a:prstGeom>
          <a:noFill/>
        </p:spPr>
        <p:txBody>
          <a:bodyPr wrap="square" rtlCol="0">
            <a:spAutoFit/>
          </a:bodyPr>
          <a:lstStyle/>
          <a:p>
            <a:r>
              <a:rPr lang="en-US" sz="2800" dirty="0"/>
              <a:t>Wendy’s – “Where’s the Beef?” also in 1984</a:t>
            </a:r>
          </a:p>
        </p:txBody>
      </p:sp>
      <p:pic>
        <p:nvPicPr>
          <p:cNvPr id="3" name="Picture 2"/>
          <p:cNvPicPr>
            <a:picLocks noChangeAspect="1"/>
          </p:cNvPicPr>
          <p:nvPr/>
        </p:nvPicPr>
        <p:blipFill>
          <a:blip r:embed="rId2"/>
          <a:stretch>
            <a:fillRect/>
          </a:stretch>
        </p:blipFill>
        <p:spPr>
          <a:xfrm>
            <a:off x="2057254" y="1460663"/>
            <a:ext cx="7783983" cy="4629778"/>
          </a:xfrm>
          <a:prstGeom prst="rect">
            <a:avLst/>
          </a:prstGeom>
        </p:spPr>
      </p:pic>
    </p:spTree>
    <p:extLst>
      <p:ext uri="{BB962C8B-B14F-4D97-AF65-F5344CB8AC3E}">
        <p14:creationId xmlns:p14="http://schemas.microsoft.com/office/powerpoint/2010/main" val="3832461843"/>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88620"/>
            <a:ext cx="10469880" cy="523220"/>
          </a:xfrm>
          <a:prstGeom prst="rect">
            <a:avLst/>
          </a:prstGeom>
          <a:noFill/>
        </p:spPr>
        <p:txBody>
          <a:bodyPr wrap="square" rtlCol="0">
            <a:spAutoFit/>
          </a:bodyPr>
          <a:lstStyle/>
          <a:p>
            <a:r>
              <a:rPr lang="en-US" sz="2800" dirty="0"/>
              <a:t>Tootsie Pop – “How many licks?” from 1968</a:t>
            </a:r>
          </a:p>
        </p:txBody>
      </p:sp>
      <p:pic>
        <p:nvPicPr>
          <p:cNvPr id="3" name="Picture 2"/>
          <p:cNvPicPr>
            <a:picLocks noChangeAspect="1"/>
          </p:cNvPicPr>
          <p:nvPr/>
        </p:nvPicPr>
        <p:blipFill>
          <a:blip r:embed="rId2"/>
          <a:stretch>
            <a:fillRect/>
          </a:stretch>
        </p:blipFill>
        <p:spPr>
          <a:xfrm>
            <a:off x="1763775" y="1175593"/>
            <a:ext cx="7791708" cy="5218447"/>
          </a:xfrm>
          <a:prstGeom prst="rect">
            <a:avLst/>
          </a:prstGeom>
        </p:spPr>
      </p:pic>
    </p:spTree>
    <p:extLst>
      <p:ext uri="{BB962C8B-B14F-4D97-AF65-F5344CB8AC3E}">
        <p14:creationId xmlns:p14="http://schemas.microsoft.com/office/powerpoint/2010/main" val="396804059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8024" y="356429"/>
            <a:ext cx="7507456" cy="6053848"/>
          </a:xfrm>
          <a:prstGeom prst="rect">
            <a:avLst/>
          </a:prstGeom>
        </p:spPr>
      </p:pic>
    </p:spTree>
    <p:extLst>
      <p:ext uri="{BB962C8B-B14F-4D97-AF65-F5344CB8AC3E}">
        <p14:creationId xmlns:p14="http://schemas.microsoft.com/office/powerpoint/2010/main" val="2206285223"/>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4500" y="545787"/>
            <a:ext cx="8055293" cy="5883443"/>
          </a:xfrm>
          <a:prstGeom prst="rect">
            <a:avLst/>
          </a:prstGeom>
        </p:spPr>
      </p:pic>
    </p:spTree>
    <p:extLst>
      <p:ext uri="{BB962C8B-B14F-4D97-AF65-F5344CB8AC3E}">
        <p14:creationId xmlns:p14="http://schemas.microsoft.com/office/powerpoint/2010/main" val="239102564"/>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309" y="285750"/>
            <a:ext cx="11418571" cy="1569660"/>
          </a:xfrm>
          <a:prstGeom prst="rect">
            <a:avLst/>
          </a:prstGeom>
          <a:noFill/>
        </p:spPr>
        <p:txBody>
          <a:bodyPr wrap="square" rtlCol="0">
            <a:spAutoFit/>
          </a:bodyPr>
          <a:lstStyle/>
          <a:p>
            <a:r>
              <a:rPr lang="en-US" sz="2400" dirty="0" smtClean="0"/>
              <a:t>John 3:16</a:t>
            </a:r>
          </a:p>
          <a:p>
            <a:endParaRPr lang="en-US" sz="2400" dirty="0"/>
          </a:p>
          <a:p>
            <a:r>
              <a:rPr lang="en-US" sz="2400" dirty="0"/>
              <a:t>For God so loved the world, that He gave His only begotten Son, that whoever believes in Him shall not perish, but have eternal life</a:t>
            </a:r>
            <a:r>
              <a:rPr lang="en-US" sz="2400" dirty="0" smtClean="0"/>
              <a:t>.</a:t>
            </a:r>
            <a:endParaRPr lang="en-US" sz="2400" dirty="0"/>
          </a:p>
        </p:txBody>
      </p:sp>
      <p:sp>
        <p:nvSpPr>
          <p:cNvPr id="3" name="TextBox 2"/>
          <p:cNvSpPr txBox="1"/>
          <p:nvPr/>
        </p:nvSpPr>
        <p:spPr>
          <a:xfrm>
            <a:off x="560069" y="2051977"/>
            <a:ext cx="10915651" cy="4678204"/>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There are two sets of beings:</a:t>
            </a:r>
          </a:p>
          <a:p>
            <a:pPr marL="800100" lvl="1" indent="-342900">
              <a:buFont typeface="+mj-lt"/>
              <a:buAutoNum type="arabicPeriod"/>
            </a:pPr>
            <a:r>
              <a:rPr lang="en-US" sz="2800" dirty="0"/>
              <a:t>God and His Son who </a:t>
            </a:r>
            <a:r>
              <a:rPr lang="en-US" sz="2800" dirty="0" smtClean="0"/>
              <a:t>are both </a:t>
            </a:r>
            <a:r>
              <a:rPr lang="en-US" sz="2800" dirty="0"/>
              <a:t>quite powerful</a:t>
            </a:r>
          </a:p>
          <a:p>
            <a:pPr marL="800100" lvl="1" indent="-342900">
              <a:buFont typeface="+mj-lt"/>
              <a:buAutoNum type="arabicPeriod"/>
            </a:pPr>
            <a:r>
              <a:rPr lang="en-US" sz="2800" dirty="0"/>
              <a:t>“Whoever” </a:t>
            </a:r>
            <a:r>
              <a:rPr lang="en-US" sz="2800" dirty="0" smtClean="0"/>
              <a:t>these people </a:t>
            </a:r>
            <a:r>
              <a:rPr lang="en-US" sz="2800" dirty="0"/>
              <a:t>are quite helpless</a:t>
            </a:r>
          </a:p>
          <a:p>
            <a:pPr marL="285750" lvl="0" indent="-285750">
              <a:buFont typeface="Arial" panose="020B0604020202020204" pitchFamily="34" charset="0"/>
              <a:buChar char="•"/>
            </a:pPr>
            <a:r>
              <a:rPr lang="en-US" sz="2800" dirty="0"/>
              <a:t>The “whoever” are going to perish. This is the story’s problem and conflict.</a:t>
            </a:r>
          </a:p>
          <a:p>
            <a:pPr marL="285750" lvl="0" indent="-285750">
              <a:buFont typeface="Arial" panose="020B0604020202020204" pitchFamily="34" charset="0"/>
              <a:buChar char="•"/>
            </a:pPr>
            <a:r>
              <a:rPr lang="en-US" sz="2800" dirty="0"/>
              <a:t>But God loves these “whoever” people.</a:t>
            </a:r>
          </a:p>
          <a:p>
            <a:pPr marL="285750" lvl="0" indent="-285750">
              <a:buFont typeface="Arial" panose="020B0604020202020204" pitchFamily="34" charset="0"/>
              <a:buChar char="•"/>
            </a:pPr>
            <a:r>
              <a:rPr lang="en-US" sz="2800" dirty="0"/>
              <a:t>The rescue from perishing is for God to send His Son.</a:t>
            </a:r>
          </a:p>
          <a:p>
            <a:pPr marL="285750" lvl="0" indent="-285750">
              <a:buFont typeface="Arial" panose="020B0604020202020204" pitchFamily="34" charset="0"/>
              <a:buChar char="•"/>
            </a:pPr>
            <a:r>
              <a:rPr lang="en-US" sz="2800" dirty="0"/>
              <a:t>If the people then believe in His Son they will not perish. This is the resolution to the problem and conflict.</a:t>
            </a:r>
          </a:p>
          <a:p>
            <a:pPr marL="285750" lvl="0" indent="-285750">
              <a:buFont typeface="Arial" panose="020B0604020202020204" pitchFamily="34" charset="0"/>
              <a:buChar char="•"/>
            </a:pPr>
            <a:r>
              <a:rPr lang="en-US" sz="2800" dirty="0"/>
              <a:t>And beyond not perishing they will moreover have eternal life.</a:t>
            </a:r>
          </a:p>
          <a:p>
            <a:endParaRPr lang="en-US" dirty="0"/>
          </a:p>
        </p:txBody>
      </p:sp>
    </p:spTree>
    <p:extLst>
      <p:ext uri="{BB962C8B-B14F-4D97-AF65-F5344CB8AC3E}">
        <p14:creationId xmlns:p14="http://schemas.microsoft.com/office/powerpoint/2010/main" val="119190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242" y="383305"/>
            <a:ext cx="7091209" cy="6137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2006858"/>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5761" y="593975"/>
            <a:ext cx="6096000" cy="5447645"/>
          </a:xfrm>
          <a:prstGeom prst="rect">
            <a:avLst/>
          </a:prstGeom>
        </p:spPr>
        <p:txBody>
          <a:bodyPr>
            <a:spAutoFit/>
          </a:bodyPr>
          <a:lstStyle/>
          <a:p>
            <a:r>
              <a:rPr lang="en-US" sz="5400" b="1" dirty="0">
                <a:solidFill>
                  <a:srgbClr val="FF0000"/>
                </a:solidFill>
                <a:latin typeface="Algerian" panose="04020705040A02060702" pitchFamily="82" charset="0"/>
              </a:rPr>
              <a:t>S</a:t>
            </a:r>
            <a:r>
              <a:rPr lang="en-US" sz="4400" dirty="0"/>
              <a:t>omething</a:t>
            </a:r>
          </a:p>
          <a:p>
            <a:endParaRPr lang="en-US" sz="4400" dirty="0"/>
          </a:p>
          <a:p>
            <a:r>
              <a:rPr lang="en-US" sz="5400" b="1" dirty="0">
                <a:solidFill>
                  <a:srgbClr val="FF0000"/>
                </a:solidFill>
                <a:latin typeface="Algerian" panose="04020705040A02060702" pitchFamily="82" charset="0"/>
              </a:rPr>
              <a:t>T</a:t>
            </a:r>
            <a:r>
              <a:rPr lang="en-US" sz="4400" dirty="0"/>
              <a:t>o</a:t>
            </a:r>
          </a:p>
          <a:p>
            <a:endParaRPr lang="en-US" sz="4400" dirty="0"/>
          </a:p>
          <a:p>
            <a:r>
              <a:rPr lang="en-US" sz="5400" b="1" dirty="0">
                <a:solidFill>
                  <a:srgbClr val="FF0000"/>
                </a:solidFill>
                <a:latin typeface="Algerian" panose="04020705040A02060702" pitchFamily="82" charset="0"/>
              </a:rPr>
              <a:t>A</a:t>
            </a:r>
            <a:r>
              <a:rPr lang="en-US" sz="4400" dirty="0"/>
              <a:t>lways</a:t>
            </a:r>
          </a:p>
          <a:p>
            <a:endParaRPr lang="en-US" sz="4400" dirty="0"/>
          </a:p>
          <a:p>
            <a:r>
              <a:rPr lang="en-US" sz="5400" b="1" dirty="0">
                <a:solidFill>
                  <a:srgbClr val="FF0000"/>
                </a:solidFill>
                <a:latin typeface="Algerian" panose="04020705040A02060702" pitchFamily="82" charset="0"/>
              </a:rPr>
              <a:t>R</a:t>
            </a:r>
            <a:r>
              <a:rPr lang="en-US" sz="4400" dirty="0"/>
              <a:t>emember</a:t>
            </a:r>
          </a:p>
        </p:txBody>
      </p:sp>
    </p:spTree>
    <p:extLst>
      <p:ext uri="{BB962C8B-B14F-4D97-AF65-F5344CB8AC3E}">
        <p14:creationId xmlns:p14="http://schemas.microsoft.com/office/powerpoint/2010/main" val="316747997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2838" y="319088"/>
            <a:ext cx="4886325" cy="621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9499963"/>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3" y="640083"/>
            <a:ext cx="11544300" cy="2246769"/>
          </a:xfrm>
          <a:prstGeom prst="rect">
            <a:avLst/>
          </a:prstGeom>
          <a:noFill/>
        </p:spPr>
        <p:txBody>
          <a:bodyPr wrap="square" rtlCol="0">
            <a:spAutoFit/>
          </a:bodyPr>
          <a:lstStyle/>
          <a:p>
            <a:r>
              <a:rPr lang="en-US" sz="2800" dirty="0"/>
              <a:t>Matthew </a:t>
            </a:r>
            <a:r>
              <a:rPr lang="en-US" sz="2800" dirty="0" smtClean="0"/>
              <a:t>13:52</a:t>
            </a:r>
          </a:p>
          <a:p>
            <a:endParaRPr lang="en-US" sz="2800" dirty="0"/>
          </a:p>
          <a:p>
            <a:r>
              <a:rPr lang="en-US" sz="2800" dirty="0" smtClean="0"/>
              <a:t>And </a:t>
            </a:r>
            <a:r>
              <a:rPr lang="en-US" sz="2800" dirty="0"/>
              <a:t>Jesus said to them, “Therefore every scribe who has become a disciple of the kingdom of heaven is like a head of a household, who brings out of his treasure things new and old</a:t>
            </a:r>
            <a:r>
              <a:rPr lang="en-US" sz="2800" dirty="0" smtClean="0"/>
              <a:t>.</a:t>
            </a:r>
            <a:endParaRPr lang="en-US" sz="2800" dirty="0"/>
          </a:p>
        </p:txBody>
      </p:sp>
    </p:spTree>
    <p:extLst>
      <p:ext uri="{BB962C8B-B14F-4D97-AF65-F5344CB8AC3E}">
        <p14:creationId xmlns:p14="http://schemas.microsoft.com/office/powerpoint/2010/main" val="1529604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22051</TotalTime>
  <Words>7852</Words>
  <Application>Microsoft Office PowerPoint</Application>
  <PresentationFormat>Custom</PresentationFormat>
  <Paragraphs>676</Paragraphs>
  <Slides>207</Slides>
  <Notes>1</Notes>
  <HiddenSlides>0</HiddenSlides>
  <MMClips>0</MMClips>
  <ScaleCrop>false</ScaleCrop>
  <HeadingPairs>
    <vt:vector size="4" baseType="variant">
      <vt:variant>
        <vt:lpstr>Theme</vt:lpstr>
      </vt:variant>
      <vt:variant>
        <vt:i4>2</vt:i4>
      </vt:variant>
      <vt:variant>
        <vt:lpstr>Slide Titles</vt:lpstr>
      </vt:variant>
      <vt:variant>
        <vt:i4>207</vt:i4>
      </vt:variant>
    </vt:vector>
  </HeadingPairs>
  <TitlesOfParts>
    <vt:vector size="209" baseType="lpstr">
      <vt:lpstr>Office Theme</vt:lpstr>
      <vt:lpstr>1_Office Theme</vt:lpstr>
      <vt:lpstr>Imitating Jesus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should we imitate Jesus?</vt:lpstr>
      <vt:lpstr>PowerPoint Presentation</vt:lpstr>
      <vt:lpstr>PowerPoint Presentation</vt:lpstr>
      <vt:lpstr>PowerPoint Presentation</vt:lpstr>
      <vt:lpstr>PowerPoint Presentation</vt:lpstr>
      <vt:lpstr>PowerPoint Presentation</vt:lpstr>
      <vt:lpstr>PowerPoint Presentation</vt:lpstr>
      <vt:lpstr>Philemon and Baucis</vt:lpstr>
      <vt:lpstr>PowerPoint Presentation</vt:lpstr>
      <vt:lpstr>PowerPoint Presentation</vt:lpstr>
      <vt:lpstr>PowerPoint Presentation</vt:lpstr>
      <vt:lpstr>PowerPoint Presentation</vt:lpstr>
      <vt:lpstr>Jesus went before us</vt:lpstr>
      <vt:lpstr>PowerPoint Presentation</vt:lpstr>
      <vt:lpstr>PowerPoint Presentation</vt:lpstr>
      <vt:lpstr>Compassion</vt:lpstr>
      <vt:lpstr>Matthew 20:29-34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 around you; be aware of others</vt:lpstr>
      <vt:lpstr>Praise and encourage</vt:lpstr>
      <vt:lpstr>Actually help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in the Bible who Persevered</vt:lpstr>
      <vt:lpstr>PowerPoint Presentation</vt:lpstr>
      <vt:lpstr>PowerPoint Presentation</vt:lpstr>
      <vt:lpstr>PowerPoint Presentation</vt:lpstr>
      <vt:lpstr>PowerPoint Presentation</vt:lpstr>
      <vt:lpstr>PowerPoint Presentation</vt:lpstr>
      <vt:lpstr>PowerPoint Presentation</vt:lpstr>
      <vt:lpstr>Forgiveness</vt:lpstr>
      <vt:lpstr>the place called The Skull</vt:lpstr>
      <vt:lpstr>PowerPoint Presentation</vt:lpstr>
      <vt:lpstr>Seven Phrases of Jesus on the Cross</vt:lpstr>
      <vt:lpstr>PowerPoint Presentation</vt:lpstr>
      <vt:lpstr>After the shouts of the soldiers giving instructions</vt:lpstr>
      <vt:lpstr>After the clank of the hammer hitting the nails into His hands and feet</vt:lpstr>
      <vt:lpstr>After the thump of the cross hitting the bottom of the hole as it was raised upright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Parables?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Imitating Jesus</dc:title>
  <dc:creator>Laforge, Robert</dc:creator>
  <cp:lastModifiedBy>Bob</cp:lastModifiedBy>
  <cp:revision>143</cp:revision>
  <dcterms:created xsi:type="dcterms:W3CDTF">2019-06-20T18:14:16Z</dcterms:created>
  <dcterms:modified xsi:type="dcterms:W3CDTF">2019-09-12T02:47:41Z</dcterms:modified>
</cp:coreProperties>
</file>