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510" r:id="rId3"/>
    <p:sldId id="508" r:id="rId4"/>
    <p:sldId id="509" r:id="rId5"/>
    <p:sldId id="259" r:id="rId6"/>
    <p:sldId id="260" r:id="rId7"/>
    <p:sldId id="261" r:id="rId8"/>
    <p:sldId id="262" r:id="rId9"/>
    <p:sldId id="263" r:id="rId10"/>
    <p:sldId id="271" r:id="rId11"/>
    <p:sldId id="272" r:id="rId12"/>
    <p:sldId id="264" r:id="rId13"/>
    <p:sldId id="265" r:id="rId14"/>
    <p:sldId id="266" r:id="rId15"/>
    <p:sldId id="267" r:id="rId16"/>
    <p:sldId id="268" r:id="rId17"/>
    <p:sldId id="269" r:id="rId18"/>
    <p:sldId id="270" r:id="rId19"/>
    <p:sldId id="273" r:id="rId20"/>
    <p:sldId id="506" r:id="rId21"/>
    <p:sldId id="507" r:id="rId22"/>
    <p:sldId id="372" r:id="rId23"/>
    <p:sldId id="448" r:id="rId24"/>
    <p:sldId id="449" r:id="rId25"/>
    <p:sldId id="450" r:id="rId26"/>
    <p:sldId id="451" r:id="rId27"/>
    <p:sldId id="452" r:id="rId28"/>
    <p:sldId id="453" r:id="rId29"/>
    <p:sldId id="454" r:id="rId30"/>
    <p:sldId id="455" r:id="rId31"/>
    <p:sldId id="456" r:id="rId32"/>
    <p:sldId id="457" r:id="rId33"/>
    <p:sldId id="459" r:id="rId34"/>
    <p:sldId id="458" r:id="rId35"/>
    <p:sldId id="526" r:id="rId36"/>
    <p:sldId id="460" r:id="rId37"/>
    <p:sldId id="461" r:id="rId38"/>
    <p:sldId id="462" r:id="rId39"/>
    <p:sldId id="463" r:id="rId40"/>
    <p:sldId id="464" r:id="rId41"/>
    <p:sldId id="465" r:id="rId42"/>
    <p:sldId id="466" r:id="rId43"/>
    <p:sldId id="467" r:id="rId44"/>
    <p:sldId id="468" r:id="rId45"/>
    <p:sldId id="469" r:id="rId46"/>
    <p:sldId id="470" r:id="rId47"/>
    <p:sldId id="471" r:id="rId48"/>
    <p:sldId id="472" r:id="rId49"/>
    <p:sldId id="473" r:id="rId50"/>
    <p:sldId id="474" r:id="rId51"/>
    <p:sldId id="475" r:id="rId52"/>
    <p:sldId id="476" r:id="rId53"/>
    <p:sldId id="477" r:id="rId54"/>
    <p:sldId id="478" r:id="rId55"/>
    <p:sldId id="479" r:id="rId56"/>
    <p:sldId id="480" r:id="rId57"/>
    <p:sldId id="482" r:id="rId58"/>
    <p:sldId id="481" r:id="rId59"/>
    <p:sldId id="483" r:id="rId60"/>
    <p:sldId id="484" r:id="rId61"/>
    <p:sldId id="485" r:id="rId62"/>
    <p:sldId id="486" r:id="rId63"/>
    <p:sldId id="487" r:id="rId64"/>
    <p:sldId id="492" r:id="rId65"/>
    <p:sldId id="488" r:id="rId66"/>
    <p:sldId id="489" r:id="rId67"/>
    <p:sldId id="527" r:id="rId68"/>
    <p:sldId id="490" r:id="rId69"/>
    <p:sldId id="491" r:id="rId70"/>
    <p:sldId id="493" r:id="rId71"/>
    <p:sldId id="494" r:id="rId72"/>
    <p:sldId id="495" r:id="rId73"/>
    <p:sldId id="496" r:id="rId74"/>
    <p:sldId id="497" r:id="rId75"/>
    <p:sldId id="498" r:id="rId76"/>
    <p:sldId id="499" r:id="rId77"/>
    <p:sldId id="500" r:id="rId78"/>
    <p:sldId id="514" r:id="rId79"/>
    <p:sldId id="512" r:id="rId80"/>
    <p:sldId id="513" r:id="rId81"/>
    <p:sldId id="515" r:id="rId82"/>
    <p:sldId id="516" r:id="rId83"/>
    <p:sldId id="511" r:id="rId84"/>
    <p:sldId id="517" r:id="rId85"/>
    <p:sldId id="518" r:id="rId86"/>
    <p:sldId id="519" r:id="rId87"/>
    <p:sldId id="520" r:id="rId88"/>
    <p:sldId id="522" r:id="rId89"/>
    <p:sldId id="521" r:id="rId90"/>
    <p:sldId id="523" r:id="rId91"/>
    <p:sldId id="524" r:id="rId92"/>
    <p:sldId id="525" r:id="rId93"/>
    <p:sldId id="501" r:id="rId94"/>
    <p:sldId id="502" r:id="rId95"/>
    <p:sldId id="503" r:id="rId96"/>
    <p:sldId id="528" r:id="rId97"/>
    <p:sldId id="529" r:id="rId98"/>
    <p:sldId id="530" r:id="rId99"/>
    <p:sldId id="531" r:id="rId100"/>
    <p:sldId id="373" r:id="rId101"/>
    <p:sldId id="274" r:id="rId102"/>
    <p:sldId id="275" r:id="rId103"/>
    <p:sldId id="276" r:id="rId104"/>
    <p:sldId id="277" r:id="rId105"/>
    <p:sldId id="278" r:id="rId106"/>
    <p:sldId id="532" r:id="rId107"/>
    <p:sldId id="533" r:id="rId108"/>
    <p:sldId id="280" r:id="rId109"/>
    <p:sldId id="279" r:id="rId110"/>
    <p:sldId id="282" r:id="rId111"/>
    <p:sldId id="281" r:id="rId112"/>
    <p:sldId id="283" r:id="rId113"/>
    <p:sldId id="284" r:id="rId114"/>
    <p:sldId id="285" r:id="rId115"/>
    <p:sldId id="286" r:id="rId116"/>
    <p:sldId id="287" r:id="rId117"/>
    <p:sldId id="288" r:id="rId118"/>
    <p:sldId id="289" r:id="rId119"/>
    <p:sldId id="290" r:id="rId120"/>
    <p:sldId id="291" r:id="rId121"/>
    <p:sldId id="292" r:id="rId122"/>
    <p:sldId id="293" r:id="rId123"/>
    <p:sldId id="294" r:id="rId124"/>
    <p:sldId id="534" r:id="rId125"/>
    <p:sldId id="295" r:id="rId126"/>
    <p:sldId id="296" r:id="rId127"/>
    <p:sldId id="297" r:id="rId128"/>
    <p:sldId id="298" r:id="rId129"/>
    <p:sldId id="299" r:id="rId130"/>
    <p:sldId id="300" r:id="rId131"/>
    <p:sldId id="301" r:id="rId132"/>
    <p:sldId id="302" r:id="rId133"/>
    <p:sldId id="303" r:id="rId134"/>
    <p:sldId id="304" r:id="rId135"/>
    <p:sldId id="305" r:id="rId136"/>
    <p:sldId id="306" r:id="rId137"/>
    <p:sldId id="307" r:id="rId138"/>
    <p:sldId id="308" r:id="rId139"/>
    <p:sldId id="309" r:id="rId140"/>
    <p:sldId id="310" r:id="rId141"/>
    <p:sldId id="535" r:id="rId142"/>
    <p:sldId id="312" r:id="rId143"/>
    <p:sldId id="313" r:id="rId144"/>
    <p:sldId id="311" r:id="rId145"/>
    <p:sldId id="315" r:id="rId146"/>
    <p:sldId id="316" r:id="rId147"/>
    <p:sldId id="314" r:id="rId148"/>
    <p:sldId id="317" r:id="rId149"/>
    <p:sldId id="318" r:id="rId150"/>
    <p:sldId id="319" r:id="rId151"/>
    <p:sldId id="320" r:id="rId152"/>
    <p:sldId id="321" r:id="rId153"/>
    <p:sldId id="322" r:id="rId154"/>
    <p:sldId id="323" r:id="rId155"/>
    <p:sldId id="324" r:id="rId156"/>
    <p:sldId id="325" r:id="rId157"/>
    <p:sldId id="326" r:id="rId158"/>
    <p:sldId id="327" r:id="rId159"/>
    <p:sldId id="328" r:id="rId160"/>
    <p:sldId id="329" r:id="rId161"/>
    <p:sldId id="330" r:id="rId162"/>
    <p:sldId id="331" r:id="rId163"/>
    <p:sldId id="332" r:id="rId164"/>
    <p:sldId id="333" r:id="rId165"/>
    <p:sldId id="334" r:id="rId166"/>
    <p:sldId id="335" r:id="rId167"/>
    <p:sldId id="336" r:id="rId168"/>
    <p:sldId id="337" r:id="rId169"/>
    <p:sldId id="338" r:id="rId170"/>
    <p:sldId id="339" r:id="rId171"/>
    <p:sldId id="340" r:id="rId172"/>
    <p:sldId id="341" r:id="rId173"/>
    <p:sldId id="342" r:id="rId174"/>
    <p:sldId id="343" r:id="rId175"/>
    <p:sldId id="345" r:id="rId176"/>
    <p:sldId id="346" r:id="rId177"/>
    <p:sldId id="347" r:id="rId178"/>
    <p:sldId id="348" r:id="rId179"/>
    <p:sldId id="349" r:id="rId180"/>
    <p:sldId id="350" r:id="rId181"/>
    <p:sldId id="351" r:id="rId182"/>
    <p:sldId id="352" r:id="rId183"/>
    <p:sldId id="353" r:id="rId184"/>
    <p:sldId id="354" r:id="rId185"/>
    <p:sldId id="355" r:id="rId186"/>
    <p:sldId id="356" r:id="rId187"/>
    <p:sldId id="357" r:id="rId188"/>
    <p:sldId id="358" r:id="rId189"/>
    <p:sldId id="359" r:id="rId190"/>
    <p:sldId id="360" r:id="rId191"/>
    <p:sldId id="361" r:id="rId192"/>
    <p:sldId id="362" r:id="rId193"/>
    <p:sldId id="363" r:id="rId194"/>
    <p:sldId id="364" r:id="rId195"/>
    <p:sldId id="365" r:id="rId196"/>
    <p:sldId id="366" r:id="rId197"/>
    <p:sldId id="367" r:id="rId198"/>
    <p:sldId id="368" r:id="rId199"/>
    <p:sldId id="369" r:id="rId200"/>
    <p:sldId id="370" r:id="rId201"/>
    <p:sldId id="371" r:id="rId202"/>
    <p:sldId id="374" r:id="rId203"/>
    <p:sldId id="375" r:id="rId204"/>
    <p:sldId id="376" r:id="rId205"/>
    <p:sldId id="377" r:id="rId206"/>
    <p:sldId id="378" r:id="rId207"/>
    <p:sldId id="379" r:id="rId208"/>
    <p:sldId id="380" r:id="rId209"/>
    <p:sldId id="381" r:id="rId210"/>
    <p:sldId id="382" r:id="rId211"/>
    <p:sldId id="383" r:id="rId212"/>
    <p:sldId id="384" r:id="rId213"/>
    <p:sldId id="385" r:id="rId214"/>
    <p:sldId id="386" r:id="rId215"/>
    <p:sldId id="387" r:id="rId216"/>
    <p:sldId id="388" r:id="rId217"/>
    <p:sldId id="397" r:id="rId218"/>
    <p:sldId id="389" r:id="rId219"/>
    <p:sldId id="390" r:id="rId220"/>
    <p:sldId id="391" r:id="rId221"/>
    <p:sldId id="392" r:id="rId222"/>
    <p:sldId id="393" r:id="rId223"/>
    <p:sldId id="394" r:id="rId224"/>
    <p:sldId id="395" r:id="rId225"/>
    <p:sldId id="396" r:id="rId226"/>
    <p:sldId id="398" r:id="rId227"/>
    <p:sldId id="399" r:id="rId228"/>
    <p:sldId id="400" r:id="rId229"/>
    <p:sldId id="401" r:id="rId230"/>
    <p:sldId id="402" r:id="rId231"/>
    <p:sldId id="403" r:id="rId232"/>
    <p:sldId id="404" r:id="rId233"/>
    <p:sldId id="405" r:id="rId234"/>
    <p:sldId id="406" r:id="rId235"/>
    <p:sldId id="407" r:id="rId236"/>
    <p:sldId id="408" r:id="rId237"/>
    <p:sldId id="409" r:id="rId238"/>
    <p:sldId id="410" r:id="rId239"/>
    <p:sldId id="411" r:id="rId240"/>
    <p:sldId id="412" r:id="rId241"/>
    <p:sldId id="413" r:id="rId242"/>
    <p:sldId id="414" r:id="rId243"/>
    <p:sldId id="415" r:id="rId244"/>
    <p:sldId id="416" r:id="rId245"/>
    <p:sldId id="417" r:id="rId246"/>
    <p:sldId id="418" r:id="rId247"/>
    <p:sldId id="419" r:id="rId248"/>
    <p:sldId id="420" r:id="rId249"/>
    <p:sldId id="421" r:id="rId250"/>
    <p:sldId id="422" r:id="rId251"/>
    <p:sldId id="423" r:id="rId252"/>
    <p:sldId id="424" r:id="rId253"/>
    <p:sldId id="425" r:id="rId254"/>
    <p:sldId id="426" r:id="rId255"/>
    <p:sldId id="427" r:id="rId256"/>
    <p:sldId id="428" r:id="rId257"/>
    <p:sldId id="429" r:id="rId258"/>
    <p:sldId id="430" r:id="rId259"/>
    <p:sldId id="431" r:id="rId260"/>
    <p:sldId id="432" r:id="rId261"/>
    <p:sldId id="433" r:id="rId262"/>
    <p:sldId id="434" r:id="rId263"/>
    <p:sldId id="435" r:id="rId264"/>
    <p:sldId id="436" r:id="rId265"/>
    <p:sldId id="437" r:id="rId266"/>
    <p:sldId id="438" r:id="rId267"/>
    <p:sldId id="439" r:id="rId268"/>
    <p:sldId id="440" r:id="rId269"/>
    <p:sldId id="441" r:id="rId270"/>
    <p:sldId id="442" r:id="rId271"/>
    <p:sldId id="443" r:id="rId272"/>
    <p:sldId id="536" r:id="rId273"/>
    <p:sldId id="444" r:id="rId274"/>
    <p:sldId id="445" r:id="rId275"/>
    <p:sldId id="446" r:id="rId276"/>
    <p:sldId id="447" r:id="rId277"/>
    <p:sldId id="537" r:id="rId278"/>
    <p:sldId id="504" r:id="rId279"/>
    <p:sldId id="505" r:id="rId28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9" d="100"/>
          <a:sy n="99" d="100"/>
        </p:scale>
        <p:origin x="84" y="3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presProps" Target="presProps.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viewProps" Target="viewProps.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theme" Target="theme/theme1.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tableStyles" Target="tableStyles.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0FB9E-CC75-4256-9111-CAE9DF7F6A8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FB170E0-DD3B-4CB5-8180-E196D23647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34A85FE-DA6E-4492-80B4-518A674AFE21}"/>
              </a:ext>
            </a:extLst>
          </p:cNvPr>
          <p:cNvSpPr>
            <a:spLocks noGrp="1"/>
          </p:cNvSpPr>
          <p:nvPr>
            <p:ph type="dt" sz="half" idx="10"/>
          </p:nvPr>
        </p:nvSpPr>
        <p:spPr/>
        <p:txBody>
          <a:bodyPr/>
          <a:lstStyle/>
          <a:p>
            <a:fld id="{0F6448AD-0FBE-41E1-8B53-1D235D572AB4}" type="datetimeFigureOut">
              <a:rPr lang="en-US" smtClean="0"/>
              <a:t>8/14/2022</a:t>
            </a:fld>
            <a:endParaRPr lang="en-US"/>
          </a:p>
        </p:txBody>
      </p:sp>
      <p:sp>
        <p:nvSpPr>
          <p:cNvPr id="5" name="Footer Placeholder 4">
            <a:extLst>
              <a:ext uri="{FF2B5EF4-FFF2-40B4-BE49-F238E27FC236}">
                <a16:creationId xmlns:a16="http://schemas.microsoft.com/office/drawing/2014/main" id="{E7AF1E12-C6AF-4D15-8695-58F186C918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6E8639-79EC-452D-AE99-E0726CCFCF65}"/>
              </a:ext>
            </a:extLst>
          </p:cNvPr>
          <p:cNvSpPr>
            <a:spLocks noGrp="1"/>
          </p:cNvSpPr>
          <p:nvPr>
            <p:ph type="sldNum" sz="quarter" idx="12"/>
          </p:nvPr>
        </p:nvSpPr>
        <p:spPr/>
        <p:txBody>
          <a:bodyPr/>
          <a:lstStyle/>
          <a:p>
            <a:fld id="{AF111FD4-D94D-4755-990B-2983028B2E95}" type="slidenum">
              <a:rPr lang="en-US" smtClean="0"/>
              <a:t>‹#›</a:t>
            </a:fld>
            <a:endParaRPr lang="en-US"/>
          </a:p>
        </p:txBody>
      </p:sp>
    </p:spTree>
    <p:extLst>
      <p:ext uri="{BB962C8B-B14F-4D97-AF65-F5344CB8AC3E}">
        <p14:creationId xmlns:p14="http://schemas.microsoft.com/office/powerpoint/2010/main" val="4120985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1D9FF-34C5-4366-812D-D0EDD9DF53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5D8CD9-1C44-495A-827D-32F5FFADD1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AA2ED9-4840-4733-9572-7D04231D8D5A}"/>
              </a:ext>
            </a:extLst>
          </p:cNvPr>
          <p:cNvSpPr>
            <a:spLocks noGrp="1"/>
          </p:cNvSpPr>
          <p:nvPr>
            <p:ph type="dt" sz="half" idx="10"/>
          </p:nvPr>
        </p:nvSpPr>
        <p:spPr/>
        <p:txBody>
          <a:bodyPr/>
          <a:lstStyle/>
          <a:p>
            <a:fld id="{0F6448AD-0FBE-41E1-8B53-1D235D572AB4}" type="datetimeFigureOut">
              <a:rPr lang="en-US" smtClean="0"/>
              <a:t>8/14/2022</a:t>
            </a:fld>
            <a:endParaRPr lang="en-US"/>
          </a:p>
        </p:txBody>
      </p:sp>
      <p:sp>
        <p:nvSpPr>
          <p:cNvPr id="5" name="Footer Placeholder 4">
            <a:extLst>
              <a:ext uri="{FF2B5EF4-FFF2-40B4-BE49-F238E27FC236}">
                <a16:creationId xmlns:a16="http://schemas.microsoft.com/office/drawing/2014/main" id="{B91F9155-97EA-411D-91AA-2AE5270227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2B25A7-C5C2-40C4-950A-C19D272F7220}"/>
              </a:ext>
            </a:extLst>
          </p:cNvPr>
          <p:cNvSpPr>
            <a:spLocks noGrp="1"/>
          </p:cNvSpPr>
          <p:nvPr>
            <p:ph type="sldNum" sz="quarter" idx="12"/>
          </p:nvPr>
        </p:nvSpPr>
        <p:spPr/>
        <p:txBody>
          <a:bodyPr/>
          <a:lstStyle/>
          <a:p>
            <a:fld id="{AF111FD4-D94D-4755-990B-2983028B2E95}" type="slidenum">
              <a:rPr lang="en-US" smtClean="0"/>
              <a:t>‹#›</a:t>
            </a:fld>
            <a:endParaRPr lang="en-US"/>
          </a:p>
        </p:txBody>
      </p:sp>
    </p:spTree>
    <p:extLst>
      <p:ext uri="{BB962C8B-B14F-4D97-AF65-F5344CB8AC3E}">
        <p14:creationId xmlns:p14="http://schemas.microsoft.com/office/powerpoint/2010/main" val="4186117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7F318-0BC3-456C-8978-3AC5494AB1D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9016365-89A3-4077-97C5-2CCA00D9E7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429A618-7D17-4B3A-A0AB-97DA2DD80CC2}"/>
              </a:ext>
            </a:extLst>
          </p:cNvPr>
          <p:cNvSpPr>
            <a:spLocks noGrp="1"/>
          </p:cNvSpPr>
          <p:nvPr>
            <p:ph type="dt" sz="half" idx="10"/>
          </p:nvPr>
        </p:nvSpPr>
        <p:spPr/>
        <p:txBody>
          <a:bodyPr/>
          <a:lstStyle/>
          <a:p>
            <a:fld id="{0F6448AD-0FBE-41E1-8B53-1D235D572AB4}" type="datetimeFigureOut">
              <a:rPr lang="en-US" smtClean="0"/>
              <a:t>8/14/2022</a:t>
            </a:fld>
            <a:endParaRPr lang="en-US"/>
          </a:p>
        </p:txBody>
      </p:sp>
      <p:sp>
        <p:nvSpPr>
          <p:cNvPr id="5" name="Footer Placeholder 4">
            <a:extLst>
              <a:ext uri="{FF2B5EF4-FFF2-40B4-BE49-F238E27FC236}">
                <a16:creationId xmlns:a16="http://schemas.microsoft.com/office/drawing/2014/main" id="{74B1EB41-1F83-46D6-8CA1-FBE8AEFC3D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57425D-4051-4BEE-B916-C1FF9028CF9B}"/>
              </a:ext>
            </a:extLst>
          </p:cNvPr>
          <p:cNvSpPr>
            <a:spLocks noGrp="1"/>
          </p:cNvSpPr>
          <p:nvPr>
            <p:ph type="sldNum" sz="quarter" idx="12"/>
          </p:nvPr>
        </p:nvSpPr>
        <p:spPr/>
        <p:txBody>
          <a:bodyPr/>
          <a:lstStyle/>
          <a:p>
            <a:fld id="{AF111FD4-D94D-4755-990B-2983028B2E95}" type="slidenum">
              <a:rPr lang="en-US" smtClean="0"/>
              <a:t>‹#›</a:t>
            </a:fld>
            <a:endParaRPr lang="en-US"/>
          </a:p>
        </p:txBody>
      </p:sp>
    </p:spTree>
    <p:extLst>
      <p:ext uri="{BB962C8B-B14F-4D97-AF65-F5344CB8AC3E}">
        <p14:creationId xmlns:p14="http://schemas.microsoft.com/office/powerpoint/2010/main" val="3142280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FF436-E61A-4F2F-AFDC-B1CB1BBE56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037117-E830-446C-94B3-C650C7DD26B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47E61E6-730B-435A-A8CD-43E4B0C9F1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684E3FE-1FFE-49A4-AC9C-6D37B2828CE8}"/>
              </a:ext>
            </a:extLst>
          </p:cNvPr>
          <p:cNvSpPr>
            <a:spLocks noGrp="1"/>
          </p:cNvSpPr>
          <p:nvPr>
            <p:ph type="dt" sz="half" idx="10"/>
          </p:nvPr>
        </p:nvSpPr>
        <p:spPr/>
        <p:txBody>
          <a:bodyPr/>
          <a:lstStyle/>
          <a:p>
            <a:fld id="{0F6448AD-0FBE-41E1-8B53-1D235D572AB4}" type="datetimeFigureOut">
              <a:rPr lang="en-US" smtClean="0"/>
              <a:t>8/14/2022</a:t>
            </a:fld>
            <a:endParaRPr lang="en-US"/>
          </a:p>
        </p:txBody>
      </p:sp>
      <p:sp>
        <p:nvSpPr>
          <p:cNvPr id="6" name="Footer Placeholder 5">
            <a:extLst>
              <a:ext uri="{FF2B5EF4-FFF2-40B4-BE49-F238E27FC236}">
                <a16:creationId xmlns:a16="http://schemas.microsoft.com/office/drawing/2014/main" id="{73EB7B44-1474-431A-93B1-34CF297F25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BACA74-B4E5-4434-BCBA-E1B9AC77F1F6}"/>
              </a:ext>
            </a:extLst>
          </p:cNvPr>
          <p:cNvSpPr>
            <a:spLocks noGrp="1"/>
          </p:cNvSpPr>
          <p:nvPr>
            <p:ph type="sldNum" sz="quarter" idx="12"/>
          </p:nvPr>
        </p:nvSpPr>
        <p:spPr/>
        <p:txBody>
          <a:bodyPr/>
          <a:lstStyle/>
          <a:p>
            <a:fld id="{AF111FD4-D94D-4755-990B-2983028B2E95}" type="slidenum">
              <a:rPr lang="en-US" smtClean="0"/>
              <a:t>‹#›</a:t>
            </a:fld>
            <a:endParaRPr lang="en-US"/>
          </a:p>
        </p:txBody>
      </p:sp>
    </p:spTree>
    <p:extLst>
      <p:ext uri="{BB962C8B-B14F-4D97-AF65-F5344CB8AC3E}">
        <p14:creationId xmlns:p14="http://schemas.microsoft.com/office/powerpoint/2010/main" val="3770212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B539B-EBE1-4F76-B025-94E47382416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15F90BD-2C2A-464A-B614-24C04C77AAD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DCC06D1-56D9-4F79-A89A-50DA54CF43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CFA957-0BBE-44FC-BEB4-6001A4F0F5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931C50-0D92-4D6F-B38B-CD0A562C58E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0DD487-B99A-4FE2-8EBC-97F51032686C}"/>
              </a:ext>
            </a:extLst>
          </p:cNvPr>
          <p:cNvSpPr>
            <a:spLocks noGrp="1"/>
          </p:cNvSpPr>
          <p:nvPr>
            <p:ph type="dt" sz="half" idx="10"/>
          </p:nvPr>
        </p:nvSpPr>
        <p:spPr/>
        <p:txBody>
          <a:bodyPr/>
          <a:lstStyle/>
          <a:p>
            <a:fld id="{0F6448AD-0FBE-41E1-8B53-1D235D572AB4}" type="datetimeFigureOut">
              <a:rPr lang="en-US" smtClean="0"/>
              <a:t>8/14/2022</a:t>
            </a:fld>
            <a:endParaRPr lang="en-US"/>
          </a:p>
        </p:txBody>
      </p:sp>
      <p:sp>
        <p:nvSpPr>
          <p:cNvPr id="8" name="Footer Placeholder 7">
            <a:extLst>
              <a:ext uri="{FF2B5EF4-FFF2-40B4-BE49-F238E27FC236}">
                <a16:creationId xmlns:a16="http://schemas.microsoft.com/office/drawing/2014/main" id="{4EF19107-0E23-46FC-B869-0D295CD4E8A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D64331E-D6FA-4E15-B557-BF42ABBA5EC9}"/>
              </a:ext>
            </a:extLst>
          </p:cNvPr>
          <p:cNvSpPr>
            <a:spLocks noGrp="1"/>
          </p:cNvSpPr>
          <p:nvPr>
            <p:ph type="sldNum" sz="quarter" idx="12"/>
          </p:nvPr>
        </p:nvSpPr>
        <p:spPr/>
        <p:txBody>
          <a:bodyPr/>
          <a:lstStyle/>
          <a:p>
            <a:fld id="{AF111FD4-D94D-4755-990B-2983028B2E95}" type="slidenum">
              <a:rPr lang="en-US" smtClean="0"/>
              <a:t>‹#›</a:t>
            </a:fld>
            <a:endParaRPr lang="en-US"/>
          </a:p>
        </p:txBody>
      </p:sp>
    </p:spTree>
    <p:extLst>
      <p:ext uri="{BB962C8B-B14F-4D97-AF65-F5344CB8AC3E}">
        <p14:creationId xmlns:p14="http://schemas.microsoft.com/office/powerpoint/2010/main" val="899435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4B698-F879-4D46-8BEA-1EF83E3BE1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5831696-9D1D-4B01-969D-959407875C63}"/>
              </a:ext>
            </a:extLst>
          </p:cNvPr>
          <p:cNvSpPr>
            <a:spLocks noGrp="1"/>
          </p:cNvSpPr>
          <p:nvPr>
            <p:ph type="dt" sz="half" idx="10"/>
          </p:nvPr>
        </p:nvSpPr>
        <p:spPr/>
        <p:txBody>
          <a:bodyPr/>
          <a:lstStyle/>
          <a:p>
            <a:fld id="{0F6448AD-0FBE-41E1-8B53-1D235D572AB4}" type="datetimeFigureOut">
              <a:rPr lang="en-US" smtClean="0"/>
              <a:t>8/14/2022</a:t>
            </a:fld>
            <a:endParaRPr lang="en-US"/>
          </a:p>
        </p:txBody>
      </p:sp>
      <p:sp>
        <p:nvSpPr>
          <p:cNvPr id="4" name="Footer Placeholder 3">
            <a:extLst>
              <a:ext uri="{FF2B5EF4-FFF2-40B4-BE49-F238E27FC236}">
                <a16:creationId xmlns:a16="http://schemas.microsoft.com/office/drawing/2014/main" id="{83042626-0CF0-4641-B020-54EBFC254A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B14A390-9887-494C-94A0-47FE5EAC0C2C}"/>
              </a:ext>
            </a:extLst>
          </p:cNvPr>
          <p:cNvSpPr>
            <a:spLocks noGrp="1"/>
          </p:cNvSpPr>
          <p:nvPr>
            <p:ph type="sldNum" sz="quarter" idx="12"/>
          </p:nvPr>
        </p:nvSpPr>
        <p:spPr/>
        <p:txBody>
          <a:bodyPr/>
          <a:lstStyle/>
          <a:p>
            <a:fld id="{AF111FD4-D94D-4755-990B-2983028B2E95}" type="slidenum">
              <a:rPr lang="en-US" smtClean="0"/>
              <a:t>‹#›</a:t>
            </a:fld>
            <a:endParaRPr lang="en-US"/>
          </a:p>
        </p:txBody>
      </p:sp>
    </p:spTree>
    <p:extLst>
      <p:ext uri="{BB962C8B-B14F-4D97-AF65-F5344CB8AC3E}">
        <p14:creationId xmlns:p14="http://schemas.microsoft.com/office/powerpoint/2010/main" val="1614642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C5F700-0007-4B87-B216-986BC72EC5D2}"/>
              </a:ext>
            </a:extLst>
          </p:cNvPr>
          <p:cNvSpPr>
            <a:spLocks noGrp="1"/>
          </p:cNvSpPr>
          <p:nvPr>
            <p:ph type="dt" sz="half" idx="10"/>
          </p:nvPr>
        </p:nvSpPr>
        <p:spPr/>
        <p:txBody>
          <a:bodyPr/>
          <a:lstStyle/>
          <a:p>
            <a:fld id="{0F6448AD-0FBE-41E1-8B53-1D235D572AB4}" type="datetimeFigureOut">
              <a:rPr lang="en-US" smtClean="0"/>
              <a:t>8/14/2022</a:t>
            </a:fld>
            <a:endParaRPr lang="en-US"/>
          </a:p>
        </p:txBody>
      </p:sp>
      <p:sp>
        <p:nvSpPr>
          <p:cNvPr id="3" name="Footer Placeholder 2">
            <a:extLst>
              <a:ext uri="{FF2B5EF4-FFF2-40B4-BE49-F238E27FC236}">
                <a16:creationId xmlns:a16="http://schemas.microsoft.com/office/drawing/2014/main" id="{389D5A1C-0AFA-408B-AC8D-1AD05B9A45B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147F8E7-D39A-4876-93FE-A2BB97D098D6}"/>
              </a:ext>
            </a:extLst>
          </p:cNvPr>
          <p:cNvSpPr>
            <a:spLocks noGrp="1"/>
          </p:cNvSpPr>
          <p:nvPr>
            <p:ph type="sldNum" sz="quarter" idx="12"/>
          </p:nvPr>
        </p:nvSpPr>
        <p:spPr/>
        <p:txBody>
          <a:bodyPr/>
          <a:lstStyle/>
          <a:p>
            <a:fld id="{AF111FD4-D94D-4755-990B-2983028B2E95}" type="slidenum">
              <a:rPr lang="en-US" smtClean="0"/>
              <a:t>‹#›</a:t>
            </a:fld>
            <a:endParaRPr lang="en-US"/>
          </a:p>
        </p:txBody>
      </p:sp>
    </p:spTree>
    <p:extLst>
      <p:ext uri="{BB962C8B-B14F-4D97-AF65-F5344CB8AC3E}">
        <p14:creationId xmlns:p14="http://schemas.microsoft.com/office/powerpoint/2010/main" val="2124145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5379F-9A50-4666-AB60-3FD11A2AB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21141BB-0474-487F-9B4C-A61F205481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3C9320-EB08-4091-BCC0-F7287948CA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243ECB-C7E8-404F-A609-7CF2C9C2F5A2}"/>
              </a:ext>
            </a:extLst>
          </p:cNvPr>
          <p:cNvSpPr>
            <a:spLocks noGrp="1"/>
          </p:cNvSpPr>
          <p:nvPr>
            <p:ph type="dt" sz="half" idx="10"/>
          </p:nvPr>
        </p:nvSpPr>
        <p:spPr/>
        <p:txBody>
          <a:bodyPr/>
          <a:lstStyle/>
          <a:p>
            <a:fld id="{0F6448AD-0FBE-41E1-8B53-1D235D572AB4}" type="datetimeFigureOut">
              <a:rPr lang="en-US" smtClean="0"/>
              <a:t>8/14/2022</a:t>
            </a:fld>
            <a:endParaRPr lang="en-US"/>
          </a:p>
        </p:txBody>
      </p:sp>
      <p:sp>
        <p:nvSpPr>
          <p:cNvPr id="6" name="Footer Placeholder 5">
            <a:extLst>
              <a:ext uri="{FF2B5EF4-FFF2-40B4-BE49-F238E27FC236}">
                <a16:creationId xmlns:a16="http://schemas.microsoft.com/office/drawing/2014/main" id="{7D4C81E7-98D5-413F-921B-8DBC027902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BEF306-C3FA-4B3C-972B-9229DFD2BCDC}"/>
              </a:ext>
            </a:extLst>
          </p:cNvPr>
          <p:cNvSpPr>
            <a:spLocks noGrp="1"/>
          </p:cNvSpPr>
          <p:nvPr>
            <p:ph type="sldNum" sz="quarter" idx="12"/>
          </p:nvPr>
        </p:nvSpPr>
        <p:spPr/>
        <p:txBody>
          <a:bodyPr/>
          <a:lstStyle/>
          <a:p>
            <a:fld id="{AF111FD4-D94D-4755-990B-2983028B2E95}" type="slidenum">
              <a:rPr lang="en-US" smtClean="0"/>
              <a:t>‹#›</a:t>
            </a:fld>
            <a:endParaRPr lang="en-US"/>
          </a:p>
        </p:txBody>
      </p:sp>
    </p:spTree>
    <p:extLst>
      <p:ext uri="{BB962C8B-B14F-4D97-AF65-F5344CB8AC3E}">
        <p14:creationId xmlns:p14="http://schemas.microsoft.com/office/powerpoint/2010/main" val="1831208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AE394-9629-4745-B904-07EB413914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C14895E-30E6-4D84-8640-8CA801DA02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3A65A3A-0657-41D2-B3ED-20A3D7AC5F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D97968-02AB-4C22-BE40-4608C3056859}"/>
              </a:ext>
            </a:extLst>
          </p:cNvPr>
          <p:cNvSpPr>
            <a:spLocks noGrp="1"/>
          </p:cNvSpPr>
          <p:nvPr>
            <p:ph type="dt" sz="half" idx="10"/>
          </p:nvPr>
        </p:nvSpPr>
        <p:spPr/>
        <p:txBody>
          <a:bodyPr/>
          <a:lstStyle/>
          <a:p>
            <a:fld id="{0F6448AD-0FBE-41E1-8B53-1D235D572AB4}" type="datetimeFigureOut">
              <a:rPr lang="en-US" smtClean="0"/>
              <a:t>8/14/2022</a:t>
            </a:fld>
            <a:endParaRPr lang="en-US"/>
          </a:p>
        </p:txBody>
      </p:sp>
      <p:sp>
        <p:nvSpPr>
          <p:cNvPr id="6" name="Footer Placeholder 5">
            <a:extLst>
              <a:ext uri="{FF2B5EF4-FFF2-40B4-BE49-F238E27FC236}">
                <a16:creationId xmlns:a16="http://schemas.microsoft.com/office/drawing/2014/main" id="{7077DCD6-7772-4191-AC11-F3D8F33F82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512E08-8501-4687-B563-30AA124C1DFA}"/>
              </a:ext>
            </a:extLst>
          </p:cNvPr>
          <p:cNvSpPr>
            <a:spLocks noGrp="1"/>
          </p:cNvSpPr>
          <p:nvPr>
            <p:ph type="sldNum" sz="quarter" idx="12"/>
          </p:nvPr>
        </p:nvSpPr>
        <p:spPr/>
        <p:txBody>
          <a:bodyPr/>
          <a:lstStyle/>
          <a:p>
            <a:fld id="{AF111FD4-D94D-4755-990B-2983028B2E95}" type="slidenum">
              <a:rPr lang="en-US" smtClean="0"/>
              <a:t>‹#›</a:t>
            </a:fld>
            <a:endParaRPr lang="en-US"/>
          </a:p>
        </p:txBody>
      </p:sp>
    </p:spTree>
    <p:extLst>
      <p:ext uri="{BB962C8B-B14F-4D97-AF65-F5344CB8AC3E}">
        <p14:creationId xmlns:p14="http://schemas.microsoft.com/office/powerpoint/2010/main" val="1466928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1A7BD-3098-4005-BFF0-A5F2D93F6B2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7792B3D-00EB-4E23-86AB-5E40701DF9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ACB74D-333E-4814-A778-6DCDAC710D38}"/>
              </a:ext>
            </a:extLst>
          </p:cNvPr>
          <p:cNvSpPr>
            <a:spLocks noGrp="1"/>
          </p:cNvSpPr>
          <p:nvPr>
            <p:ph type="dt" sz="half" idx="10"/>
          </p:nvPr>
        </p:nvSpPr>
        <p:spPr/>
        <p:txBody>
          <a:bodyPr/>
          <a:lstStyle/>
          <a:p>
            <a:fld id="{0F6448AD-0FBE-41E1-8B53-1D235D572AB4}" type="datetimeFigureOut">
              <a:rPr lang="en-US" smtClean="0"/>
              <a:t>8/14/2022</a:t>
            </a:fld>
            <a:endParaRPr lang="en-US"/>
          </a:p>
        </p:txBody>
      </p:sp>
      <p:sp>
        <p:nvSpPr>
          <p:cNvPr id="5" name="Footer Placeholder 4">
            <a:extLst>
              <a:ext uri="{FF2B5EF4-FFF2-40B4-BE49-F238E27FC236}">
                <a16:creationId xmlns:a16="http://schemas.microsoft.com/office/drawing/2014/main" id="{F03D119F-CB10-4D29-ACC1-4CF7C5848A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1A7167-4AED-47BE-90E9-284CCA56BFF4}"/>
              </a:ext>
            </a:extLst>
          </p:cNvPr>
          <p:cNvSpPr>
            <a:spLocks noGrp="1"/>
          </p:cNvSpPr>
          <p:nvPr>
            <p:ph type="sldNum" sz="quarter" idx="12"/>
          </p:nvPr>
        </p:nvSpPr>
        <p:spPr/>
        <p:txBody>
          <a:bodyPr/>
          <a:lstStyle/>
          <a:p>
            <a:fld id="{AF111FD4-D94D-4755-990B-2983028B2E95}" type="slidenum">
              <a:rPr lang="en-US" smtClean="0"/>
              <a:t>‹#›</a:t>
            </a:fld>
            <a:endParaRPr lang="en-US"/>
          </a:p>
        </p:txBody>
      </p:sp>
    </p:spTree>
    <p:extLst>
      <p:ext uri="{BB962C8B-B14F-4D97-AF65-F5344CB8AC3E}">
        <p14:creationId xmlns:p14="http://schemas.microsoft.com/office/powerpoint/2010/main" val="3696405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E76F16-6527-48D9-A476-D812D06B4B4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7CE255E-A44C-4B52-9209-92A37B85C54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E08C6C-2367-4A25-8CC5-5FA26ECCCE85}"/>
              </a:ext>
            </a:extLst>
          </p:cNvPr>
          <p:cNvSpPr>
            <a:spLocks noGrp="1"/>
          </p:cNvSpPr>
          <p:nvPr>
            <p:ph type="dt" sz="half" idx="10"/>
          </p:nvPr>
        </p:nvSpPr>
        <p:spPr/>
        <p:txBody>
          <a:bodyPr/>
          <a:lstStyle/>
          <a:p>
            <a:fld id="{0F6448AD-0FBE-41E1-8B53-1D235D572AB4}" type="datetimeFigureOut">
              <a:rPr lang="en-US" smtClean="0"/>
              <a:t>8/14/2022</a:t>
            </a:fld>
            <a:endParaRPr lang="en-US"/>
          </a:p>
        </p:txBody>
      </p:sp>
      <p:sp>
        <p:nvSpPr>
          <p:cNvPr id="5" name="Footer Placeholder 4">
            <a:extLst>
              <a:ext uri="{FF2B5EF4-FFF2-40B4-BE49-F238E27FC236}">
                <a16:creationId xmlns:a16="http://schemas.microsoft.com/office/drawing/2014/main" id="{9D652C7E-BDEA-4B43-9567-D71B262655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D69CC5-6030-4DF3-8A5A-1A4CDB76A3ED}"/>
              </a:ext>
            </a:extLst>
          </p:cNvPr>
          <p:cNvSpPr>
            <a:spLocks noGrp="1"/>
          </p:cNvSpPr>
          <p:nvPr>
            <p:ph type="sldNum" sz="quarter" idx="12"/>
          </p:nvPr>
        </p:nvSpPr>
        <p:spPr/>
        <p:txBody>
          <a:bodyPr/>
          <a:lstStyle/>
          <a:p>
            <a:fld id="{AF111FD4-D94D-4755-990B-2983028B2E95}" type="slidenum">
              <a:rPr lang="en-US" smtClean="0"/>
              <a:t>‹#›</a:t>
            </a:fld>
            <a:endParaRPr lang="en-US"/>
          </a:p>
        </p:txBody>
      </p:sp>
    </p:spTree>
    <p:extLst>
      <p:ext uri="{BB962C8B-B14F-4D97-AF65-F5344CB8AC3E}">
        <p14:creationId xmlns:p14="http://schemas.microsoft.com/office/powerpoint/2010/main" val="38672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91CB95-7872-4A38-A71D-F4491553AD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64D76C9-8330-4968-8061-39EDD610ED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732D66-F329-40F9-8BB2-8FAC2F79AD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6448AD-0FBE-41E1-8B53-1D235D572AB4}" type="datetimeFigureOut">
              <a:rPr lang="en-US" smtClean="0"/>
              <a:t>8/14/2022</a:t>
            </a:fld>
            <a:endParaRPr lang="en-US"/>
          </a:p>
        </p:txBody>
      </p:sp>
      <p:sp>
        <p:nvSpPr>
          <p:cNvPr id="5" name="Footer Placeholder 4">
            <a:extLst>
              <a:ext uri="{FF2B5EF4-FFF2-40B4-BE49-F238E27FC236}">
                <a16:creationId xmlns:a16="http://schemas.microsoft.com/office/drawing/2014/main" id="{E9B9659E-2E38-4EE0-A68D-7B6CC1C301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8B9DF64-6FEA-4BB7-8000-DF90CE933F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111FD4-D94D-4755-990B-2983028B2E95}" type="slidenum">
              <a:rPr lang="en-US" smtClean="0"/>
              <a:t>‹#›</a:t>
            </a:fld>
            <a:endParaRPr lang="en-US"/>
          </a:p>
        </p:txBody>
      </p:sp>
    </p:spTree>
    <p:extLst>
      <p:ext uri="{BB962C8B-B14F-4D97-AF65-F5344CB8AC3E}">
        <p14:creationId xmlns:p14="http://schemas.microsoft.com/office/powerpoint/2010/main" val="23300168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7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14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 Id="rId4" Type="http://schemas.openxmlformats.org/officeDocument/2006/relationships/image" Target="../media/image80.emf"/></Relationships>
</file>

<file path=ppt/slides/_rels/slide21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8.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0.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27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7.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07ADB-8B01-40B9-815B-916015B1EDA1}"/>
              </a:ext>
            </a:extLst>
          </p:cNvPr>
          <p:cNvSpPr>
            <a:spLocks noGrp="1"/>
          </p:cNvSpPr>
          <p:nvPr>
            <p:ph type="title"/>
          </p:nvPr>
        </p:nvSpPr>
        <p:spPr>
          <a:xfrm>
            <a:off x="838200" y="365125"/>
            <a:ext cx="10515600" cy="4349488"/>
          </a:xfr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oAutofit/>
          </a:bodyPr>
          <a:lstStyle/>
          <a:p>
            <a:pPr algn="ctr"/>
            <a:r>
              <a:rPr lang="en-US" sz="9600" dirty="0">
                <a:ln>
                  <a:solidFill>
                    <a:schemeClr val="tx1"/>
                  </a:solidFill>
                </a:ln>
                <a:latin typeface="Bernard MT Condensed" panose="02050806060905020404" pitchFamily="18" charset="0"/>
              </a:rPr>
              <a:t>Imitating Jesus</a:t>
            </a:r>
            <a:br>
              <a:rPr lang="en-US" sz="9600" dirty="0">
                <a:ln>
                  <a:solidFill>
                    <a:schemeClr val="tx1"/>
                  </a:solidFill>
                </a:ln>
                <a:latin typeface="Bernard MT Condensed" panose="02050806060905020404" pitchFamily="18" charset="0"/>
              </a:rPr>
            </a:br>
            <a:r>
              <a:rPr lang="en-US" sz="9600" dirty="0">
                <a:ln>
                  <a:solidFill>
                    <a:schemeClr val="tx1"/>
                  </a:solidFill>
                </a:ln>
                <a:latin typeface="Bernard MT Condensed" panose="02050806060905020404" pitchFamily="18" charset="0"/>
              </a:rPr>
              <a:t>Part 2</a:t>
            </a:r>
          </a:p>
        </p:txBody>
      </p:sp>
      <p:sp>
        <p:nvSpPr>
          <p:cNvPr id="3" name="TextBox 2">
            <a:extLst>
              <a:ext uri="{FF2B5EF4-FFF2-40B4-BE49-F238E27FC236}">
                <a16:creationId xmlns:a16="http://schemas.microsoft.com/office/drawing/2014/main" id="{E7A26DAE-F609-40DA-815C-5D118C2B9A54}"/>
              </a:ext>
            </a:extLst>
          </p:cNvPr>
          <p:cNvSpPr txBox="1"/>
          <p:nvPr/>
        </p:nvSpPr>
        <p:spPr>
          <a:xfrm>
            <a:off x="3323492" y="5509846"/>
            <a:ext cx="5545015" cy="461665"/>
          </a:xfrm>
          <a:prstGeom prst="rect">
            <a:avLst/>
          </a:prstGeom>
          <a:noFill/>
        </p:spPr>
        <p:txBody>
          <a:bodyPr wrap="square" rtlCol="0">
            <a:spAutoFit/>
          </a:bodyPr>
          <a:lstStyle/>
          <a:p>
            <a:pPr algn="ctr"/>
            <a:r>
              <a:rPr lang="en-US" sz="2400" dirty="0">
                <a:solidFill>
                  <a:schemeClr val="accent6">
                    <a:lumMod val="75000"/>
                  </a:schemeClr>
                </a:solidFill>
                <a:latin typeface="Cooper Black" panose="0208090404030B020404" pitchFamily="18" charset="0"/>
              </a:rPr>
              <a:t>Bob LaForge</a:t>
            </a:r>
          </a:p>
        </p:txBody>
      </p:sp>
    </p:spTree>
    <p:extLst>
      <p:ext uri="{BB962C8B-B14F-4D97-AF65-F5344CB8AC3E}">
        <p14:creationId xmlns:p14="http://schemas.microsoft.com/office/powerpoint/2010/main" val="2725808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BA198B-74FC-43C1-9A1E-F0FA80257054}"/>
              </a:ext>
            </a:extLst>
          </p:cNvPr>
          <p:cNvSpPr>
            <a:spLocks noGrp="1"/>
          </p:cNvSpPr>
          <p:nvPr>
            <p:ph idx="1"/>
          </p:nvPr>
        </p:nvSpPr>
        <p:spPr>
          <a:xfrm rot="20899380">
            <a:off x="454435" y="1530935"/>
            <a:ext cx="9083496" cy="894129"/>
          </a:xfrm>
        </p:spPr>
        <p:txBody>
          <a:bodyPr>
            <a:noAutofit/>
          </a:bodyPr>
          <a:lstStyle/>
          <a:p>
            <a:pPr marL="0" marR="0" indent="0">
              <a:spcBef>
                <a:spcPts val="0"/>
              </a:spcBef>
              <a:spcAft>
                <a:spcPts val="0"/>
              </a:spcAft>
              <a:buNone/>
            </a:pPr>
            <a:r>
              <a:rPr lang="en-US" sz="5400" dirty="0">
                <a:solidFill>
                  <a:schemeClr val="accent2">
                    <a:lumMod val="75000"/>
                  </a:schemeClr>
                </a:solidFill>
                <a:effectLst/>
                <a:latin typeface="Cooper Black" panose="0208090404030B020404" pitchFamily="18" charset="0"/>
                <a:ea typeface="Calibri" panose="020F0502020204030204" pitchFamily="34" charset="0"/>
                <a:cs typeface="Times New Roman" panose="02020603050405020304" pitchFamily="18" charset="0"/>
              </a:rPr>
              <a:t>“How can I be happy?”</a:t>
            </a:r>
          </a:p>
        </p:txBody>
      </p:sp>
      <p:sp>
        <p:nvSpPr>
          <p:cNvPr id="4" name="TextBox 3">
            <a:extLst>
              <a:ext uri="{FF2B5EF4-FFF2-40B4-BE49-F238E27FC236}">
                <a16:creationId xmlns:a16="http://schemas.microsoft.com/office/drawing/2014/main" id="{82B6BE33-E2A2-44ED-BDF2-C922C7ED53C7}"/>
              </a:ext>
            </a:extLst>
          </p:cNvPr>
          <p:cNvSpPr txBox="1"/>
          <p:nvPr/>
        </p:nvSpPr>
        <p:spPr>
          <a:xfrm>
            <a:off x="2657581" y="55467"/>
            <a:ext cx="10533185" cy="923330"/>
          </a:xfrm>
          <a:prstGeom prst="rect">
            <a:avLst/>
          </a:prstGeom>
          <a:noFill/>
        </p:spPr>
        <p:txBody>
          <a:bodyPr wrap="square" rtlCol="0">
            <a:spAutoFit/>
          </a:bodyPr>
          <a:lstStyle/>
          <a:p>
            <a:pPr marL="0" marR="0" indent="0">
              <a:spcBef>
                <a:spcPts val="0"/>
              </a:spcBef>
              <a:spcAft>
                <a:spcPts val="0"/>
              </a:spcAft>
              <a:buNone/>
            </a:pPr>
            <a:r>
              <a:rPr lang="en-US" sz="5400" dirty="0">
                <a:solidFill>
                  <a:srgbClr val="00B050"/>
                </a:solidFill>
                <a:effectLst/>
                <a:latin typeface="Cooper Black" panose="0208090404030B020404" pitchFamily="18" charset="0"/>
                <a:ea typeface="Calibri" panose="020F0502020204030204" pitchFamily="34" charset="0"/>
                <a:cs typeface="Times New Roman" panose="02020603050405020304" pitchFamily="18" charset="0"/>
              </a:rPr>
              <a:t>“Where can I find peace?”</a:t>
            </a:r>
          </a:p>
        </p:txBody>
      </p:sp>
      <p:sp>
        <p:nvSpPr>
          <p:cNvPr id="5" name="TextBox 4">
            <a:extLst>
              <a:ext uri="{FF2B5EF4-FFF2-40B4-BE49-F238E27FC236}">
                <a16:creationId xmlns:a16="http://schemas.microsoft.com/office/drawing/2014/main" id="{562A3C42-8547-4B70-BEAC-8F6253DA3944}"/>
              </a:ext>
            </a:extLst>
          </p:cNvPr>
          <p:cNvSpPr txBox="1"/>
          <p:nvPr/>
        </p:nvSpPr>
        <p:spPr>
          <a:xfrm rot="1441118">
            <a:off x="-106551" y="2834500"/>
            <a:ext cx="12898293" cy="923330"/>
          </a:xfrm>
          <a:prstGeom prst="rect">
            <a:avLst/>
          </a:prstGeom>
          <a:noFill/>
        </p:spPr>
        <p:txBody>
          <a:bodyPr wrap="square" rtlCol="0">
            <a:spAutoFit/>
          </a:bodyPr>
          <a:lstStyle/>
          <a:p>
            <a:r>
              <a:rPr lang="en-US" sz="5400" dirty="0">
                <a:solidFill>
                  <a:srgbClr val="7030A0"/>
                </a:solidFill>
                <a:effectLst/>
                <a:latin typeface="Cooper Black" panose="0208090404030B020404" pitchFamily="18" charset="0"/>
                <a:ea typeface="Calibri" panose="020F0502020204030204" pitchFamily="34" charset="0"/>
                <a:cs typeface="Times New Roman" panose="02020603050405020304" pitchFamily="18" charset="0"/>
              </a:rPr>
              <a:t>“I want joy; where can I find it?”</a:t>
            </a:r>
          </a:p>
        </p:txBody>
      </p:sp>
      <p:sp>
        <p:nvSpPr>
          <p:cNvPr id="6" name="TextBox 5">
            <a:extLst>
              <a:ext uri="{FF2B5EF4-FFF2-40B4-BE49-F238E27FC236}">
                <a16:creationId xmlns:a16="http://schemas.microsoft.com/office/drawing/2014/main" id="{C06CD9C0-6A2D-4830-9B03-916E27B51F97}"/>
              </a:ext>
            </a:extLst>
          </p:cNvPr>
          <p:cNvSpPr txBox="1"/>
          <p:nvPr/>
        </p:nvSpPr>
        <p:spPr>
          <a:xfrm>
            <a:off x="263947" y="2834500"/>
            <a:ext cx="11804317" cy="923330"/>
          </a:xfrm>
          <a:prstGeom prst="rect">
            <a:avLst/>
          </a:prstGeom>
          <a:noFill/>
        </p:spPr>
        <p:txBody>
          <a:bodyPr wrap="square" rtlCol="0">
            <a:spAutoFit/>
          </a:bodyPr>
          <a:lstStyle/>
          <a:p>
            <a:r>
              <a:rPr lang="en-US" sz="5400" dirty="0">
                <a:solidFill>
                  <a:schemeClr val="accent1">
                    <a:lumMod val="75000"/>
                  </a:schemeClr>
                </a:solidFill>
                <a:effectLst/>
                <a:latin typeface="Cooper Black" panose="0208090404030B020404" pitchFamily="18" charset="0"/>
                <a:ea typeface="Calibri" panose="020F0502020204030204" pitchFamily="34" charset="0"/>
                <a:cs typeface="Times New Roman" panose="02020603050405020304" pitchFamily="18" charset="0"/>
              </a:rPr>
              <a:t>“I need some stability in my life.”</a:t>
            </a:r>
          </a:p>
        </p:txBody>
      </p:sp>
      <p:sp>
        <p:nvSpPr>
          <p:cNvPr id="7" name="TextBox 6">
            <a:extLst>
              <a:ext uri="{FF2B5EF4-FFF2-40B4-BE49-F238E27FC236}">
                <a16:creationId xmlns:a16="http://schemas.microsoft.com/office/drawing/2014/main" id="{05EA0EC4-C400-400B-AF3A-F8244659941B}"/>
              </a:ext>
            </a:extLst>
          </p:cNvPr>
          <p:cNvSpPr txBox="1"/>
          <p:nvPr/>
        </p:nvSpPr>
        <p:spPr>
          <a:xfrm>
            <a:off x="738552" y="5065699"/>
            <a:ext cx="11189499" cy="1754326"/>
          </a:xfrm>
          <a:prstGeom prst="rect">
            <a:avLst/>
          </a:prstGeom>
          <a:noFill/>
        </p:spPr>
        <p:txBody>
          <a:bodyPr wrap="square" rtlCol="0">
            <a:spAutoFit/>
          </a:bodyPr>
          <a:lstStyle/>
          <a:p>
            <a:r>
              <a:rPr lang="en-US" sz="5400" dirty="0">
                <a:solidFill>
                  <a:srgbClr val="FF0000"/>
                </a:solidFill>
                <a:effectLst/>
                <a:latin typeface="Cooper Black" panose="0208090404030B020404" pitchFamily="18" charset="0"/>
                <a:ea typeface="Calibri" panose="020F0502020204030204" pitchFamily="34" charset="0"/>
                <a:cs typeface="Times New Roman" panose="02020603050405020304" pitchFamily="18" charset="0"/>
              </a:rPr>
              <a:t>“I need to forgive, </a:t>
            </a:r>
          </a:p>
          <a:p>
            <a:r>
              <a:rPr lang="en-US" sz="5400" dirty="0">
                <a:solidFill>
                  <a:srgbClr val="FF0000"/>
                </a:solidFill>
                <a:effectLst/>
                <a:latin typeface="Cooper Black" panose="0208090404030B020404" pitchFamily="18" charset="0"/>
                <a:ea typeface="Calibri" panose="020F0502020204030204" pitchFamily="34" charset="0"/>
                <a:cs typeface="Times New Roman" panose="02020603050405020304" pitchFamily="18" charset="0"/>
              </a:rPr>
              <a:t>and I want to be forgiven.”</a:t>
            </a:r>
          </a:p>
        </p:txBody>
      </p:sp>
      <p:sp>
        <p:nvSpPr>
          <p:cNvPr id="8" name="TextBox 7">
            <a:extLst>
              <a:ext uri="{FF2B5EF4-FFF2-40B4-BE49-F238E27FC236}">
                <a16:creationId xmlns:a16="http://schemas.microsoft.com/office/drawing/2014/main" id="{257184B5-7C17-4AAA-9424-E9C7C471FF1E}"/>
              </a:ext>
            </a:extLst>
          </p:cNvPr>
          <p:cNvSpPr txBox="1"/>
          <p:nvPr/>
        </p:nvSpPr>
        <p:spPr>
          <a:xfrm rot="20146172">
            <a:off x="219869" y="3606287"/>
            <a:ext cx="12722320" cy="923330"/>
          </a:xfrm>
          <a:prstGeom prst="rect">
            <a:avLst/>
          </a:prstGeom>
          <a:noFill/>
        </p:spPr>
        <p:txBody>
          <a:bodyPr wrap="square" rtlCol="0">
            <a:spAutoFit/>
          </a:bodyPr>
          <a:lstStyle/>
          <a:p>
            <a:r>
              <a:rPr lang="en-US" sz="5400" dirty="0">
                <a:effectLst/>
                <a:latin typeface="Cooper Black" panose="0208090404030B020404" pitchFamily="18" charset="0"/>
                <a:ea typeface="Calibri" panose="020F0502020204030204" pitchFamily="34" charset="0"/>
                <a:cs typeface="Times New Roman" panose="02020603050405020304" pitchFamily="18" charset="0"/>
              </a:rPr>
              <a:t>“Where is love? Where is hope?”</a:t>
            </a:r>
          </a:p>
        </p:txBody>
      </p:sp>
    </p:spTree>
    <p:extLst>
      <p:ext uri="{BB962C8B-B14F-4D97-AF65-F5344CB8AC3E}">
        <p14:creationId xmlns:p14="http://schemas.microsoft.com/office/powerpoint/2010/main" val="3298896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9C6F8B-F0E4-402E-8775-EE7DC336493F}"/>
              </a:ext>
            </a:extLst>
          </p:cNvPr>
          <p:cNvSpPr>
            <a:spLocks noGrp="1"/>
          </p:cNvSpPr>
          <p:nvPr>
            <p:ph idx="1"/>
          </p:nvPr>
        </p:nvSpPr>
        <p:spPr>
          <a:xfrm>
            <a:off x="521676" y="606424"/>
            <a:ext cx="11236569" cy="6052283"/>
          </a:xfrm>
        </p:spPr>
        <p:txBody>
          <a:bodyPr>
            <a:normAutofit/>
          </a:bodyPr>
          <a:lstStyle/>
          <a:p>
            <a:pPr marL="0" indent="0">
              <a:buNone/>
            </a:pPr>
            <a:r>
              <a:rPr lang="en-US" sz="36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John 14:1-5</a:t>
            </a:r>
          </a:p>
          <a:p>
            <a:pPr marL="0" indent="0">
              <a:buNone/>
            </a:pPr>
            <a:r>
              <a:rPr lang="en-US" sz="3200" dirty="0">
                <a:effectLst/>
                <a:latin typeface="Calibri" panose="020F0502020204030204" pitchFamily="34" charset="0"/>
                <a:ea typeface="Calibri" panose="020F0502020204030204" pitchFamily="34" charset="0"/>
                <a:cs typeface="Times New Roman" panose="02020603050405020304" pitchFamily="18" charset="0"/>
              </a:rPr>
              <a:t>“Do not let your heart be troubled; believe in God, believe also in Me. </a:t>
            </a:r>
          </a:p>
          <a:p>
            <a:pPr marL="0" indent="0">
              <a:buNone/>
            </a:pPr>
            <a:r>
              <a:rPr lang="en-US" sz="3200" dirty="0">
                <a:effectLst/>
                <a:latin typeface="Calibri" panose="020F0502020204030204" pitchFamily="34" charset="0"/>
                <a:ea typeface="Calibri" panose="020F0502020204030204" pitchFamily="34" charset="0"/>
                <a:cs typeface="Times New Roman" panose="02020603050405020304" pitchFamily="18" charset="0"/>
              </a:rPr>
              <a:t>2 In My Father’s house are many rooms; if that were not so, I would have told you, because I am going there to prepare a place for you. </a:t>
            </a:r>
          </a:p>
          <a:p>
            <a:pPr marL="0" indent="0">
              <a:buNone/>
            </a:pPr>
            <a:r>
              <a:rPr lang="en-US" sz="3200" dirty="0">
                <a:effectLst/>
                <a:latin typeface="Calibri" panose="020F0502020204030204" pitchFamily="34" charset="0"/>
                <a:ea typeface="Calibri" panose="020F0502020204030204" pitchFamily="34" charset="0"/>
                <a:cs typeface="Times New Roman" panose="02020603050405020304" pitchFamily="18" charset="0"/>
              </a:rPr>
              <a:t>3 And if I go and prepare a place for you, I am coming again and will take you to Myself, so that where I am, there you also will be. </a:t>
            </a:r>
          </a:p>
          <a:p>
            <a:pPr marL="0" indent="0">
              <a:buNone/>
            </a:pPr>
            <a:r>
              <a:rPr lang="en-US" sz="3200" dirty="0">
                <a:effectLst/>
                <a:latin typeface="Calibri" panose="020F0502020204030204" pitchFamily="34" charset="0"/>
                <a:ea typeface="Calibri" panose="020F0502020204030204" pitchFamily="34" charset="0"/>
                <a:cs typeface="Times New Roman" panose="02020603050405020304" pitchFamily="18" charset="0"/>
              </a:rPr>
              <a:t>4 And you know the way where I am going.” </a:t>
            </a:r>
          </a:p>
          <a:p>
            <a:pPr marL="0" indent="0">
              <a:buNone/>
            </a:pPr>
            <a:r>
              <a:rPr lang="en-US" sz="3200" dirty="0">
                <a:effectLst/>
                <a:latin typeface="Calibri" panose="020F0502020204030204" pitchFamily="34" charset="0"/>
                <a:ea typeface="Calibri" panose="020F0502020204030204" pitchFamily="34" charset="0"/>
                <a:cs typeface="Times New Roman" panose="02020603050405020304" pitchFamily="18" charset="0"/>
              </a:rPr>
              <a:t>5 Thomas said to Him, “</a:t>
            </a:r>
            <a:r>
              <a:rPr lang="en-US" sz="3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Lord, we do not know where You are going; how do we know the way?</a:t>
            </a:r>
            <a:r>
              <a:rPr lang="en-US" sz="3200" dirty="0">
                <a:effectLst/>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802712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E73595-6F46-42FC-A1EA-B5DBC546A3BD}"/>
              </a:ext>
            </a:extLst>
          </p:cNvPr>
          <p:cNvSpPr>
            <a:spLocks noGrp="1"/>
          </p:cNvSpPr>
          <p:nvPr>
            <p:ph idx="1"/>
          </p:nvPr>
        </p:nvSpPr>
        <p:spPr/>
        <p:txBody>
          <a:bodyPr>
            <a:normAutofit/>
          </a:bodyPr>
          <a:lstStyle/>
          <a:p>
            <a:pPr marL="0" indent="0">
              <a:buNone/>
            </a:pPr>
            <a:r>
              <a:rPr lang="en-US" sz="3600" dirty="0">
                <a:solidFill>
                  <a:schemeClr val="accent4">
                    <a:lumMod val="75000"/>
                  </a:schemeClr>
                </a:solidFill>
              </a:rPr>
              <a:t>John 14:6</a:t>
            </a:r>
          </a:p>
          <a:p>
            <a:pPr marL="0" indent="0">
              <a:buNone/>
            </a:pPr>
            <a:endParaRPr lang="en-US" sz="3600" dirty="0"/>
          </a:p>
          <a:p>
            <a:pPr marL="0" indent="0">
              <a:buNone/>
            </a:pPr>
            <a:r>
              <a:rPr lang="en-US" sz="3600" dirty="0">
                <a:effectLst/>
                <a:ea typeface="Calibri" panose="020F0502020204030204" pitchFamily="34" charset="0"/>
                <a:cs typeface="Times New Roman" panose="02020603050405020304" pitchFamily="18" charset="0"/>
              </a:rPr>
              <a:t>Jesus said to him, “I am the way, and the truth, and the life; no one comes to the Father except through Me.”</a:t>
            </a:r>
            <a:endParaRPr lang="en-US" sz="3600" dirty="0"/>
          </a:p>
        </p:txBody>
      </p:sp>
    </p:spTree>
    <p:extLst>
      <p:ext uri="{BB962C8B-B14F-4D97-AF65-F5344CB8AC3E}">
        <p14:creationId xmlns:p14="http://schemas.microsoft.com/office/powerpoint/2010/main" val="689802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9E2A1B-DD85-41E8-9ADA-177DCCDC9B0F}"/>
              </a:ext>
            </a:extLst>
          </p:cNvPr>
          <p:cNvSpPr>
            <a:spLocks noGrp="1"/>
          </p:cNvSpPr>
          <p:nvPr>
            <p:ph idx="1"/>
          </p:nvPr>
        </p:nvSpPr>
        <p:spPr>
          <a:xfrm>
            <a:off x="838200" y="327171"/>
            <a:ext cx="10515600" cy="5849792"/>
          </a:xfrm>
        </p:spPr>
        <p:txBody>
          <a:bodyPr>
            <a:noAutofit/>
          </a:bodyPr>
          <a:lstStyle/>
          <a:p>
            <a:pPr marL="0" marR="0" indent="0">
              <a:lnSpc>
                <a:spcPct val="115000"/>
              </a:lnSpc>
              <a:spcBef>
                <a:spcPts val="0"/>
              </a:spcBef>
              <a:spcAft>
                <a:spcPts val="1000"/>
              </a:spcAft>
              <a:buNone/>
            </a:pPr>
            <a:r>
              <a:rPr lang="en-US" sz="3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7:17-19</a:t>
            </a:r>
          </a:p>
          <a:p>
            <a:pPr marR="0" indent="0">
              <a:lnSpc>
                <a:spcPct val="115000"/>
              </a:lnSpc>
              <a:spcBef>
                <a:spcPts val="0"/>
              </a:spcBef>
              <a:spcAft>
                <a:spcPts val="1000"/>
              </a:spcAft>
              <a:buNone/>
            </a:pPr>
            <a:r>
              <a:rPr lang="en-US" sz="3600" dirty="0">
                <a:effectLst/>
                <a:latin typeface="Calibri" panose="020F0502020204030204" pitchFamily="34" charset="0"/>
                <a:ea typeface="Calibri" panose="020F0502020204030204" pitchFamily="34" charset="0"/>
                <a:cs typeface="Times New Roman" panose="02020603050405020304" pitchFamily="18" charset="0"/>
              </a:rPr>
              <a:t>17 So every good tree bears good fruit, but the bad tree bears bad fruit. </a:t>
            </a:r>
          </a:p>
          <a:p>
            <a:pPr marR="0" indent="0">
              <a:lnSpc>
                <a:spcPct val="115000"/>
              </a:lnSpc>
              <a:spcBef>
                <a:spcPts val="0"/>
              </a:spcBef>
              <a:spcAft>
                <a:spcPts val="1000"/>
              </a:spcAft>
              <a:buNone/>
            </a:pPr>
            <a:r>
              <a:rPr lang="en-US" sz="3600" dirty="0">
                <a:effectLst/>
                <a:latin typeface="Calibri" panose="020F0502020204030204" pitchFamily="34" charset="0"/>
                <a:ea typeface="Calibri" panose="020F0502020204030204" pitchFamily="34" charset="0"/>
                <a:cs typeface="Times New Roman" panose="02020603050405020304" pitchFamily="18" charset="0"/>
              </a:rPr>
              <a:t>18 A good tree cannot bear bad fruit, nor can a bad tree bear good fruit. </a:t>
            </a:r>
          </a:p>
          <a:p>
            <a:pPr marR="0" indent="0">
              <a:lnSpc>
                <a:spcPct val="115000"/>
              </a:lnSpc>
              <a:spcBef>
                <a:spcPts val="0"/>
              </a:spcBef>
              <a:spcAft>
                <a:spcPts val="1000"/>
              </a:spcAft>
              <a:buNone/>
            </a:pPr>
            <a:r>
              <a:rPr lang="en-US" sz="3600" dirty="0">
                <a:effectLst/>
                <a:latin typeface="Calibri" panose="020F0502020204030204" pitchFamily="34" charset="0"/>
                <a:ea typeface="Calibri" panose="020F0502020204030204" pitchFamily="34" charset="0"/>
                <a:cs typeface="Times New Roman" panose="02020603050405020304" pitchFamily="18" charset="0"/>
              </a:rPr>
              <a:t>19 Every tree that does not bear good fruit is cut down and thrown into the fire. </a:t>
            </a:r>
          </a:p>
          <a:p>
            <a:pPr marR="0" indent="0">
              <a:lnSpc>
                <a:spcPct val="115000"/>
              </a:lnSpc>
              <a:spcBef>
                <a:spcPts val="0"/>
              </a:spcBef>
              <a:spcAft>
                <a:spcPts val="1000"/>
              </a:spcAft>
              <a:buNone/>
            </a:pPr>
            <a:r>
              <a:rPr lang="en-US" sz="3600" dirty="0">
                <a:effectLst/>
                <a:latin typeface="Calibri" panose="020F0502020204030204" pitchFamily="34" charset="0"/>
                <a:ea typeface="Calibri" panose="020F0502020204030204" pitchFamily="34" charset="0"/>
                <a:cs typeface="Times New Roman" panose="02020603050405020304" pitchFamily="18" charset="0"/>
              </a:rPr>
              <a:t>20 So then, you will know them by their fruits.</a:t>
            </a:r>
          </a:p>
        </p:txBody>
      </p:sp>
    </p:spTree>
    <p:extLst>
      <p:ext uri="{BB962C8B-B14F-4D97-AF65-F5344CB8AC3E}">
        <p14:creationId xmlns:p14="http://schemas.microsoft.com/office/powerpoint/2010/main" val="3319885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B177C5-0124-4FE0-9C69-44648C7AF607}"/>
              </a:ext>
            </a:extLst>
          </p:cNvPr>
          <p:cNvSpPr>
            <a:spLocks noGrp="1"/>
          </p:cNvSpPr>
          <p:nvPr>
            <p:ph idx="1"/>
          </p:nvPr>
        </p:nvSpPr>
        <p:spPr>
          <a:xfrm>
            <a:off x="838200" y="659219"/>
            <a:ext cx="10515600" cy="5517744"/>
          </a:xfrm>
        </p:spPr>
        <p:txBody>
          <a:bodyPr>
            <a:normAutofit/>
          </a:bodyPr>
          <a:lstStyle/>
          <a:p>
            <a:pPr marL="0" indent="0">
              <a:buNone/>
            </a:pPr>
            <a:r>
              <a:rPr lang="en-US" sz="60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Proverbs 29:19</a:t>
            </a:r>
          </a:p>
          <a:p>
            <a:pPr marL="0" indent="0">
              <a:buNone/>
            </a:pPr>
            <a:endParaRPr lang="en-US" sz="6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6000" dirty="0">
                <a:effectLst/>
                <a:latin typeface="Calibri" panose="020F0502020204030204" pitchFamily="34" charset="0"/>
                <a:ea typeface="Calibri" panose="020F0502020204030204" pitchFamily="34" charset="0"/>
                <a:cs typeface="Times New Roman" panose="02020603050405020304" pitchFamily="18" charset="0"/>
              </a:rPr>
              <a:t>A slave will not be instructed by words alone; for though he understands, there will be no response.</a:t>
            </a:r>
            <a:endParaRPr lang="en-US" sz="6000" dirty="0"/>
          </a:p>
        </p:txBody>
      </p:sp>
    </p:spTree>
    <p:extLst>
      <p:ext uri="{BB962C8B-B14F-4D97-AF65-F5344CB8AC3E}">
        <p14:creationId xmlns:p14="http://schemas.microsoft.com/office/powerpoint/2010/main" val="1392093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C11F288-728F-4B0C-9CF8-1DDB96801F35}"/>
              </a:ext>
            </a:extLst>
          </p:cNvPr>
          <p:cNvPicPr>
            <a:picLocks noChangeAspect="1"/>
          </p:cNvPicPr>
          <p:nvPr/>
        </p:nvPicPr>
        <p:blipFill>
          <a:blip r:embed="rId2"/>
          <a:stretch>
            <a:fillRect/>
          </a:stretch>
        </p:blipFill>
        <p:spPr>
          <a:xfrm>
            <a:off x="2771775" y="1038225"/>
            <a:ext cx="6648450" cy="4781550"/>
          </a:xfrm>
          <a:prstGeom prst="rect">
            <a:avLst/>
          </a:prstGeom>
        </p:spPr>
      </p:pic>
    </p:spTree>
    <p:extLst>
      <p:ext uri="{BB962C8B-B14F-4D97-AF65-F5344CB8AC3E}">
        <p14:creationId xmlns:p14="http://schemas.microsoft.com/office/powerpoint/2010/main" val="318087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01A482-E8D6-4D95-B2D7-32090C5CA9EB}"/>
              </a:ext>
            </a:extLst>
          </p:cNvPr>
          <p:cNvSpPr>
            <a:spLocks noGrp="1"/>
          </p:cNvSpPr>
          <p:nvPr>
            <p:ph idx="1"/>
          </p:nvPr>
        </p:nvSpPr>
        <p:spPr>
          <a:xfrm rot="20388621">
            <a:off x="525990" y="670814"/>
            <a:ext cx="2524125" cy="565150"/>
          </a:xfrm>
        </p:spPr>
        <p:txBody>
          <a:bodyPr>
            <a:noAutofit/>
          </a:bodyPr>
          <a:lstStyle/>
          <a:p>
            <a:pPr marL="0" indent="0">
              <a:buNone/>
            </a:pPr>
            <a:r>
              <a:rPr lang="en-US" sz="4800" dirty="0">
                <a:latin typeface="Bauhaus 93" panose="04030905020B02020C02" pitchFamily="82" charset="0"/>
              </a:rPr>
              <a:t>Divorce</a:t>
            </a:r>
          </a:p>
        </p:txBody>
      </p:sp>
      <p:sp>
        <p:nvSpPr>
          <p:cNvPr id="4" name="Content Placeholder 2">
            <a:extLst>
              <a:ext uri="{FF2B5EF4-FFF2-40B4-BE49-F238E27FC236}">
                <a16:creationId xmlns:a16="http://schemas.microsoft.com/office/drawing/2014/main" id="{AA4005F7-08BA-44EB-A420-2A3F7BE2D625}"/>
              </a:ext>
            </a:extLst>
          </p:cNvPr>
          <p:cNvSpPr txBox="1">
            <a:spLocks/>
          </p:cNvSpPr>
          <p:nvPr/>
        </p:nvSpPr>
        <p:spPr>
          <a:xfrm rot="20388621">
            <a:off x="1662491" y="5555368"/>
            <a:ext cx="3120610" cy="5651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6000" dirty="0">
                <a:solidFill>
                  <a:schemeClr val="accent5">
                    <a:lumMod val="50000"/>
                  </a:schemeClr>
                </a:solidFill>
                <a:latin typeface="Bodoni MT Condensed" panose="02070606080606020203" pitchFamily="18" charset="0"/>
              </a:rPr>
              <a:t>Pornography</a:t>
            </a:r>
          </a:p>
        </p:txBody>
      </p:sp>
      <p:sp>
        <p:nvSpPr>
          <p:cNvPr id="5" name="Content Placeholder 2">
            <a:extLst>
              <a:ext uri="{FF2B5EF4-FFF2-40B4-BE49-F238E27FC236}">
                <a16:creationId xmlns:a16="http://schemas.microsoft.com/office/drawing/2014/main" id="{A4ACE139-7419-4A46-B0CB-4AF2F38D0625}"/>
              </a:ext>
            </a:extLst>
          </p:cNvPr>
          <p:cNvSpPr txBox="1">
            <a:spLocks/>
          </p:cNvSpPr>
          <p:nvPr/>
        </p:nvSpPr>
        <p:spPr>
          <a:xfrm rot="2472429">
            <a:off x="2593136" y="3160635"/>
            <a:ext cx="5089989" cy="5651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rgbClr val="FF0000"/>
                </a:solidFill>
                <a:latin typeface="Goudy Stout" panose="0202090407030B020401" pitchFamily="18" charset="0"/>
              </a:rPr>
              <a:t>Bitterness</a:t>
            </a:r>
          </a:p>
        </p:txBody>
      </p:sp>
      <p:sp>
        <p:nvSpPr>
          <p:cNvPr id="6" name="Content Placeholder 2">
            <a:extLst>
              <a:ext uri="{FF2B5EF4-FFF2-40B4-BE49-F238E27FC236}">
                <a16:creationId xmlns:a16="http://schemas.microsoft.com/office/drawing/2014/main" id="{2008B634-C8A3-40D6-872C-26E778B98209}"/>
              </a:ext>
            </a:extLst>
          </p:cNvPr>
          <p:cNvSpPr txBox="1">
            <a:spLocks/>
          </p:cNvSpPr>
          <p:nvPr/>
        </p:nvSpPr>
        <p:spPr>
          <a:xfrm rot="20388621">
            <a:off x="8005875" y="2963049"/>
            <a:ext cx="2927002" cy="5651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800" dirty="0">
                <a:solidFill>
                  <a:srgbClr val="FFC000"/>
                </a:solidFill>
                <a:latin typeface="Stencil" panose="040409050D0802020404" pitchFamily="82" charset="0"/>
              </a:rPr>
              <a:t>Alcohol</a:t>
            </a:r>
          </a:p>
        </p:txBody>
      </p:sp>
      <p:sp>
        <p:nvSpPr>
          <p:cNvPr id="7" name="Content Placeholder 2">
            <a:extLst>
              <a:ext uri="{FF2B5EF4-FFF2-40B4-BE49-F238E27FC236}">
                <a16:creationId xmlns:a16="http://schemas.microsoft.com/office/drawing/2014/main" id="{A9A0308A-9858-4A7E-8919-1C9B291B6598}"/>
              </a:ext>
            </a:extLst>
          </p:cNvPr>
          <p:cNvSpPr txBox="1">
            <a:spLocks/>
          </p:cNvSpPr>
          <p:nvPr/>
        </p:nvSpPr>
        <p:spPr>
          <a:xfrm rot="21306749">
            <a:off x="158562" y="3758241"/>
            <a:ext cx="4175446" cy="5651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400" dirty="0">
                <a:solidFill>
                  <a:schemeClr val="accent2">
                    <a:lumMod val="50000"/>
                  </a:schemeClr>
                </a:solidFill>
                <a:latin typeface="Castellar" panose="020A0402060406010301" pitchFamily="18" charset="0"/>
              </a:rPr>
              <a:t>Abusiveness</a:t>
            </a:r>
          </a:p>
        </p:txBody>
      </p:sp>
      <p:sp>
        <p:nvSpPr>
          <p:cNvPr id="8" name="Content Placeholder 2">
            <a:extLst>
              <a:ext uri="{FF2B5EF4-FFF2-40B4-BE49-F238E27FC236}">
                <a16:creationId xmlns:a16="http://schemas.microsoft.com/office/drawing/2014/main" id="{31D2AB53-3C1B-4E88-952D-B1D2A38F4F1F}"/>
              </a:ext>
            </a:extLst>
          </p:cNvPr>
          <p:cNvSpPr txBox="1">
            <a:spLocks/>
          </p:cNvSpPr>
          <p:nvPr/>
        </p:nvSpPr>
        <p:spPr>
          <a:xfrm>
            <a:off x="7547636" y="953389"/>
            <a:ext cx="2524125" cy="5651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800" dirty="0">
                <a:solidFill>
                  <a:srgbClr val="00B050"/>
                </a:solidFill>
                <a:latin typeface="Snap ITC" panose="04040A07060A02020202" pitchFamily="82" charset="0"/>
              </a:rPr>
              <a:t>Anger</a:t>
            </a:r>
          </a:p>
        </p:txBody>
      </p:sp>
      <p:sp>
        <p:nvSpPr>
          <p:cNvPr id="9" name="Content Placeholder 2">
            <a:extLst>
              <a:ext uri="{FF2B5EF4-FFF2-40B4-BE49-F238E27FC236}">
                <a16:creationId xmlns:a16="http://schemas.microsoft.com/office/drawing/2014/main" id="{6B890C81-64B1-4327-8409-2E85781EDC90}"/>
              </a:ext>
            </a:extLst>
          </p:cNvPr>
          <p:cNvSpPr txBox="1">
            <a:spLocks/>
          </p:cNvSpPr>
          <p:nvPr/>
        </p:nvSpPr>
        <p:spPr>
          <a:xfrm rot="286082">
            <a:off x="6016173" y="4859520"/>
            <a:ext cx="3398519" cy="5651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800" dirty="0">
                <a:solidFill>
                  <a:schemeClr val="accent1">
                    <a:lumMod val="50000"/>
                  </a:schemeClr>
                </a:solidFill>
                <a:latin typeface="Bauhaus 93" panose="04030905020B02020C02" pitchFamily="82" charset="0"/>
              </a:rPr>
              <a:t>Alienation</a:t>
            </a:r>
          </a:p>
        </p:txBody>
      </p:sp>
      <p:sp>
        <p:nvSpPr>
          <p:cNvPr id="10" name="Content Placeholder 2">
            <a:extLst>
              <a:ext uri="{FF2B5EF4-FFF2-40B4-BE49-F238E27FC236}">
                <a16:creationId xmlns:a16="http://schemas.microsoft.com/office/drawing/2014/main" id="{36B2D630-C530-462B-9FAF-15F72D28841B}"/>
              </a:ext>
            </a:extLst>
          </p:cNvPr>
          <p:cNvSpPr txBox="1">
            <a:spLocks/>
          </p:cNvSpPr>
          <p:nvPr/>
        </p:nvSpPr>
        <p:spPr>
          <a:xfrm rot="1099724">
            <a:off x="4274773" y="856131"/>
            <a:ext cx="2524125" cy="5651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800" dirty="0">
                <a:solidFill>
                  <a:schemeClr val="accent2">
                    <a:lumMod val="50000"/>
                  </a:schemeClr>
                </a:solidFill>
                <a:latin typeface="Forte" panose="03060902040502070203" pitchFamily="66" charset="0"/>
              </a:rPr>
              <a:t>Envy</a:t>
            </a:r>
          </a:p>
        </p:txBody>
      </p:sp>
      <p:sp>
        <p:nvSpPr>
          <p:cNvPr id="11" name="Content Placeholder 2">
            <a:extLst>
              <a:ext uri="{FF2B5EF4-FFF2-40B4-BE49-F238E27FC236}">
                <a16:creationId xmlns:a16="http://schemas.microsoft.com/office/drawing/2014/main" id="{652BB9EB-7811-4B95-AA49-8B256AF99267}"/>
              </a:ext>
            </a:extLst>
          </p:cNvPr>
          <p:cNvSpPr txBox="1">
            <a:spLocks/>
          </p:cNvSpPr>
          <p:nvPr/>
        </p:nvSpPr>
        <p:spPr>
          <a:xfrm rot="21299017">
            <a:off x="9349513" y="5143499"/>
            <a:ext cx="2524125" cy="5651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800" dirty="0">
                <a:solidFill>
                  <a:srgbClr val="FF0000"/>
                </a:solidFill>
                <a:latin typeface="Bauhaus 93" panose="04030905020B02020C02" pitchFamily="82" charset="0"/>
              </a:rPr>
              <a:t>Lying</a:t>
            </a:r>
          </a:p>
        </p:txBody>
      </p:sp>
      <p:pic>
        <p:nvPicPr>
          <p:cNvPr id="13" name="Picture 12">
            <a:extLst>
              <a:ext uri="{FF2B5EF4-FFF2-40B4-BE49-F238E27FC236}">
                <a16:creationId xmlns:a16="http://schemas.microsoft.com/office/drawing/2014/main" id="{14F21A13-D70A-40F5-A850-8025BDC27314}"/>
              </a:ext>
            </a:extLst>
          </p:cNvPr>
          <p:cNvPicPr>
            <a:picLocks noChangeAspect="1"/>
          </p:cNvPicPr>
          <p:nvPr/>
        </p:nvPicPr>
        <p:blipFill>
          <a:blip r:embed="rId2"/>
          <a:stretch>
            <a:fillRect/>
          </a:stretch>
        </p:blipFill>
        <p:spPr>
          <a:xfrm>
            <a:off x="10071761" y="434181"/>
            <a:ext cx="1853563" cy="1785937"/>
          </a:xfrm>
          <a:prstGeom prst="rect">
            <a:avLst/>
          </a:prstGeom>
        </p:spPr>
      </p:pic>
      <p:pic>
        <p:nvPicPr>
          <p:cNvPr id="15" name="Picture 14">
            <a:extLst>
              <a:ext uri="{FF2B5EF4-FFF2-40B4-BE49-F238E27FC236}">
                <a16:creationId xmlns:a16="http://schemas.microsoft.com/office/drawing/2014/main" id="{A1C2D502-8A4E-41C9-AF30-B98981052162}"/>
              </a:ext>
            </a:extLst>
          </p:cNvPr>
          <p:cNvPicPr>
            <a:picLocks noChangeAspect="1"/>
          </p:cNvPicPr>
          <p:nvPr/>
        </p:nvPicPr>
        <p:blipFill>
          <a:blip r:embed="rId3"/>
          <a:stretch>
            <a:fillRect/>
          </a:stretch>
        </p:blipFill>
        <p:spPr>
          <a:xfrm flipH="1">
            <a:off x="490323" y="4603341"/>
            <a:ext cx="2209568" cy="1187534"/>
          </a:xfrm>
          <a:prstGeom prst="rect">
            <a:avLst/>
          </a:prstGeom>
        </p:spPr>
      </p:pic>
      <p:pic>
        <p:nvPicPr>
          <p:cNvPr id="17" name="Picture 16">
            <a:extLst>
              <a:ext uri="{FF2B5EF4-FFF2-40B4-BE49-F238E27FC236}">
                <a16:creationId xmlns:a16="http://schemas.microsoft.com/office/drawing/2014/main" id="{4F18B9D4-58AF-450C-95FF-A6472619C406}"/>
              </a:ext>
            </a:extLst>
          </p:cNvPr>
          <p:cNvPicPr>
            <a:picLocks noChangeAspect="1"/>
          </p:cNvPicPr>
          <p:nvPr/>
        </p:nvPicPr>
        <p:blipFill>
          <a:blip r:embed="rId4"/>
          <a:stretch>
            <a:fillRect/>
          </a:stretch>
        </p:blipFill>
        <p:spPr>
          <a:xfrm>
            <a:off x="767547" y="1906929"/>
            <a:ext cx="2269745" cy="1571362"/>
          </a:xfrm>
          <a:prstGeom prst="rect">
            <a:avLst/>
          </a:prstGeom>
        </p:spPr>
      </p:pic>
      <p:sp>
        <p:nvSpPr>
          <p:cNvPr id="20" name="Content Placeholder 2">
            <a:extLst>
              <a:ext uri="{FF2B5EF4-FFF2-40B4-BE49-F238E27FC236}">
                <a16:creationId xmlns:a16="http://schemas.microsoft.com/office/drawing/2014/main" id="{531AA7DB-94AC-428B-8EE9-16718DABD9D8}"/>
              </a:ext>
            </a:extLst>
          </p:cNvPr>
          <p:cNvSpPr txBox="1">
            <a:spLocks/>
          </p:cNvSpPr>
          <p:nvPr/>
        </p:nvSpPr>
        <p:spPr>
          <a:xfrm>
            <a:off x="4959664" y="5724027"/>
            <a:ext cx="3180534" cy="5651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7200" dirty="0">
                <a:solidFill>
                  <a:schemeClr val="accent6">
                    <a:lumMod val="50000"/>
                  </a:schemeClr>
                </a:solidFill>
                <a:latin typeface="Chiller" panose="04020404031007020602" pitchFamily="82" charset="0"/>
              </a:rPr>
              <a:t>Depression</a:t>
            </a:r>
          </a:p>
        </p:txBody>
      </p:sp>
      <p:pic>
        <p:nvPicPr>
          <p:cNvPr id="22" name="Picture 21">
            <a:extLst>
              <a:ext uri="{FF2B5EF4-FFF2-40B4-BE49-F238E27FC236}">
                <a16:creationId xmlns:a16="http://schemas.microsoft.com/office/drawing/2014/main" id="{5903175C-1B51-4F08-8478-26858BAEB8D9}"/>
              </a:ext>
            </a:extLst>
          </p:cNvPr>
          <p:cNvPicPr>
            <a:picLocks noChangeAspect="1"/>
          </p:cNvPicPr>
          <p:nvPr/>
        </p:nvPicPr>
        <p:blipFill>
          <a:blip r:embed="rId5"/>
          <a:stretch>
            <a:fillRect/>
          </a:stretch>
        </p:blipFill>
        <p:spPr>
          <a:xfrm>
            <a:off x="5821196" y="1913620"/>
            <a:ext cx="2319002" cy="1452562"/>
          </a:xfrm>
          <a:prstGeom prst="rect">
            <a:avLst/>
          </a:prstGeom>
        </p:spPr>
      </p:pic>
      <p:pic>
        <p:nvPicPr>
          <p:cNvPr id="24" name="Picture 23">
            <a:extLst>
              <a:ext uri="{FF2B5EF4-FFF2-40B4-BE49-F238E27FC236}">
                <a16:creationId xmlns:a16="http://schemas.microsoft.com/office/drawing/2014/main" id="{9134FAB5-75ED-4B46-9F32-465B48A55C8D}"/>
              </a:ext>
            </a:extLst>
          </p:cNvPr>
          <p:cNvPicPr>
            <a:picLocks noChangeAspect="1"/>
          </p:cNvPicPr>
          <p:nvPr/>
        </p:nvPicPr>
        <p:blipFill>
          <a:blip r:embed="rId6"/>
          <a:stretch>
            <a:fillRect/>
          </a:stretch>
        </p:blipFill>
        <p:spPr>
          <a:xfrm>
            <a:off x="10149487" y="3571794"/>
            <a:ext cx="1609432" cy="1152433"/>
          </a:xfrm>
          <a:prstGeom prst="rect">
            <a:avLst/>
          </a:prstGeom>
        </p:spPr>
      </p:pic>
    </p:spTree>
    <p:extLst>
      <p:ext uri="{BB962C8B-B14F-4D97-AF65-F5344CB8AC3E}">
        <p14:creationId xmlns:p14="http://schemas.microsoft.com/office/powerpoint/2010/main" val="308316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C5E95B-DD12-4776-AED3-BDCE6F0C67B2}"/>
              </a:ext>
            </a:extLst>
          </p:cNvPr>
          <p:cNvSpPr>
            <a:spLocks noGrp="1"/>
          </p:cNvSpPr>
          <p:nvPr>
            <p:ph idx="1"/>
          </p:nvPr>
        </p:nvSpPr>
        <p:spPr>
          <a:xfrm>
            <a:off x="838200" y="911225"/>
            <a:ext cx="10515600" cy="4351338"/>
          </a:xfrm>
        </p:spPr>
        <p:txBody>
          <a:bodyPr/>
          <a:lstStyle/>
          <a:p>
            <a:pPr marL="0" indent="0">
              <a:buNone/>
            </a:pPr>
            <a:r>
              <a:rPr lang="en-US" sz="4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Philippians 3:13</a:t>
            </a:r>
          </a:p>
          <a:p>
            <a:pPr marL="0" indent="0">
              <a:buNone/>
            </a:pP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4400" dirty="0">
                <a:effectLst/>
                <a:latin typeface="Calibri" panose="020F0502020204030204" pitchFamily="34" charset="0"/>
                <a:ea typeface="Calibri" panose="020F0502020204030204" pitchFamily="34" charset="0"/>
                <a:cs typeface="Times New Roman" panose="02020603050405020304" pitchFamily="18" charset="0"/>
              </a:rPr>
              <a:t>Brothers and sisters, I do not regard myself as having taken hold of it yet; but one thing I do: forgetting what lies behind and reaching forward to what lies ahead</a:t>
            </a:r>
          </a:p>
          <a:p>
            <a:pPr marL="0" indent="0">
              <a:buNone/>
            </a:pPr>
            <a:endParaRPr lang="en-US" dirty="0"/>
          </a:p>
        </p:txBody>
      </p:sp>
    </p:spTree>
    <p:extLst>
      <p:ext uri="{BB962C8B-B14F-4D97-AF65-F5344CB8AC3E}">
        <p14:creationId xmlns:p14="http://schemas.microsoft.com/office/powerpoint/2010/main" val="203147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117ADF5-C6C7-4228-9299-39802A82667A}"/>
              </a:ext>
            </a:extLst>
          </p:cNvPr>
          <p:cNvPicPr>
            <a:picLocks noChangeAspect="1"/>
          </p:cNvPicPr>
          <p:nvPr/>
        </p:nvPicPr>
        <p:blipFill>
          <a:blip r:embed="rId2"/>
          <a:stretch>
            <a:fillRect/>
          </a:stretch>
        </p:blipFill>
        <p:spPr>
          <a:xfrm>
            <a:off x="1944264" y="341108"/>
            <a:ext cx="8303472" cy="6175783"/>
          </a:xfrm>
          <a:prstGeom prst="rect">
            <a:avLst/>
          </a:prstGeom>
        </p:spPr>
      </p:pic>
    </p:spTree>
    <p:extLst>
      <p:ext uri="{BB962C8B-B14F-4D97-AF65-F5344CB8AC3E}">
        <p14:creationId xmlns:p14="http://schemas.microsoft.com/office/powerpoint/2010/main" val="2075338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32D6D93-A6F5-469D-A34C-68392DE8F00F}"/>
              </a:ext>
            </a:extLst>
          </p:cNvPr>
          <p:cNvSpPr txBox="1"/>
          <p:nvPr/>
        </p:nvSpPr>
        <p:spPr>
          <a:xfrm>
            <a:off x="2076450" y="1343025"/>
            <a:ext cx="8286750" cy="3077766"/>
          </a:xfrm>
          <a:prstGeom prst="rect">
            <a:avLst/>
          </a:prstGeom>
          <a:noFill/>
        </p:spPr>
        <p:txBody>
          <a:bodyPr wrap="square" rtlCol="0">
            <a:spAutoFit/>
          </a:bodyPr>
          <a:lstStyle/>
          <a:p>
            <a:r>
              <a:rPr lang="en-US" sz="4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Psalm 119:67</a:t>
            </a:r>
          </a:p>
          <a:p>
            <a:endParaRPr lang="en-US" sz="4400" dirty="0">
              <a:latin typeface="Calibri" panose="020F0502020204030204" pitchFamily="34" charset="0"/>
              <a:ea typeface="Calibri" panose="020F0502020204030204" pitchFamily="34" charset="0"/>
              <a:cs typeface="Times New Roman" panose="02020603050405020304" pitchFamily="18" charset="0"/>
            </a:endParaRPr>
          </a:p>
          <a:p>
            <a:r>
              <a:rPr lang="en-US" sz="4400" dirty="0">
                <a:effectLst/>
                <a:latin typeface="Calibri" panose="020F0502020204030204" pitchFamily="34" charset="0"/>
                <a:ea typeface="Calibri" panose="020F0502020204030204" pitchFamily="34" charset="0"/>
                <a:cs typeface="Times New Roman" panose="02020603050405020304" pitchFamily="18" charset="0"/>
              </a:rPr>
              <a:t>Before I was afflicted I went astray, but now I keep Thy word.</a:t>
            </a:r>
          </a:p>
          <a:p>
            <a:endParaRPr lang="en-US" dirty="0"/>
          </a:p>
        </p:txBody>
      </p:sp>
    </p:spTree>
    <p:extLst>
      <p:ext uri="{BB962C8B-B14F-4D97-AF65-F5344CB8AC3E}">
        <p14:creationId xmlns:p14="http://schemas.microsoft.com/office/powerpoint/2010/main" val="3284602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8592769-107D-4AE2-9463-D26F7A34FA18}"/>
              </a:ext>
            </a:extLst>
          </p:cNvPr>
          <p:cNvPicPr/>
          <p:nvPr/>
        </p:nvPicPr>
        <p:blipFill>
          <a:blip r:embed="rId2"/>
          <a:stretch>
            <a:fillRect/>
          </a:stretch>
        </p:blipFill>
        <p:spPr>
          <a:xfrm>
            <a:off x="1762125" y="314324"/>
            <a:ext cx="8562975" cy="6010275"/>
          </a:xfrm>
          <a:prstGeom prst="rect">
            <a:avLst/>
          </a:prstGeom>
        </p:spPr>
      </p:pic>
    </p:spTree>
    <p:extLst>
      <p:ext uri="{BB962C8B-B14F-4D97-AF65-F5344CB8AC3E}">
        <p14:creationId xmlns:p14="http://schemas.microsoft.com/office/powerpoint/2010/main" val="4023242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EEC125-AA8E-458A-8B78-2359B7A7CD46}"/>
              </a:ext>
            </a:extLst>
          </p:cNvPr>
          <p:cNvSpPr txBox="1"/>
          <p:nvPr/>
        </p:nvSpPr>
        <p:spPr>
          <a:xfrm>
            <a:off x="847725" y="923925"/>
            <a:ext cx="10439400" cy="1446550"/>
          </a:xfrm>
          <a:prstGeom prst="rect">
            <a:avLst/>
          </a:prstGeom>
          <a:noFill/>
        </p:spPr>
        <p:txBody>
          <a:bodyPr wrap="square" rtlCol="0">
            <a:spAutoFit/>
          </a:bodyPr>
          <a:lstStyle/>
          <a:p>
            <a:pPr algn="ctr"/>
            <a:r>
              <a:rPr lang="en-US" sz="8800" dirty="0"/>
              <a:t>What did you see?</a:t>
            </a:r>
          </a:p>
        </p:txBody>
      </p:sp>
    </p:spTree>
    <p:extLst>
      <p:ext uri="{BB962C8B-B14F-4D97-AF65-F5344CB8AC3E}">
        <p14:creationId xmlns:p14="http://schemas.microsoft.com/office/powerpoint/2010/main" val="914423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2546A2E-0F22-433D-8C0A-4E10378BA5BB}"/>
              </a:ext>
            </a:extLst>
          </p:cNvPr>
          <p:cNvPicPr>
            <a:picLocks noChangeAspect="1"/>
          </p:cNvPicPr>
          <p:nvPr/>
        </p:nvPicPr>
        <p:blipFill>
          <a:blip r:embed="rId2"/>
          <a:stretch>
            <a:fillRect/>
          </a:stretch>
        </p:blipFill>
        <p:spPr>
          <a:xfrm>
            <a:off x="3756004" y="1524617"/>
            <a:ext cx="5269243" cy="3512829"/>
          </a:xfrm>
          <a:prstGeom prst="rect">
            <a:avLst/>
          </a:prstGeom>
        </p:spPr>
      </p:pic>
    </p:spTree>
    <p:extLst>
      <p:ext uri="{BB962C8B-B14F-4D97-AF65-F5344CB8AC3E}">
        <p14:creationId xmlns:p14="http://schemas.microsoft.com/office/powerpoint/2010/main" val="4031763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0B5B46E-A675-4A09-90E2-14A0FFC64623}"/>
              </a:ext>
            </a:extLst>
          </p:cNvPr>
          <p:cNvPicPr/>
          <p:nvPr/>
        </p:nvPicPr>
        <p:blipFill>
          <a:blip r:embed="rId2"/>
          <a:stretch>
            <a:fillRect/>
          </a:stretch>
        </p:blipFill>
        <p:spPr>
          <a:xfrm>
            <a:off x="4010025" y="971549"/>
            <a:ext cx="4152900" cy="4333875"/>
          </a:xfrm>
          <a:prstGeom prst="rect">
            <a:avLst/>
          </a:prstGeom>
        </p:spPr>
      </p:pic>
    </p:spTree>
    <p:extLst>
      <p:ext uri="{BB962C8B-B14F-4D97-AF65-F5344CB8AC3E}">
        <p14:creationId xmlns:p14="http://schemas.microsoft.com/office/powerpoint/2010/main" val="3265069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7F8820-547B-493A-939D-D4D58442745F}"/>
              </a:ext>
            </a:extLst>
          </p:cNvPr>
          <p:cNvPicPr>
            <a:picLocks noChangeAspect="1"/>
          </p:cNvPicPr>
          <p:nvPr/>
        </p:nvPicPr>
        <p:blipFill>
          <a:blip r:embed="rId2"/>
          <a:stretch>
            <a:fillRect/>
          </a:stretch>
        </p:blipFill>
        <p:spPr>
          <a:xfrm>
            <a:off x="3452113" y="801121"/>
            <a:ext cx="5329937" cy="5065097"/>
          </a:xfrm>
          <a:prstGeom prst="rect">
            <a:avLst/>
          </a:prstGeom>
        </p:spPr>
      </p:pic>
    </p:spTree>
    <p:extLst>
      <p:ext uri="{BB962C8B-B14F-4D97-AF65-F5344CB8AC3E}">
        <p14:creationId xmlns:p14="http://schemas.microsoft.com/office/powerpoint/2010/main" val="2433621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9F3C273-567D-4EB9-B6AB-20FAA6A53CB0}"/>
              </a:ext>
            </a:extLst>
          </p:cNvPr>
          <p:cNvPicPr>
            <a:picLocks noChangeAspect="1"/>
          </p:cNvPicPr>
          <p:nvPr/>
        </p:nvPicPr>
        <p:blipFill>
          <a:blip r:embed="rId2"/>
          <a:stretch>
            <a:fillRect/>
          </a:stretch>
        </p:blipFill>
        <p:spPr>
          <a:xfrm>
            <a:off x="1917766" y="400051"/>
            <a:ext cx="7791485" cy="5648324"/>
          </a:xfrm>
          <a:prstGeom prst="rect">
            <a:avLst/>
          </a:prstGeom>
        </p:spPr>
      </p:pic>
    </p:spTree>
    <p:extLst>
      <p:ext uri="{BB962C8B-B14F-4D97-AF65-F5344CB8AC3E}">
        <p14:creationId xmlns:p14="http://schemas.microsoft.com/office/powerpoint/2010/main" val="4998638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CDAEDB9-207A-4C86-BE4D-8B51FE715373}"/>
              </a:ext>
            </a:extLst>
          </p:cNvPr>
          <p:cNvPicPr>
            <a:picLocks noChangeAspect="1"/>
          </p:cNvPicPr>
          <p:nvPr/>
        </p:nvPicPr>
        <p:blipFill>
          <a:blip r:embed="rId2"/>
          <a:stretch>
            <a:fillRect/>
          </a:stretch>
        </p:blipFill>
        <p:spPr>
          <a:xfrm>
            <a:off x="1766709" y="266700"/>
            <a:ext cx="8358366" cy="6105309"/>
          </a:xfrm>
          <a:prstGeom prst="rect">
            <a:avLst/>
          </a:prstGeom>
        </p:spPr>
      </p:pic>
    </p:spTree>
    <p:extLst>
      <p:ext uri="{BB962C8B-B14F-4D97-AF65-F5344CB8AC3E}">
        <p14:creationId xmlns:p14="http://schemas.microsoft.com/office/powerpoint/2010/main" val="10159071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F606EA4-E90F-4268-B088-C52936644C09}"/>
              </a:ext>
            </a:extLst>
          </p:cNvPr>
          <p:cNvPicPr>
            <a:picLocks noChangeAspect="1"/>
          </p:cNvPicPr>
          <p:nvPr/>
        </p:nvPicPr>
        <p:blipFill>
          <a:blip r:embed="rId2"/>
          <a:stretch>
            <a:fillRect/>
          </a:stretch>
        </p:blipFill>
        <p:spPr>
          <a:xfrm>
            <a:off x="564279" y="981074"/>
            <a:ext cx="5407895" cy="3948435"/>
          </a:xfrm>
          <a:prstGeom prst="rect">
            <a:avLst/>
          </a:prstGeom>
        </p:spPr>
      </p:pic>
      <p:pic>
        <p:nvPicPr>
          <p:cNvPr id="3" name="Picture 2">
            <a:extLst>
              <a:ext uri="{FF2B5EF4-FFF2-40B4-BE49-F238E27FC236}">
                <a16:creationId xmlns:a16="http://schemas.microsoft.com/office/drawing/2014/main" id="{82C5905C-A106-4393-B484-0FD3C4BB61C9}"/>
              </a:ext>
            </a:extLst>
          </p:cNvPr>
          <p:cNvPicPr>
            <a:picLocks noChangeAspect="1"/>
          </p:cNvPicPr>
          <p:nvPr/>
        </p:nvPicPr>
        <p:blipFill>
          <a:blip r:embed="rId3"/>
          <a:stretch>
            <a:fillRect/>
          </a:stretch>
        </p:blipFill>
        <p:spPr>
          <a:xfrm>
            <a:off x="6461614" y="981076"/>
            <a:ext cx="5482692" cy="3972592"/>
          </a:xfrm>
          <a:prstGeom prst="rect">
            <a:avLst/>
          </a:prstGeom>
        </p:spPr>
      </p:pic>
    </p:spTree>
    <p:extLst>
      <p:ext uri="{BB962C8B-B14F-4D97-AF65-F5344CB8AC3E}">
        <p14:creationId xmlns:p14="http://schemas.microsoft.com/office/powerpoint/2010/main" val="17625988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177048-7CA0-41BC-B867-E75471D5339B}"/>
              </a:ext>
            </a:extLst>
          </p:cNvPr>
          <p:cNvSpPr txBox="1"/>
          <p:nvPr/>
        </p:nvSpPr>
        <p:spPr>
          <a:xfrm>
            <a:off x="2076450" y="1343025"/>
            <a:ext cx="8286750" cy="2123658"/>
          </a:xfrm>
          <a:prstGeom prst="rect">
            <a:avLst/>
          </a:prstGeom>
          <a:noFill/>
        </p:spPr>
        <p:txBody>
          <a:bodyPr wrap="square" rtlCol="0">
            <a:spAutoFit/>
          </a:bodyPr>
          <a:lstStyle/>
          <a:p>
            <a:r>
              <a:rPr lang="en-US" sz="4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Psalm </a:t>
            </a:r>
            <a:r>
              <a:rPr lang="en-US" sz="4400"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rPr>
              <a:t>46</a:t>
            </a:r>
            <a:r>
              <a:rPr lang="en-US" sz="4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:10</a:t>
            </a:r>
          </a:p>
          <a:p>
            <a:endParaRPr lang="en-US" sz="4400" dirty="0">
              <a:latin typeface="Calibri" panose="020F0502020204030204" pitchFamily="34" charset="0"/>
              <a:ea typeface="Calibri" panose="020F0502020204030204" pitchFamily="34" charset="0"/>
              <a:cs typeface="Times New Roman" panose="02020603050405020304" pitchFamily="18" charset="0"/>
            </a:endParaRPr>
          </a:p>
          <a:p>
            <a:r>
              <a:rPr lang="en-US" sz="4400" dirty="0">
                <a:effectLst/>
                <a:latin typeface="Calibri" panose="020F0502020204030204" pitchFamily="34" charset="0"/>
                <a:ea typeface="Calibri" panose="020F0502020204030204" pitchFamily="34" charset="0"/>
                <a:cs typeface="Times New Roman" panose="02020603050405020304" pitchFamily="18" charset="0"/>
              </a:rPr>
              <a:t>Be still, and know that I am God.</a:t>
            </a:r>
            <a:endParaRPr lang="en-US" sz="4400" dirty="0"/>
          </a:p>
        </p:txBody>
      </p:sp>
    </p:spTree>
    <p:extLst>
      <p:ext uri="{BB962C8B-B14F-4D97-AF65-F5344CB8AC3E}">
        <p14:creationId xmlns:p14="http://schemas.microsoft.com/office/powerpoint/2010/main" val="16540249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FFADA8-E0D9-486C-9CD8-98FF9BE9F306}"/>
              </a:ext>
            </a:extLst>
          </p:cNvPr>
          <p:cNvPicPr>
            <a:picLocks noChangeAspect="1"/>
          </p:cNvPicPr>
          <p:nvPr/>
        </p:nvPicPr>
        <p:blipFill>
          <a:blip r:embed="rId2"/>
          <a:stretch>
            <a:fillRect/>
          </a:stretch>
        </p:blipFill>
        <p:spPr>
          <a:xfrm>
            <a:off x="490537" y="542925"/>
            <a:ext cx="4657725" cy="4648200"/>
          </a:xfrm>
          <a:prstGeom prst="rect">
            <a:avLst/>
          </a:prstGeom>
        </p:spPr>
      </p:pic>
      <p:pic>
        <p:nvPicPr>
          <p:cNvPr id="7" name="Picture 6">
            <a:extLst>
              <a:ext uri="{FF2B5EF4-FFF2-40B4-BE49-F238E27FC236}">
                <a16:creationId xmlns:a16="http://schemas.microsoft.com/office/drawing/2014/main" id="{89A11205-9D1B-4C3B-A762-47977E60079A}"/>
              </a:ext>
            </a:extLst>
          </p:cNvPr>
          <p:cNvPicPr>
            <a:picLocks noChangeAspect="1"/>
          </p:cNvPicPr>
          <p:nvPr/>
        </p:nvPicPr>
        <p:blipFill>
          <a:blip r:embed="rId3"/>
          <a:stretch>
            <a:fillRect/>
          </a:stretch>
        </p:blipFill>
        <p:spPr>
          <a:xfrm>
            <a:off x="6653212" y="803119"/>
            <a:ext cx="3548063" cy="4127812"/>
          </a:xfrm>
          <a:prstGeom prst="rect">
            <a:avLst/>
          </a:prstGeom>
        </p:spPr>
      </p:pic>
      <p:sp>
        <p:nvSpPr>
          <p:cNvPr id="2" name="TextBox 1">
            <a:extLst>
              <a:ext uri="{FF2B5EF4-FFF2-40B4-BE49-F238E27FC236}">
                <a16:creationId xmlns:a16="http://schemas.microsoft.com/office/drawing/2014/main" id="{97A780E5-77B0-424A-A76C-AFEFE3BEA88A}"/>
              </a:ext>
            </a:extLst>
          </p:cNvPr>
          <p:cNvSpPr txBox="1"/>
          <p:nvPr/>
        </p:nvSpPr>
        <p:spPr>
          <a:xfrm>
            <a:off x="1609725" y="5731715"/>
            <a:ext cx="9505950" cy="646331"/>
          </a:xfrm>
          <a:prstGeom prst="rect">
            <a:avLst/>
          </a:prstGeom>
          <a:noFill/>
        </p:spPr>
        <p:txBody>
          <a:bodyPr wrap="square" rtlCol="0">
            <a:spAutoFit/>
          </a:bodyPr>
          <a:lstStyle/>
          <a:p>
            <a:r>
              <a:rPr lang="en-US" sz="3600" dirty="0">
                <a:effectLst/>
                <a:latin typeface="Calibri" panose="020F0502020204030204" pitchFamily="34" charset="0"/>
                <a:ea typeface="Calibri" panose="020F0502020204030204" pitchFamily="34" charset="0"/>
                <a:cs typeface="Times New Roman" panose="02020603050405020304" pitchFamily="18" charset="0"/>
              </a:rPr>
              <a:t>“Turn off that device, and know that I am God.”</a:t>
            </a:r>
          </a:p>
        </p:txBody>
      </p:sp>
    </p:spTree>
    <p:extLst>
      <p:ext uri="{BB962C8B-B14F-4D97-AF65-F5344CB8AC3E}">
        <p14:creationId xmlns:p14="http://schemas.microsoft.com/office/powerpoint/2010/main" val="592479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22401A1-9B88-425D-A680-4AF67DB806BC}"/>
              </a:ext>
            </a:extLst>
          </p:cNvPr>
          <p:cNvSpPr txBox="1"/>
          <p:nvPr/>
        </p:nvSpPr>
        <p:spPr>
          <a:xfrm>
            <a:off x="381000" y="762000"/>
            <a:ext cx="11296650" cy="4960525"/>
          </a:xfrm>
          <a:prstGeom prst="rect">
            <a:avLst/>
          </a:prstGeom>
          <a:noFill/>
        </p:spPr>
        <p:txBody>
          <a:bodyPr wrap="square" rtlCol="0">
            <a:spAutoFit/>
          </a:bodyPr>
          <a:lstStyle/>
          <a:p>
            <a:pPr marL="274320" marR="0">
              <a:lnSpc>
                <a:spcPct val="115000"/>
              </a:lnSpc>
              <a:spcBef>
                <a:spcPts val="0"/>
              </a:spcBef>
              <a:spcAft>
                <a:spcPts val="1000"/>
              </a:spcAft>
            </a:pPr>
            <a:r>
              <a:rPr lang="en-US" sz="4400" dirty="0">
                <a:effectLst/>
                <a:latin typeface="Imprint MT Shadow" panose="04020605060303030202" pitchFamily="82" charset="0"/>
                <a:ea typeface="Calibri" panose="020F0502020204030204" pitchFamily="34" charset="0"/>
                <a:cs typeface="Times New Roman" panose="02020603050405020304" pitchFamily="18" charset="0"/>
              </a:rPr>
              <a:t>“Let some holy ambition invade our souls, so that, dissatisfied with mediocrity, we shall eagerly desire the highest things and shall toil with all our strength to obtain them, since we may if we wish.”</a:t>
            </a:r>
          </a:p>
          <a:p>
            <a:pPr marL="274320">
              <a:lnSpc>
                <a:spcPct val="115000"/>
              </a:lnSpc>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74320">
              <a:lnSpc>
                <a:spcPct val="115000"/>
              </a:lnSpc>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Giovanni Pico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della</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Mirandola</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46754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5208E9-4D3A-47BD-8274-A82DF2EE8A46}"/>
              </a:ext>
            </a:extLst>
          </p:cNvPr>
          <p:cNvSpPr txBox="1"/>
          <p:nvPr/>
        </p:nvSpPr>
        <p:spPr>
          <a:xfrm>
            <a:off x="342900" y="466725"/>
            <a:ext cx="11220450" cy="92333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sz="5400" dirty="0"/>
              <a:t>A Person; Not a Project</a:t>
            </a:r>
          </a:p>
        </p:txBody>
      </p:sp>
    </p:spTree>
    <p:extLst>
      <p:ext uri="{BB962C8B-B14F-4D97-AF65-F5344CB8AC3E}">
        <p14:creationId xmlns:p14="http://schemas.microsoft.com/office/powerpoint/2010/main" val="19396681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1A9ECAC-D1AB-4508-A0EC-74AE3BB4D78D}"/>
              </a:ext>
            </a:extLst>
          </p:cNvPr>
          <p:cNvSpPr txBox="1"/>
          <p:nvPr/>
        </p:nvSpPr>
        <p:spPr>
          <a:xfrm>
            <a:off x="361950" y="476250"/>
            <a:ext cx="11182350" cy="6155147"/>
          </a:xfrm>
          <a:prstGeom prst="rect">
            <a:avLst/>
          </a:prstGeom>
          <a:noFill/>
        </p:spPr>
        <p:txBody>
          <a:bodyPr wrap="square" rtlCol="0">
            <a:spAutoFit/>
          </a:bodyPr>
          <a:lstStyle/>
          <a:p>
            <a:pPr marL="0" marR="0">
              <a:lnSpc>
                <a:spcPct val="115000"/>
              </a:lnSpc>
              <a:spcBef>
                <a:spcPts val="0"/>
              </a:spcBef>
              <a:spcAft>
                <a:spcPts val="10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Mark 5:21-24, 35-43</a:t>
            </a:r>
          </a:p>
          <a:p>
            <a:pPr marL="0" marR="0">
              <a:lnSpc>
                <a:spcPct val="115000"/>
              </a:lnSpc>
              <a:spcBef>
                <a:spcPts val="0"/>
              </a:spcBef>
              <a:spcAft>
                <a:spcPts val="10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21 When Jesus had crossed over again in the boat to the other side, a large crowd gathered around Him; and so He stayed by the seashore. </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22 One of the synagogue officials named Jairus came up, and on seeing Him, fell at His feet </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23 and implored Him earnestly, saying, “My little daughter is at the point of death; please come and lay Your hands on her, so that she will get well and live.” </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24 And He went off with him; and a large crowd was following Him and pressing in on Him.</a:t>
            </a:r>
          </a:p>
        </p:txBody>
      </p:sp>
    </p:spTree>
    <p:extLst>
      <p:ext uri="{BB962C8B-B14F-4D97-AF65-F5344CB8AC3E}">
        <p14:creationId xmlns:p14="http://schemas.microsoft.com/office/powerpoint/2010/main" val="3479793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1AD112-9371-44C5-8222-C4366EBD9399}"/>
              </a:ext>
            </a:extLst>
          </p:cNvPr>
          <p:cNvSpPr txBox="1"/>
          <p:nvPr/>
        </p:nvSpPr>
        <p:spPr>
          <a:xfrm>
            <a:off x="361950" y="457200"/>
            <a:ext cx="11401425" cy="6186309"/>
          </a:xfrm>
          <a:prstGeom prst="rect">
            <a:avLst/>
          </a:prstGeom>
          <a:noFill/>
        </p:spPr>
        <p:txBody>
          <a:bodyPr wrap="square" rtlCol="0">
            <a:spAutoFit/>
          </a:bodyPr>
          <a:lstStyle/>
          <a:p>
            <a:r>
              <a:rPr lang="en-US" sz="2200" dirty="0">
                <a:effectLst/>
                <a:latin typeface="Calibri" panose="020F0502020204030204" pitchFamily="34" charset="0"/>
                <a:ea typeface="Calibri" panose="020F0502020204030204" pitchFamily="34" charset="0"/>
                <a:cs typeface="Times New Roman" panose="02020603050405020304" pitchFamily="18" charset="0"/>
              </a:rPr>
              <a:t>35 While He was still speaking, they came from the house of the synagogue official, saying, “Your daughter has died; why trouble the Teacher anymore?” </a:t>
            </a:r>
          </a:p>
          <a:p>
            <a:r>
              <a:rPr lang="en-US" sz="2200" dirty="0">
                <a:effectLst/>
                <a:latin typeface="Calibri" panose="020F0502020204030204" pitchFamily="34" charset="0"/>
                <a:ea typeface="Calibri" panose="020F0502020204030204" pitchFamily="34" charset="0"/>
                <a:cs typeface="Times New Roman" panose="02020603050405020304" pitchFamily="18" charset="0"/>
              </a:rPr>
              <a:t>36 But Jesus, overhearing what was being spoken, said to the synagogue official, “Do not be afraid any longer, only believe.” </a:t>
            </a:r>
          </a:p>
          <a:p>
            <a:r>
              <a:rPr lang="en-US" sz="2200" dirty="0">
                <a:effectLst/>
                <a:latin typeface="Calibri" panose="020F0502020204030204" pitchFamily="34" charset="0"/>
                <a:ea typeface="Calibri" panose="020F0502020204030204" pitchFamily="34" charset="0"/>
                <a:cs typeface="Times New Roman" panose="02020603050405020304" pitchFamily="18" charset="0"/>
              </a:rPr>
              <a:t>37 And He allowed no one to accompany Him, except Peter and James and John the brother of James. </a:t>
            </a:r>
          </a:p>
          <a:p>
            <a:r>
              <a:rPr lang="en-US" sz="2200" dirty="0">
                <a:effectLst/>
                <a:latin typeface="Calibri" panose="020F0502020204030204" pitchFamily="34" charset="0"/>
                <a:ea typeface="Calibri" panose="020F0502020204030204" pitchFamily="34" charset="0"/>
                <a:cs typeface="Times New Roman" panose="02020603050405020304" pitchFamily="18" charset="0"/>
              </a:rPr>
              <a:t>38 They came to the house of the synagogue official; and He saw a commotion, and people loudly weeping and wailing. </a:t>
            </a:r>
          </a:p>
          <a:p>
            <a:r>
              <a:rPr lang="en-US" sz="2200" dirty="0">
                <a:effectLst/>
                <a:latin typeface="Calibri" panose="020F0502020204030204" pitchFamily="34" charset="0"/>
                <a:ea typeface="Calibri" panose="020F0502020204030204" pitchFamily="34" charset="0"/>
                <a:cs typeface="Times New Roman" panose="02020603050405020304" pitchFamily="18" charset="0"/>
              </a:rPr>
              <a:t>39 And entering in, He said to them, “Why make a commotion and weep? The child has not died, but is asleep.” </a:t>
            </a:r>
          </a:p>
          <a:p>
            <a:r>
              <a:rPr lang="en-US" sz="2200" dirty="0">
                <a:effectLst/>
                <a:latin typeface="Calibri" panose="020F0502020204030204" pitchFamily="34" charset="0"/>
                <a:ea typeface="Calibri" panose="020F0502020204030204" pitchFamily="34" charset="0"/>
                <a:cs typeface="Times New Roman" panose="02020603050405020304" pitchFamily="18" charset="0"/>
              </a:rPr>
              <a:t>40 They began laughing at Him. But putting them all out, He took along the child’s father and mother and His own companions, and entered the room where the child was. </a:t>
            </a:r>
          </a:p>
          <a:p>
            <a:r>
              <a:rPr lang="en-US" sz="2200" dirty="0">
                <a:effectLst/>
                <a:latin typeface="Calibri" panose="020F0502020204030204" pitchFamily="34" charset="0"/>
                <a:ea typeface="Calibri" panose="020F0502020204030204" pitchFamily="34" charset="0"/>
                <a:cs typeface="Times New Roman" panose="02020603050405020304" pitchFamily="18" charset="0"/>
              </a:rPr>
              <a:t>41 Taking the child by the hand, He said to her, “Talitha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kum</a:t>
            </a:r>
            <a:r>
              <a:rPr lang="en-US" sz="2200" dirty="0">
                <a:effectLst/>
                <a:latin typeface="Calibri" panose="020F0502020204030204" pitchFamily="34" charset="0"/>
                <a:ea typeface="Calibri" panose="020F0502020204030204" pitchFamily="34" charset="0"/>
                <a:cs typeface="Times New Roman" panose="02020603050405020304" pitchFamily="18" charset="0"/>
              </a:rPr>
              <a:t>!” (which translated means, “Little girl, I say to you, get up!”). </a:t>
            </a:r>
          </a:p>
          <a:p>
            <a:r>
              <a:rPr lang="en-US" sz="2200" dirty="0">
                <a:effectLst/>
                <a:latin typeface="Calibri" panose="020F0502020204030204" pitchFamily="34" charset="0"/>
                <a:ea typeface="Calibri" panose="020F0502020204030204" pitchFamily="34" charset="0"/>
                <a:cs typeface="Times New Roman" panose="02020603050405020304" pitchFamily="18" charset="0"/>
              </a:rPr>
              <a:t>42 Immediately the girl got up and began to walk, for she was twelve years old. And immediately they were completely astounded. </a:t>
            </a:r>
          </a:p>
          <a:p>
            <a:r>
              <a:rPr lang="en-US" sz="2200" dirty="0">
                <a:effectLst/>
                <a:latin typeface="Calibri" panose="020F0502020204030204" pitchFamily="34" charset="0"/>
                <a:ea typeface="Calibri" panose="020F0502020204030204" pitchFamily="34" charset="0"/>
                <a:cs typeface="Times New Roman" panose="02020603050405020304" pitchFamily="18" charset="0"/>
              </a:rPr>
              <a:t>43 And He gave them strict orders that no one should know about this, and He said that something should be given her to eat.</a:t>
            </a:r>
          </a:p>
        </p:txBody>
      </p:sp>
    </p:spTree>
    <p:extLst>
      <p:ext uri="{BB962C8B-B14F-4D97-AF65-F5344CB8AC3E}">
        <p14:creationId xmlns:p14="http://schemas.microsoft.com/office/powerpoint/2010/main" val="2501239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398A20-D0FD-4D3A-BE02-5182D775D664}"/>
              </a:ext>
            </a:extLst>
          </p:cNvPr>
          <p:cNvPicPr>
            <a:picLocks noChangeAspect="1"/>
          </p:cNvPicPr>
          <p:nvPr/>
        </p:nvPicPr>
        <p:blipFill>
          <a:blip r:embed="rId2"/>
          <a:stretch>
            <a:fillRect/>
          </a:stretch>
        </p:blipFill>
        <p:spPr>
          <a:xfrm>
            <a:off x="628650" y="160846"/>
            <a:ext cx="11115675" cy="6644488"/>
          </a:xfrm>
          <a:prstGeom prst="rect">
            <a:avLst/>
          </a:prstGeom>
        </p:spPr>
      </p:pic>
      <p:sp>
        <p:nvSpPr>
          <p:cNvPr id="4" name="Oval 3">
            <a:extLst>
              <a:ext uri="{FF2B5EF4-FFF2-40B4-BE49-F238E27FC236}">
                <a16:creationId xmlns:a16="http://schemas.microsoft.com/office/drawing/2014/main" id="{15688A42-912D-4F97-8403-B05A2DFB8F5D}"/>
              </a:ext>
            </a:extLst>
          </p:cNvPr>
          <p:cNvSpPr/>
          <p:nvPr/>
        </p:nvSpPr>
        <p:spPr>
          <a:xfrm>
            <a:off x="6200775" y="3429000"/>
            <a:ext cx="1514475" cy="6858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5" name="Oval 4">
            <a:extLst>
              <a:ext uri="{FF2B5EF4-FFF2-40B4-BE49-F238E27FC236}">
                <a16:creationId xmlns:a16="http://schemas.microsoft.com/office/drawing/2014/main" id="{633BE308-D053-482B-B07A-B0DB94CAD2F8}"/>
              </a:ext>
            </a:extLst>
          </p:cNvPr>
          <p:cNvSpPr/>
          <p:nvPr/>
        </p:nvSpPr>
        <p:spPr>
          <a:xfrm>
            <a:off x="8058150" y="1314450"/>
            <a:ext cx="1390650" cy="771525"/>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70599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525A6B-2707-44D7-9794-98C3B33A4931}"/>
              </a:ext>
            </a:extLst>
          </p:cNvPr>
          <p:cNvSpPr txBox="1"/>
          <p:nvPr/>
        </p:nvSpPr>
        <p:spPr>
          <a:xfrm>
            <a:off x="409575" y="476250"/>
            <a:ext cx="11334750" cy="6061852"/>
          </a:xfrm>
          <a:prstGeom prst="rect">
            <a:avLst/>
          </a:prstGeom>
          <a:noFill/>
        </p:spPr>
        <p:txBody>
          <a:bodyPr wrap="square" rtlCol="0">
            <a:spAutoFit/>
          </a:bodyPr>
          <a:lstStyle/>
          <a:p>
            <a:pPr marL="0" marR="0">
              <a:lnSpc>
                <a:spcPct val="115000"/>
              </a:lnSpc>
              <a:spcBef>
                <a:spcPts val="0"/>
              </a:spcBef>
              <a:spcAft>
                <a:spcPts val="100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Mark 3:1-6</a:t>
            </a:r>
          </a:p>
          <a:p>
            <a:pPr marL="0" marR="0">
              <a:lnSpc>
                <a:spcPct val="115000"/>
              </a:lnSpc>
              <a:spcBef>
                <a:spcPts val="0"/>
              </a:spcBef>
              <a:spcAft>
                <a:spcPts val="10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400" dirty="0">
                <a:latin typeface="Calibri" panose="020F0502020204030204" pitchFamily="34" charset="0"/>
                <a:ea typeface="Calibri" panose="020F0502020204030204" pitchFamily="34" charset="0"/>
                <a:cs typeface="Times New Roman" panose="02020603050405020304" pitchFamily="18" charset="0"/>
              </a:rPr>
              <a:t>1 </a:t>
            </a:r>
            <a:r>
              <a:rPr lang="en-US" sz="2400" dirty="0">
                <a:effectLst/>
                <a:latin typeface="Calibri" panose="020F0502020204030204" pitchFamily="34" charset="0"/>
                <a:ea typeface="Calibri" panose="020F0502020204030204" pitchFamily="34" charset="0"/>
                <a:cs typeface="Times New Roman" panose="02020603050405020304" pitchFamily="18" charset="0"/>
              </a:rPr>
              <a:t>He entered again into a synagogue; and a man was there whose hand was withered. </a:t>
            </a:r>
          </a:p>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2 They were watching Him to see if He would heal him on the Sabbath, so that they might accuse Him. </a:t>
            </a:r>
          </a:p>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3 He said to the man with the withered hand, “Get up and come forward!” </a:t>
            </a:r>
          </a:p>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4 And He said to them, “Is it lawful to do good or to do harm on the Sabbath, to save a life or to kill?” But they kept silent. </a:t>
            </a:r>
          </a:p>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5 After looking around at them with anger, grieved at their hardness of heart, He said to the man, “Stretch out your hand.” And he stretched it out, and his hand was restored. </a:t>
            </a:r>
          </a:p>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6 The Pharisees went out and immediately began conspiring with the Herodians against Him, as to how they might destroy Him.</a:t>
            </a:r>
          </a:p>
        </p:txBody>
      </p:sp>
    </p:spTree>
    <p:extLst>
      <p:ext uri="{BB962C8B-B14F-4D97-AF65-F5344CB8AC3E}">
        <p14:creationId xmlns:p14="http://schemas.microsoft.com/office/powerpoint/2010/main" val="27917009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AC23C5-67B7-4EF8-8BB7-38C6098124DE}"/>
              </a:ext>
            </a:extLst>
          </p:cNvPr>
          <p:cNvSpPr txBox="1"/>
          <p:nvPr/>
        </p:nvSpPr>
        <p:spPr>
          <a:xfrm>
            <a:off x="304800" y="466725"/>
            <a:ext cx="11353800" cy="3539430"/>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Luke 8:41-42</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41 And there came a man named Jairus, and he was an official of the synagogue; and he fell at Jesus’ feet, and began to implore Him to come to his house; </a:t>
            </a:r>
          </a:p>
          <a:p>
            <a:r>
              <a:rPr lang="en-US" sz="2800" dirty="0">
                <a:effectLst/>
                <a:latin typeface="Calibri" panose="020F0502020204030204" pitchFamily="34" charset="0"/>
                <a:ea typeface="Calibri" panose="020F0502020204030204" pitchFamily="34" charset="0"/>
                <a:cs typeface="Times New Roman" panose="02020603050405020304" pitchFamily="18" charset="0"/>
              </a:rPr>
              <a:t>42 for he had an only daughter, about twelve years old, and she was dying. But as He went, the crowds were pressing against Him.”</a:t>
            </a:r>
          </a:p>
        </p:txBody>
      </p:sp>
    </p:spTree>
    <p:extLst>
      <p:ext uri="{BB962C8B-B14F-4D97-AF65-F5344CB8AC3E}">
        <p14:creationId xmlns:p14="http://schemas.microsoft.com/office/powerpoint/2010/main" val="2166986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647FD12-6B81-4A54-B78A-9E6449444AE1}"/>
              </a:ext>
            </a:extLst>
          </p:cNvPr>
          <p:cNvPicPr>
            <a:picLocks noChangeAspect="1"/>
          </p:cNvPicPr>
          <p:nvPr/>
        </p:nvPicPr>
        <p:blipFill>
          <a:blip r:embed="rId2"/>
          <a:stretch>
            <a:fillRect/>
          </a:stretch>
        </p:blipFill>
        <p:spPr>
          <a:xfrm>
            <a:off x="4152900" y="2224087"/>
            <a:ext cx="3886200" cy="2409825"/>
          </a:xfrm>
          <a:prstGeom prst="rect">
            <a:avLst/>
          </a:prstGeom>
        </p:spPr>
      </p:pic>
    </p:spTree>
    <p:extLst>
      <p:ext uri="{BB962C8B-B14F-4D97-AF65-F5344CB8AC3E}">
        <p14:creationId xmlns:p14="http://schemas.microsoft.com/office/powerpoint/2010/main" val="6108953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C89E34-438D-4616-90B7-DD1D55F9DFF5}"/>
              </a:ext>
            </a:extLst>
          </p:cNvPr>
          <p:cNvSpPr txBox="1"/>
          <p:nvPr/>
        </p:nvSpPr>
        <p:spPr>
          <a:xfrm>
            <a:off x="314325" y="476250"/>
            <a:ext cx="11277600" cy="4659417"/>
          </a:xfrm>
          <a:prstGeom prst="rect">
            <a:avLst/>
          </a:prstGeom>
          <a:noFill/>
        </p:spPr>
        <p:txBody>
          <a:bodyPr wrap="square" rtlCol="0">
            <a:spAutoFit/>
          </a:bodyPr>
          <a:lstStyle/>
          <a:p>
            <a:pPr marL="0" marR="0">
              <a:lnSpc>
                <a:spcPct val="115000"/>
              </a:lnSpc>
              <a:spcBef>
                <a:spcPts val="0"/>
              </a:spcBef>
              <a:spcAft>
                <a:spcPts val="100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John 6:68-69</a:t>
            </a:r>
          </a:p>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Lord, to whom shall we go? You have words of eternal life. We have believed and have come to know that You are the Holy One of God.”</a:t>
            </a:r>
          </a:p>
          <a:p>
            <a:pPr marL="0" marR="0">
              <a:lnSpc>
                <a:spcPct val="115000"/>
              </a:lnSpc>
              <a:spcBef>
                <a:spcPts val="0"/>
              </a:spcBef>
              <a:spcAft>
                <a:spcPts val="10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Psalm 73:25-36</a:t>
            </a:r>
          </a:p>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“Whom have I in heaven but You? And besides You, I desire nothing on earth. My flesh and my heart may fail, but God is the strength of my heart and my portion forever.</a:t>
            </a:r>
          </a:p>
        </p:txBody>
      </p:sp>
    </p:spTree>
    <p:extLst>
      <p:ext uri="{BB962C8B-B14F-4D97-AF65-F5344CB8AC3E}">
        <p14:creationId xmlns:p14="http://schemas.microsoft.com/office/powerpoint/2010/main" val="31549312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1DDB19-E4A9-4D94-8FFC-366CF58E4306}"/>
              </a:ext>
            </a:extLst>
          </p:cNvPr>
          <p:cNvSpPr txBox="1"/>
          <p:nvPr/>
        </p:nvSpPr>
        <p:spPr>
          <a:xfrm>
            <a:off x="304800" y="409575"/>
            <a:ext cx="8229600" cy="5232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2800" dirty="0"/>
              <a:t>12 - perfection, authority, and government</a:t>
            </a:r>
          </a:p>
        </p:txBody>
      </p:sp>
      <p:sp>
        <p:nvSpPr>
          <p:cNvPr id="3" name="TextBox 2">
            <a:extLst>
              <a:ext uri="{FF2B5EF4-FFF2-40B4-BE49-F238E27FC236}">
                <a16:creationId xmlns:a16="http://schemas.microsoft.com/office/drawing/2014/main" id="{7FC032B2-E8E3-4C3C-B6FC-CBBB589F8B70}"/>
              </a:ext>
            </a:extLst>
          </p:cNvPr>
          <p:cNvSpPr txBox="1"/>
          <p:nvPr/>
        </p:nvSpPr>
        <p:spPr>
          <a:xfrm>
            <a:off x="304800" y="1304925"/>
            <a:ext cx="11515725" cy="4672818"/>
          </a:xfrm>
          <a:prstGeom prst="rect">
            <a:avLst/>
          </a:prstGeom>
          <a:noFill/>
        </p:spPr>
        <p:txBody>
          <a:bodyPr wrap="square" rtlCol="0">
            <a:spAutoFit/>
          </a:bodyPr>
          <a:lstStyle/>
          <a:p>
            <a:pPr marL="342900" marR="0" lvl="0" indent="-342900">
              <a:lnSpc>
                <a:spcPct val="115000"/>
              </a:lnSpc>
              <a:spcBef>
                <a:spcPts val="0"/>
              </a:spcBef>
              <a:spcAft>
                <a:spcPts val="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Symbol" panose="05050102010706020507" pitchFamily="18" charset="2"/>
              </a:rPr>
              <a:t>Jesus spoke in the temple when He was twelve years old.</a:t>
            </a:r>
          </a:p>
          <a:p>
            <a:pPr marL="342900" marR="0" lvl="0" indent="-342900">
              <a:lnSpc>
                <a:spcPct val="115000"/>
              </a:lnSpc>
              <a:spcBef>
                <a:spcPts val="0"/>
              </a:spcBef>
              <a:spcAft>
                <a:spcPts val="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Symbol" panose="05050102010706020507" pitchFamily="18" charset="2"/>
              </a:rPr>
              <a:t>There were twelve sons and, therefore, twelve tribes of Israel.</a:t>
            </a:r>
          </a:p>
          <a:p>
            <a:pPr marL="342900" marR="0" lvl="0" indent="-342900">
              <a:lnSpc>
                <a:spcPct val="115000"/>
              </a:lnSpc>
              <a:spcBef>
                <a:spcPts val="0"/>
              </a:spcBef>
              <a:spcAft>
                <a:spcPts val="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Symbol" panose="05050102010706020507" pitchFamily="18" charset="2"/>
              </a:rPr>
              <a:t>Jesus called twelve apostles.</a:t>
            </a:r>
          </a:p>
          <a:p>
            <a:pPr marL="342900" marR="0" lvl="0" indent="-342900">
              <a:lnSpc>
                <a:spcPct val="115000"/>
              </a:lnSpc>
              <a:spcBef>
                <a:spcPts val="0"/>
              </a:spcBef>
              <a:spcAft>
                <a:spcPts val="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Symbol" panose="05050102010706020507" pitchFamily="18" charset="2"/>
              </a:rPr>
              <a:t>Twelve spies scouted out the Promised Land.</a:t>
            </a:r>
          </a:p>
          <a:p>
            <a:pPr marL="342900" marR="0" lvl="0" indent="-342900">
              <a:lnSpc>
                <a:spcPct val="115000"/>
              </a:lnSpc>
              <a:spcBef>
                <a:spcPts val="0"/>
              </a:spcBef>
              <a:spcAft>
                <a:spcPts val="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Symbol" panose="05050102010706020507" pitchFamily="18" charset="2"/>
              </a:rPr>
              <a:t>After Jesus fed the 5,000 there were twelve full baskets left over.</a:t>
            </a:r>
          </a:p>
          <a:p>
            <a:pPr marL="342900" marR="0" lvl="0" indent="-342900">
              <a:lnSpc>
                <a:spcPct val="115000"/>
              </a:lnSpc>
              <a:spcBef>
                <a:spcPts val="0"/>
              </a:spcBef>
              <a:spcAft>
                <a:spcPts val="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Symbol" panose="05050102010706020507" pitchFamily="18" charset="2"/>
              </a:rPr>
              <a:t>In Revelation, the Tree of Life will bear twelve types of fruit.</a:t>
            </a:r>
          </a:p>
          <a:p>
            <a:pPr marL="342900" marR="0" lvl="0" indent="-342900">
              <a:lnSpc>
                <a:spcPct val="115000"/>
              </a:lnSpc>
              <a:spcBef>
                <a:spcPts val="0"/>
              </a:spcBef>
              <a:spcAft>
                <a:spcPts val="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Symbol" panose="05050102010706020507" pitchFamily="18" charset="2"/>
              </a:rPr>
              <a:t>The high priest’s breastplate had twelve stones in it.</a:t>
            </a:r>
          </a:p>
          <a:p>
            <a:pPr marL="342900" marR="0" lvl="0" indent="-342900">
              <a:lnSpc>
                <a:spcPct val="115000"/>
              </a:lnSpc>
              <a:spcBef>
                <a:spcPts val="0"/>
              </a:spcBef>
              <a:spcAft>
                <a:spcPts val="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Symbol" panose="05050102010706020507" pitchFamily="18" charset="2"/>
              </a:rPr>
              <a:t>In the book of Revelation: </a:t>
            </a:r>
          </a:p>
          <a:p>
            <a:pPr marL="742950" marR="0" lvl="1" indent="-285750">
              <a:lnSpc>
                <a:spcPct val="115000"/>
              </a:lnSpc>
              <a:spcBef>
                <a:spcPts val="0"/>
              </a:spcBef>
              <a:spcAft>
                <a:spcPts val="0"/>
              </a:spcAft>
              <a:buFont typeface="Courier New" panose="02070309020205020404" pitchFamily="49" charset="0"/>
              <a:buChar char="o"/>
            </a:pPr>
            <a:r>
              <a:rPr lang="en-US" sz="2000" dirty="0">
                <a:effectLst/>
                <a:latin typeface="Calibri" panose="020F0502020204030204" pitchFamily="34" charset="0"/>
                <a:ea typeface="Calibri" panose="020F0502020204030204" pitchFamily="34" charset="0"/>
                <a:cs typeface="Times New Roman" panose="02020603050405020304" pitchFamily="18" charset="0"/>
              </a:rPr>
              <a:t>The new Jerusalem will have twelve gates of pearl manned by twelve angels. </a:t>
            </a:r>
          </a:p>
          <a:p>
            <a:pPr marL="742950" marR="0" lvl="1" indent="-285750">
              <a:lnSpc>
                <a:spcPct val="115000"/>
              </a:lnSpc>
              <a:spcBef>
                <a:spcPts val="0"/>
              </a:spcBef>
              <a:spcAft>
                <a:spcPts val="0"/>
              </a:spcAft>
              <a:buFont typeface="Courier New" panose="02070309020205020404" pitchFamily="49" charset="0"/>
              <a:buChar char="o"/>
            </a:pPr>
            <a:r>
              <a:rPr lang="en-US" sz="2000" dirty="0">
                <a:effectLst/>
                <a:latin typeface="Calibri" panose="020F0502020204030204" pitchFamily="34" charset="0"/>
                <a:ea typeface="Calibri" panose="020F0502020204030204" pitchFamily="34" charset="0"/>
                <a:cs typeface="Times New Roman" panose="02020603050405020304" pitchFamily="18" charset="0"/>
              </a:rPr>
              <a:t>Twelve precious stones will be its foundation. </a:t>
            </a:r>
          </a:p>
          <a:p>
            <a:pPr marL="742950" marR="0" lvl="1" indent="-285750">
              <a:lnSpc>
                <a:spcPct val="115000"/>
              </a:lnSpc>
              <a:spcBef>
                <a:spcPts val="0"/>
              </a:spcBef>
              <a:spcAft>
                <a:spcPts val="0"/>
              </a:spcAft>
              <a:buFont typeface="Courier New" panose="02070309020205020404" pitchFamily="49" charset="0"/>
              <a:buChar char="o"/>
            </a:pPr>
            <a:r>
              <a:rPr lang="en-US" sz="2000" dirty="0">
                <a:effectLst/>
                <a:latin typeface="Calibri" panose="020F0502020204030204" pitchFamily="34" charset="0"/>
                <a:ea typeface="Calibri" panose="020F0502020204030204" pitchFamily="34" charset="0"/>
                <a:cs typeface="Times New Roman" panose="02020603050405020304" pitchFamily="18" charset="0"/>
              </a:rPr>
              <a:t>The church will wear a crown with twelve stars. </a:t>
            </a:r>
          </a:p>
          <a:p>
            <a:pPr marL="742950" marR="0" lvl="1" indent="-285750">
              <a:lnSpc>
                <a:spcPct val="115000"/>
              </a:lnSpc>
              <a:spcBef>
                <a:spcPts val="0"/>
              </a:spcBef>
              <a:spcAft>
                <a:spcPts val="1000"/>
              </a:spcAft>
              <a:buFont typeface="Courier New" panose="02070309020205020404" pitchFamily="49" charset="0"/>
              <a:buChar char="o"/>
            </a:pPr>
            <a:r>
              <a:rPr lang="en-US" sz="2000" dirty="0">
                <a:effectLst/>
                <a:latin typeface="Calibri" panose="020F0502020204030204" pitchFamily="34" charset="0"/>
                <a:ea typeface="Calibri" panose="020F0502020204030204" pitchFamily="34" charset="0"/>
                <a:cs typeface="Times New Roman" panose="02020603050405020304" pitchFamily="18" charset="0"/>
              </a:rPr>
              <a:t>There will be 12,000 from each of the twelve tribes of Israel for a total of 144,000 who will be preserved through the Tribulation and who will preach the Gospel.</a:t>
            </a:r>
          </a:p>
        </p:txBody>
      </p:sp>
    </p:spTree>
    <p:extLst>
      <p:ext uri="{BB962C8B-B14F-4D97-AF65-F5344CB8AC3E}">
        <p14:creationId xmlns:p14="http://schemas.microsoft.com/office/powerpoint/2010/main" val="21420596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28945C0-84B0-411A-8539-8BC269BCD4BB}"/>
              </a:ext>
            </a:extLst>
          </p:cNvPr>
          <p:cNvSpPr txBox="1"/>
          <p:nvPr/>
        </p:nvSpPr>
        <p:spPr>
          <a:xfrm>
            <a:off x="381000" y="409575"/>
            <a:ext cx="11306175" cy="1815882"/>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Mark 5:29</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Immediately the flow of her blood was dried up; and she felt in her body that she was healed of her affliction.</a:t>
            </a:r>
          </a:p>
        </p:txBody>
      </p:sp>
    </p:spTree>
    <p:extLst>
      <p:ext uri="{BB962C8B-B14F-4D97-AF65-F5344CB8AC3E}">
        <p14:creationId xmlns:p14="http://schemas.microsoft.com/office/powerpoint/2010/main" val="19255656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762CDF-31DF-4A29-B789-D60CFBD3A8AA}"/>
              </a:ext>
            </a:extLst>
          </p:cNvPr>
          <p:cNvPicPr>
            <a:picLocks noChangeAspect="1"/>
          </p:cNvPicPr>
          <p:nvPr/>
        </p:nvPicPr>
        <p:blipFill>
          <a:blip r:embed="rId2"/>
          <a:stretch>
            <a:fillRect/>
          </a:stretch>
        </p:blipFill>
        <p:spPr>
          <a:xfrm>
            <a:off x="3648074" y="571499"/>
            <a:ext cx="4295775" cy="5369719"/>
          </a:xfrm>
          <a:prstGeom prst="rect">
            <a:avLst/>
          </a:prstGeom>
        </p:spPr>
      </p:pic>
    </p:spTree>
    <p:extLst>
      <p:ext uri="{BB962C8B-B14F-4D97-AF65-F5344CB8AC3E}">
        <p14:creationId xmlns:p14="http://schemas.microsoft.com/office/powerpoint/2010/main" val="16292182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7B381D5-E886-4178-BB30-CF88FCCC0E85}"/>
              </a:ext>
            </a:extLst>
          </p:cNvPr>
          <p:cNvPicPr>
            <a:picLocks noChangeAspect="1"/>
          </p:cNvPicPr>
          <p:nvPr/>
        </p:nvPicPr>
        <p:blipFill>
          <a:blip r:embed="rId2"/>
          <a:stretch>
            <a:fillRect/>
          </a:stretch>
        </p:blipFill>
        <p:spPr>
          <a:xfrm>
            <a:off x="4062412" y="1115004"/>
            <a:ext cx="3357563" cy="4627992"/>
          </a:xfrm>
          <a:prstGeom prst="rect">
            <a:avLst/>
          </a:prstGeom>
        </p:spPr>
      </p:pic>
    </p:spTree>
    <p:extLst>
      <p:ext uri="{BB962C8B-B14F-4D97-AF65-F5344CB8AC3E}">
        <p14:creationId xmlns:p14="http://schemas.microsoft.com/office/powerpoint/2010/main" val="1968547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61A960-787D-67B3-1AFF-DF670D722864}"/>
              </a:ext>
            </a:extLst>
          </p:cNvPr>
          <p:cNvPicPr>
            <a:picLocks noChangeAspect="1"/>
          </p:cNvPicPr>
          <p:nvPr/>
        </p:nvPicPr>
        <p:blipFill>
          <a:blip r:embed="rId2"/>
          <a:stretch>
            <a:fillRect/>
          </a:stretch>
        </p:blipFill>
        <p:spPr>
          <a:xfrm>
            <a:off x="3633444" y="132890"/>
            <a:ext cx="4925112" cy="6592220"/>
          </a:xfrm>
          <a:prstGeom prst="rect">
            <a:avLst/>
          </a:prstGeom>
        </p:spPr>
      </p:pic>
    </p:spTree>
    <p:extLst>
      <p:ext uri="{BB962C8B-B14F-4D97-AF65-F5344CB8AC3E}">
        <p14:creationId xmlns:p14="http://schemas.microsoft.com/office/powerpoint/2010/main" val="32937997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487779-2A65-4CE2-8AA6-DBC95B447AA6}"/>
              </a:ext>
            </a:extLst>
          </p:cNvPr>
          <p:cNvSpPr txBox="1"/>
          <p:nvPr/>
        </p:nvSpPr>
        <p:spPr>
          <a:xfrm>
            <a:off x="428625" y="533400"/>
            <a:ext cx="11296650" cy="1815882"/>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Acts 26:8</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Why is it considered incredible among you people if God does raise the dead?</a:t>
            </a:r>
          </a:p>
        </p:txBody>
      </p:sp>
    </p:spTree>
    <p:extLst>
      <p:ext uri="{BB962C8B-B14F-4D97-AF65-F5344CB8AC3E}">
        <p14:creationId xmlns:p14="http://schemas.microsoft.com/office/powerpoint/2010/main" val="39522699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06551E-FD47-4F02-A7AB-C83C868EBACD}"/>
              </a:ext>
            </a:extLst>
          </p:cNvPr>
          <p:cNvSpPr txBox="1"/>
          <p:nvPr/>
        </p:nvSpPr>
        <p:spPr>
          <a:xfrm>
            <a:off x="495300" y="561975"/>
            <a:ext cx="11191875" cy="2246769"/>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Mark 5:35</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While He was still speaking, they came from the house of the synagogue official, saying, “Your daughter has died; why trouble the Teacher anymore?” </a:t>
            </a:r>
            <a:endParaRPr lang="en-US" sz="2800" dirty="0"/>
          </a:p>
        </p:txBody>
      </p:sp>
    </p:spTree>
    <p:extLst>
      <p:ext uri="{BB962C8B-B14F-4D97-AF65-F5344CB8AC3E}">
        <p14:creationId xmlns:p14="http://schemas.microsoft.com/office/powerpoint/2010/main" val="24514434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427762-9BC0-4CAE-80AA-1F933B5ACB7F}"/>
              </a:ext>
            </a:extLst>
          </p:cNvPr>
          <p:cNvSpPr txBox="1"/>
          <p:nvPr/>
        </p:nvSpPr>
        <p:spPr>
          <a:xfrm>
            <a:off x="371475" y="466725"/>
            <a:ext cx="11201400" cy="6009466"/>
          </a:xfrm>
          <a:prstGeom prst="rect">
            <a:avLst/>
          </a:prstGeom>
          <a:noFill/>
        </p:spPr>
        <p:txBody>
          <a:bodyPr wrap="square" rtlCol="0">
            <a:spAutoFit/>
          </a:bodyPr>
          <a:lstStyle/>
          <a:p>
            <a:pPr marL="342900" marR="0" lvl="0" indent="-342900">
              <a:lnSpc>
                <a:spcPct val="115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First Jesus heals the demon possessed man in the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Gerasenes</a:t>
            </a:r>
            <a:r>
              <a:rPr lang="en-US" sz="2800" dirty="0">
                <a:effectLst/>
                <a:latin typeface="Calibri" panose="020F0502020204030204" pitchFamily="34" charset="0"/>
                <a:ea typeface="Calibri" panose="020F0502020204030204" pitchFamily="34" charset="0"/>
                <a:cs typeface="Times New Roman" panose="02020603050405020304" pitchFamily="18" charset="0"/>
              </a:rPr>
              <a:t> and the now demon filled pigs commit suicide by jumping off of a cliff into the sea of Galilee.  </a:t>
            </a:r>
          </a:p>
          <a:p>
            <a:pPr marL="342900" marR="0" lvl="0" indent="-342900">
              <a:lnSpc>
                <a:spcPct val="115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crowd tells Jesus to leave.</a:t>
            </a:r>
          </a:p>
          <a:p>
            <a:pPr marL="342900" marR="0" lvl="0" indent="-342900">
              <a:lnSpc>
                <a:spcPct val="115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He gets close to the other shore and there is already a crowd gathered.</a:t>
            </a:r>
          </a:p>
          <a:p>
            <a:pPr marL="342900" marR="0" lvl="0" indent="-342900">
              <a:lnSpc>
                <a:spcPct val="115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He barely gets onto the shore and a man rushes through the crowd to get to Him and falls at His feet.</a:t>
            </a:r>
          </a:p>
          <a:p>
            <a:pPr marL="342900" marR="0" lvl="0" indent="-342900">
              <a:lnSpc>
                <a:spcPct val="115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Jesus goes with this man with the crowd pressing in on Him from all sides.</a:t>
            </a:r>
          </a:p>
          <a:p>
            <a:pPr marL="342900" marR="0" lvl="0" indent="-342900">
              <a:lnSpc>
                <a:spcPct val="115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A woman with a hemorrhage is healed by Jesus but, just as that ended, another group of men come to Jesus and tell Him that the little girl is dead.</a:t>
            </a:r>
          </a:p>
          <a:p>
            <a:pPr marL="342900" marR="0" lvl="0" indent="-342900">
              <a:lnSpc>
                <a:spcPct val="115000"/>
              </a:lnSpc>
              <a:spcBef>
                <a:spcPts val="0"/>
              </a:spcBef>
              <a:spcAft>
                <a:spcPts val="10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Then Jesus goes to the house and raises the girl from the dead.</a:t>
            </a:r>
          </a:p>
        </p:txBody>
      </p:sp>
    </p:spTree>
    <p:extLst>
      <p:ext uri="{BB962C8B-B14F-4D97-AF65-F5344CB8AC3E}">
        <p14:creationId xmlns:p14="http://schemas.microsoft.com/office/powerpoint/2010/main" val="41294438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15DD39-809A-4B29-8A0F-E5BFEA2B1229}"/>
              </a:ext>
            </a:extLst>
          </p:cNvPr>
          <p:cNvSpPr txBox="1"/>
          <p:nvPr/>
        </p:nvSpPr>
        <p:spPr>
          <a:xfrm>
            <a:off x="523875" y="466725"/>
            <a:ext cx="11029950" cy="1815882"/>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Verse 36</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But Jesus, overhearing what was being spoken, said to the synagogue official, “Do not be afraid any longer, only believe.”</a:t>
            </a:r>
          </a:p>
        </p:txBody>
      </p:sp>
    </p:spTree>
    <p:extLst>
      <p:ext uri="{BB962C8B-B14F-4D97-AF65-F5344CB8AC3E}">
        <p14:creationId xmlns:p14="http://schemas.microsoft.com/office/powerpoint/2010/main" val="6933766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32671F-6DE5-4B48-A41A-28CC224B0FDE}"/>
              </a:ext>
            </a:extLst>
          </p:cNvPr>
          <p:cNvSpPr txBox="1"/>
          <p:nvPr/>
        </p:nvSpPr>
        <p:spPr>
          <a:xfrm>
            <a:off x="600075" y="2019300"/>
            <a:ext cx="11096625" cy="156966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r>
              <a:rPr lang="en-US" sz="9600" dirty="0">
                <a:solidFill>
                  <a:srgbClr val="FF0000"/>
                </a:solidFill>
                <a:effectLst/>
                <a:latin typeface="Gill Sans Ultra Bold" panose="020B0A02020104020203" pitchFamily="34" charset="0"/>
                <a:ea typeface="Calibri" panose="020F0502020204030204" pitchFamily="34" charset="0"/>
                <a:cs typeface="Times New Roman" panose="02020603050405020304" pitchFamily="18" charset="0"/>
              </a:rPr>
              <a:t>ONLY BELIEVE</a:t>
            </a:r>
            <a:endParaRPr lang="en-US" sz="9600" dirty="0">
              <a:solidFill>
                <a:srgbClr val="FF0000"/>
              </a:solidFill>
              <a:latin typeface="Gill Sans Ultra Bold" panose="020B0A02020104020203" pitchFamily="34" charset="0"/>
            </a:endParaRPr>
          </a:p>
        </p:txBody>
      </p:sp>
    </p:spTree>
    <p:extLst>
      <p:ext uri="{BB962C8B-B14F-4D97-AF65-F5344CB8AC3E}">
        <p14:creationId xmlns:p14="http://schemas.microsoft.com/office/powerpoint/2010/main" val="41224037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1B42D2-A89D-4D9A-AC0A-DE518E119A6E}"/>
              </a:ext>
            </a:extLst>
          </p:cNvPr>
          <p:cNvSpPr txBox="1"/>
          <p:nvPr/>
        </p:nvSpPr>
        <p:spPr>
          <a:xfrm>
            <a:off x="285750" y="466725"/>
            <a:ext cx="11363325" cy="6101863"/>
          </a:xfrm>
          <a:prstGeom prst="rect">
            <a:avLst/>
          </a:prstGeom>
          <a:noFill/>
        </p:spPr>
        <p:txBody>
          <a:bodyPr wrap="square" rtlCol="0">
            <a:spAutoFit/>
          </a:bodyPr>
          <a:lstStyle/>
          <a:p>
            <a:pPr marL="0" marR="0">
              <a:lnSpc>
                <a:spcPct val="115000"/>
              </a:lnSpc>
              <a:spcBef>
                <a:spcPts val="0"/>
              </a:spcBef>
              <a:spcAft>
                <a:spcPts val="100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Hebrews 11:1</a:t>
            </a:r>
            <a:r>
              <a:rPr lang="en-US" sz="2400" dirty="0">
                <a:effectLst/>
                <a:latin typeface="Calibri" panose="020F0502020204030204" pitchFamily="34" charset="0"/>
                <a:ea typeface="Calibri" panose="020F0502020204030204" pitchFamily="34" charset="0"/>
                <a:cs typeface="Times New Roman" panose="02020603050405020304" pitchFamily="18" charset="0"/>
              </a:rPr>
              <a:t>, “Now faith is the assurance of things hoped for, the conviction of things not seen.”</a:t>
            </a:r>
          </a:p>
          <a:p>
            <a:pPr marL="0" marR="0">
              <a:lnSpc>
                <a:spcPct val="115000"/>
              </a:lnSpc>
              <a:spcBef>
                <a:spcPts val="0"/>
              </a:spcBef>
              <a:spcAft>
                <a:spcPts val="100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10:31</a:t>
            </a:r>
            <a:r>
              <a:rPr lang="en-US" sz="2400" dirty="0">
                <a:effectLst/>
                <a:latin typeface="Calibri" panose="020F0502020204030204" pitchFamily="34" charset="0"/>
                <a:ea typeface="Calibri" panose="020F0502020204030204" pitchFamily="34" charset="0"/>
                <a:cs typeface="Times New Roman" panose="02020603050405020304" pitchFamily="18" charset="0"/>
              </a:rPr>
              <a:t>, “So do not fear; you are more valuable than many sparrows.” </a:t>
            </a:r>
            <a:r>
              <a:rPr lang="en-US"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You have fear because you doubt your value to God.</a:t>
            </a:r>
          </a:p>
          <a:p>
            <a:pPr marL="0" marR="0">
              <a:lnSpc>
                <a:spcPct val="115000"/>
              </a:lnSpc>
              <a:spcBef>
                <a:spcPts val="0"/>
              </a:spcBef>
              <a:spcAft>
                <a:spcPts val="100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John 3:20</a:t>
            </a:r>
            <a:r>
              <a:rPr lang="en-US" sz="2400" dirty="0">
                <a:effectLst/>
                <a:latin typeface="Calibri" panose="020F0502020204030204" pitchFamily="34" charset="0"/>
                <a:ea typeface="Calibri" panose="020F0502020204030204" pitchFamily="34" charset="0"/>
                <a:cs typeface="Times New Roman" panose="02020603050405020304" pitchFamily="18" charset="0"/>
              </a:rPr>
              <a:t>, “For everyone who does evil hates the Light, and does not come to the Light for fear that his deeds will be exposed.” </a:t>
            </a:r>
            <a:r>
              <a:rPr lang="en-US"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You have fear because you doubt God’s forgiveness.</a:t>
            </a:r>
          </a:p>
          <a:p>
            <a:pPr marL="0" marR="0">
              <a:lnSpc>
                <a:spcPct val="115000"/>
              </a:lnSpc>
              <a:spcBef>
                <a:spcPts val="0"/>
              </a:spcBef>
              <a:spcAft>
                <a:spcPts val="100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John 12:42</a:t>
            </a:r>
            <a:r>
              <a:rPr lang="en-US" sz="2400" dirty="0">
                <a:effectLst/>
                <a:latin typeface="Calibri" panose="020F0502020204030204" pitchFamily="34" charset="0"/>
                <a:ea typeface="Calibri" panose="020F0502020204030204" pitchFamily="34" charset="0"/>
                <a:cs typeface="Times New Roman" panose="02020603050405020304" pitchFamily="18" charset="0"/>
              </a:rPr>
              <a:t>, “Nevertheless many even of the rulers believed in Him, but because of the Pharisees they were not confessing Him, for fear that they would be put out of the synagogue;” </a:t>
            </a:r>
            <a:r>
              <a:rPr lang="en-US"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You have fear because you doubt that God’s approval is more important than man’s approval.</a:t>
            </a:r>
          </a:p>
          <a:p>
            <a:pPr marL="0" marR="0">
              <a:lnSpc>
                <a:spcPct val="115000"/>
              </a:lnSpc>
              <a:spcBef>
                <a:spcPts val="0"/>
              </a:spcBef>
              <a:spcAft>
                <a:spcPts val="100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 Peter 3:14</a:t>
            </a:r>
            <a:r>
              <a:rPr lang="en-US" sz="2400" dirty="0">
                <a:effectLst/>
                <a:latin typeface="Calibri" panose="020F0502020204030204" pitchFamily="34" charset="0"/>
                <a:ea typeface="Calibri" panose="020F0502020204030204" pitchFamily="34" charset="0"/>
                <a:cs typeface="Times New Roman" panose="02020603050405020304" pitchFamily="18" charset="0"/>
              </a:rPr>
              <a:t>, “But even if you should suffer for the sake of righteousness, you are blessed. And do not fear their intimidation, and do not be troubled,” </a:t>
            </a:r>
            <a:r>
              <a:rPr lang="en-US"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You have fear because you doubt that doing what is right is more blessed than doing what is comfortable.</a:t>
            </a:r>
          </a:p>
        </p:txBody>
      </p:sp>
    </p:spTree>
    <p:extLst>
      <p:ext uri="{BB962C8B-B14F-4D97-AF65-F5344CB8AC3E}">
        <p14:creationId xmlns:p14="http://schemas.microsoft.com/office/powerpoint/2010/main" val="30267246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C1B7E2-C302-4F43-9637-15F13D2F56FA}"/>
              </a:ext>
            </a:extLst>
          </p:cNvPr>
          <p:cNvSpPr txBox="1"/>
          <p:nvPr/>
        </p:nvSpPr>
        <p:spPr>
          <a:xfrm>
            <a:off x="466725" y="695325"/>
            <a:ext cx="11210925" cy="1815882"/>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Verse 37 </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And He allowed no one to accompany Him, except Peter and James and John the brother of James.</a:t>
            </a:r>
          </a:p>
        </p:txBody>
      </p:sp>
    </p:spTree>
    <p:extLst>
      <p:ext uri="{BB962C8B-B14F-4D97-AF65-F5344CB8AC3E}">
        <p14:creationId xmlns:p14="http://schemas.microsoft.com/office/powerpoint/2010/main" val="33227933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39836A-7F2C-4355-9BCE-DADE313DA674}"/>
              </a:ext>
            </a:extLst>
          </p:cNvPr>
          <p:cNvSpPr txBox="1"/>
          <p:nvPr/>
        </p:nvSpPr>
        <p:spPr>
          <a:xfrm>
            <a:off x="581025" y="590550"/>
            <a:ext cx="10610850" cy="3108543"/>
          </a:xfrm>
          <a:prstGeom prst="rect">
            <a:avLst/>
          </a:prstGeom>
          <a:noFill/>
        </p:spPr>
        <p:txBody>
          <a:bodyPr wrap="square" rtlCol="0">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Mount of Transformation </a:t>
            </a:r>
          </a:p>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Mark 9:2</a:t>
            </a:r>
            <a:r>
              <a:rPr lang="en-US" sz="2800" dirty="0">
                <a:effectLst/>
                <a:latin typeface="Calibri" panose="020F0502020204030204" pitchFamily="34" charset="0"/>
                <a:ea typeface="Calibri" panose="020F0502020204030204" pitchFamily="34" charset="0"/>
                <a:cs typeface="Times New Roman" panose="02020603050405020304" pitchFamily="18" charset="0"/>
              </a:rPr>
              <a:t>, “Six days later, Jesus took with Him Peter and James and John, and brought them up on a high mountain by themselves.” </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Garden of Gethsemane</a:t>
            </a:r>
          </a:p>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Mark 14:33</a:t>
            </a:r>
            <a:r>
              <a:rPr lang="en-US" sz="2800" dirty="0">
                <a:effectLst/>
                <a:latin typeface="Calibri" panose="020F0502020204030204" pitchFamily="34" charset="0"/>
                <a:ea typeface="Calibri" panose="020F0502020204030204" pitchFamily="34" charset="0"/>
                <a:cs typeface="Times New Roman" panose="02020603050405020304" pitchFamily="18" charset="0"/>
              </a:rPr>
              <a:t>, “And He took with Him Peter and James and John, and began to be very distressed and troubled.”)</a:t>
            </a:r>
            <a:endParaRPr lang="en-US" sz="2800" dirty="0"/>
          </a:p>
        </p:txBody>
      </p:sp>
    </p:spTree>
    <p:extLst>
      <p:ext uri="{BB962C8B-B14F-4D97-AF65-F5344CB8AC3E}">
        <p14:creationId xmlns:p14="http://schemas.microsoft.com/office/powerpoint/2010/main" val="27319767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6465049-02B8-4799-BD63-6550654742BA}"/>
              </a:ext>
            </a:extLst>
          </p:cNvPr>
          <p:cNvSpPr txBox="1"/>
          <p:nvPr/>
        </p:nvSpPr>
        <p:spPr>
          <a:xfrm>
            <a:off x="523875" y="581025"/>
            <a:ext cx="11068050" cy="4401205"/>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Verse 38 </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They came to the house of the synagogue official; and He saw a commotion, and people loudly weeping and wailing. </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Verse 39 </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And entering in, He said to them, “Why make a commotion and weep? The child has not died, but is asleep.”</a:t>
            </a:r>
          </a:p>
        </p:txBody>
      </p:sp>
    </p:spTree>
    <p:extLst>
      <p:ext uri="{BB962C8B-B14F-4D97-AF65-F5344CB8AC3E}">
        <p14:creationId xmlns:p14="http://schemas.microsoft.com/office/powerpoint/2010/main" val="31697679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F0E19AD-2306-4664-B33A-E007E976063C}"/>
              </a:ext>
            </a:extLst>
          </p:cNvPr>
          <p:cNvSpPr txBox="1"/>
          <p:nvPr/>
        </p:nvSpPr>
        <p:spPr>
          <a:xfrm>
            <a:off x="390525" y="476250"/>
            <a:ext cx="11229975" cy="5933612"/>
          </a:xfrm>
          <a:prstGeom prst="rect">
            <a:avLst/>
          </a:prstGeom>
          <a:noFill/>
        </p:spPr>
        <p:txBody>
          <a:bodyPr wrap="square" rtlCol="0">
            <a:spAutoFit/>
          </a:bodyPr>
          <a:lstStyle/>
          <a:p>
            <a:pPr marL="0" marR="0">
              <a:lnSpc>
                <a:spcPct val="115000"/>
              </a:lnSpc>
              <a:spcBef>
                <a:spcPts val="0"/>
              </a:spcBef>
              <a:spcAft>
                <a:spcPts val="100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Jeremiah 9:17-18</a:t>
            </a:r>
          </a:p>
          <a:p>
            <a:pPr marL="0" marR="0">
              <a:lnSpc>
                <a:spcPct val="115000"/>
              </a:lnSpc>
              <a:spcBef>
                <a:spcPts val="0"/>
              </a:spcBef>
              <a:spcAft>
                <a:spcPts val="1000"/>
              </a:spcAft>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17 Thus says the Lord of hosts, ‘Consider and call for the mourning women, that they may come; and send for the wailing women, that they may come! 18 Let them make haste and take up a wailing for us, that our eyes may shed tears and our eyelids flow with water.’”</a:t>
            </a:r>
          </a:p>
          <a:p>
            <a:pPr marL="0" marR="0">
              <a:lnSpc>
                <a:spcPct val="115000"/>
              </a:lnSpc>
              <a:spcBef>
                <a:spcPts val="0"/>
              </a:spcBef>
              <a:spcAft>
                <a:spcPts val="10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Amos 5:16</a:t>
            </a:r>
          </a:p>
          <a:p>
            <a:pPr marL="0" marR="0">
              <a:lnSpc>
                <a:spcPct val="115000"/>
              </a:lnSpc>
              <a:spcBef>
                <a:spcPts val="0"/>
              </a:spcBef>
              <a:spcAft>
                <a:spcPts val="1000"/>
              </a:spcAft>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Therefore thus says the Lord God of hosts, the Lord, ‘There is wailing in all the plazas, and in all the streets they say, “Alas! Alas!” They also call the farmer to mourning and professional mourners to lamentation.’”</a:t>
            </a:r>
          </a:p>
        </p:txBody>
      </p:sp>
    </p:spTree>
    <p:extLst>
      <p:ext uri="{BB962C8B-B14F-4D97-AF65-F5344CB8AC3E}">
        <p14:creationId xmlns:p14="http://schemas.microsoft.com/office/powerpoint/2010/main" val="16514674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0978C6-2E14-400E-9A3B-4B4EC605D8C3}"/>
              </a:ext>
            </a:extLst>
          </p:cNvPr>
          <p:cNvSpPr txBox="1"/>
          <p:nvPr/>
        </p:nvSpPr>
        <p:spPr>
          <a:xfrm>
            <a:off x="361950" y="514350"/>
            <a:ext cx="11401425" cy="2246769"/>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Verse 40 </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They began laughing at Him. But putting them all out, He took along the child’s father and mother and His own companions, and entered the room where the child was.</a:t>
            </a:r>
          </a:p>
        </p:txBody>
      </p:sp>
    </p:spTree>
    <p:extLst>
      <p:ext uri="{BB962C8B-B14F-4D97-AF65-F5344CB8AC3E}">
        <p14:creationId xmlns:p14="http://schemas.microsoft.com/office/powerpoint/2010/main" val="9568450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482BE1E-CB63-49EB-8300-F7CAE63B1418}"/>
              </a:ext>
            </a:extLst>
          </p:cNvPr>
          <p:cNvSpPr txBox="1"/>
          <p:nvPr/>
        </p:nvSpPr>
        <p:spPr>
          <a:xfrm>
            <a:off x="533400" y="638175"/>
            <a:ext cx="11001375" cy="2677656"/>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Verses 41-42 </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41 Taking the child by the hand, He said to her, “Talitha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kum</a:t>
            </a:r>
            <a:r>
              <a:rPr lang="en-US" sz="2800" dirty="0">
                <a:effectLst/>
                <a:latin typeface="Calibri" panose="020F0502020204030204" pitchFamily="34" charset="0"/>
                <a:ea typeface="Calibri" panose="020F0502020204030204" pitchFamily="34" charset="0"/>
                <a:cs typeface="Times New Roman" panose="02020603050405020304" pitchFamily="18" charset="0"/>
              </a:rPr>
              <a:t>!” (which translated means, “Little girl, I say to you, get up!”). </a:t>
            </a:r>
          </a:p>
          <a:p>
            <a:r>
              <a:rPr lang="en-US" sz="2800" dirty="0">
                <a:effectLst/>
                <a:latin typeface="Calibri" panose="020F0502020204030204" pitchFamily="34" charset="0"/>
                <a:ea typeface="Calibri" panose="020F0502020204030204" pitchFamily="34" charset="0"/>
                <a:cs typeface="Times New Roman" panose="02020603050405020304" pitchFamily="18" charset="0"/>
              </a:rPr>
              <a:t>42 Immediately the girl got up and began to walk, for she was twelve years old. And immediately they were completely astounded. </a:t>
            </a:r>
          </a:p>
        </p:txBody>
      </p:sp>
    </p:spTree>
    <p:extLst>
      <p:ext uri="{BB962C8B-B14F-4D97-AF65-F5344CB8AC3E}">
        <p14:creationId xmlns:p14="http://schemas.microsoft.com/office/powerpoint/2010/main" val="15408136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050C34-23D4-4A5C-BECB-C7EDB4870A49}"/>
              </a:ext>
            </a:extLst>
          </p:cNvPr>
          <p:cNvSpPr txBox="1"/>
          <p:nvPr/>
        </p:nvSpPr>
        <p:spPr>
          <a:xfrm>
            <a:off x="428625" y="561975"/>
            <a:ext cx="11039475" cy="5770426"/>
          </a:xfrm>
          <a:prstGeom prst="rect">
            <a:avLst/>
          </a:prstGeom>
          <a:noFill/>
        </p:spPr>
        <p:txBody>
          <a:bodyPr wrap="square" rtlCol="0">
            <a:spAutoFit/>
          </a:bodyPr>
          <a:lstStyle/>
          <a:p>
            <a:pPr marL="0" marR="0">
              <a:lnSpc>
                <a:spcPct val="115000"/>
              </a:lnSpc>
              <a:spcBef>
                <a:spcPts val="0"/>
              </a:spcBef>
              <a:spcAft>
                <a:spcPts val="10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Numbers 19:11-13</a:t>
            </a:r>
          </a:p>
          <a:p>
            <a:pPr marL="0" marR="0">
              <a:lnSpc>
                <a:spcPct val="115000"/>
              </a:lnSpc>
              <a:spcBef>
                <a:spcPts val="0"/>
              </a:spcBef>
              <a:spcAft>
                <a:spcPts val="10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11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The one who touches the corpse of any person shall be unclean for seven days.</a:t>
            </a:r>
            <a:r>
              <a:rPr lang="en-US" sz="2800" dirty="0">
                <a:effectLst/>
                <a:latin typeface="Calibri" panose="020F0502020204030204" pitchFamily="34" charset="0"/>
                <a:ea typeface="Calibri" panose="020F0502020204030204" pitchFamily="34" charset="0"/>
                <a:cs typeface="Times New Roman" panose="02020603050405020304" pitchFamily="18" charset="0"/>
              </a:rPr>
              <a:t> 12 That one shall purify himself from uncleanness with the water on the third day and on the seventh day, and then he will be clean; but if he does not purify himself on the third day and on the seventh day, he will not be clean. 13 Anyone who touches a corpse, the body of a man who has died, and does not purify himself, defiles the tabernacle of the Lord; and that person shall be cut off from Israel. Because the water for impurity was not sprinkled on him, he shall be unclean; his uncleanness is still on him.</a:t>
            </a:r>
          </a:p>
        </p:txBody>
      </p:sp>
    </p:spTree>
    <p:extLst>
      <p:ext uri="{BB962C8B-B14F-4D97-AF65-F5344CB8AC3E}">
        <p14:creationId xmlns:p14="http://schemas.microsoft.com/office/powerpoint/2010/main" val="7623512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6605CFF-5B70-4192-BED2-44A1DC64300F}"/>
              </a:ext>
            </a:extLst>
          </p:cNvPr>
          <p:cNvSpPr txBox="1"/>
          <p:nvPr/>
        </p:nvSpPr>
        <p:spPr>
          <a:xfrm>
            <a:off x="247650" y="371475"/>
            <a:ext cx="11477625" cy="3539430"/>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Numbers 5:2-3</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2 Command the sons of Israel that they send away from the camp every leper and everyone having a discharge and everyone who is unclean because of a dead person. </a:t>
            </a:r>
          </a:p>
          <a:p>
            <a:r>
              <a:rPr lang="en-US" sz="2800" dirty="0">
                <a:effectLst/>
                <a:latin typeface="Calibri" panose="020F0502020204030204" pitchFamily="34" charset="0"/>
                <a:ea typeface="Calibri" panose="020F0502020204030204" pitchFamily="34" charset="0"/>
                <a:cs typeface="Times New Roman" panose="02020603050405020304" pitchFamily="18" charset="0"/>
              </a:rPr>
              <a:t>3 You shall send away both male and female; you shall send them outside the camp so that they will not defile their camp where I dwell in their midst.”</a:t>
            </a:r>
          </a:p>
        </p:txBody>
      </p:sp>
    </p:spTree>
    <p:extLst>
      <p:ext uri="{BB962C8B-B14F-4D97-AF65-F5344CB8AC3E}">
        <p14:creationId xmlns:p14="http://schemas.microsoft.com/office/powerpoint/2010/main" val="4726300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9EA4591-8668-40F9-9431-57D4F43FA2B7}"/>
              </a:ext>
            </a:extLst>
          </p:cNvPr>
          <p:cNvSpPr txBox="1"/>
          <p:nvPr/>
        </p:nvSpPr>
        <p:spPr>
          <a:xfrm>
            <a:off x="438150" y="619125"/>
            <a:ext cx="11258550" cy="2797304"/>
          </a:xfrm>
          <a:prstGeom prst="rect">
            <a:avLst/>
          </a:prstGeom>
          <a:noFill/>
        </p:spPr>
        <p:txBody>
          <a:bodyPr wrap="square" rtlCol="0">
            <a:spAutoFit/>
          </a:bodyPr>
          <a:lstStyle/>
          <a:p>
            <a:pPr marL="0" marR="0">
              <a:lnSpc>
                <a:spcPct val="115000"/>
              </a:lnSpc>
              <a:spcBef>
                <a:spcPts val="0"/>
              </a:spcBef>
              <a:spcAft>
                <a:spcPts val="10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Numbers 19:12 </a:t>
            </a:r>
          </a:p>
          <a:p>
            <a:pPr marL="0" marR="0">
              <a:lnSpc>
                <a:spcPct val="115000"/>
              </a:lnSpc>
              <a:spcBef>
                <a:spcPts val="0"/>
              </a:spcBef>
              <a:spcAft>
                <a:spcPts val="10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That one shall purify himself from uncleanness with the water on the third day and on the seventh day, and then he will be clean; but if he does not purify himself on the third day and on the seventh day, he will not be clean. </a:t>
            </a:r>
          </a:p>
        </p:txBody>
      </p:sp>
    </p:spTree>
    <p:extLst>
      <p:ext uri="{BB962C8B-B14F-4D97-AF65-F5344CB8AC3E}">
        <p14:creationId xmlns:p14="http://schemas.microsoft.com/office/powerpoint/2010/main" val="42880066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32F2A90-2B1C-41FE-9DED-6D54F3999D9B}"/>
              </a:ext>
            </a:extLst>
          </p:cNvPr>
          <p:cNvSpPr txBox="1"/>
          <p:nvPr/>
        </p:nvSpPr>
        <p:spPr>
          <a:xfrm>
            <a:off x="428625" y="590550"/>
            <a:ext cx="11172825" cy="3970318"/>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Mark 6:1-2</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1 “Jesus went out from there and came into His hometown; and His disciples followed Him. </a:t>
            </a:r>
          </a:p>
          <a:p>
            <a:r>
              <a:rPr lang="en-US" sz="2800" dirty="0">
                <a:effectLst/>
                <a:latin typeface="Calibri" panose="020F0502020204030204" pitchFamily="34" charset="0"/>
                <a:ea typeface="Calibri" panose="020F0502020204030204" pitchFamily="34" charset="0"/>
                <a:cs typeface="Times New Roman" panose="02020603050405020304" pitchFamily="18" charset="0"/>
              </a:rPr>
              <a:t>2 When the Sabbath came, He began to teach in the synagogue; and the many listeners were astonished, saying, ‘Where did this man get these things, and what is this wisdom given to Him, and such miracles as these performed by His hands?’”</a:t>
            </a:r>
          </a:p>
        </p:txBody>
      </p:sp>
    </p:spTree>
    <p:extLst>
      <p:ext uri="{BB962C8B-B14F-4D97-AF65-F5344CB8AC3E}">
        <p14:creationId xmlns:p14="http://schemas.microsoft.com/office/powerpoint/2010/main" val="29941812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8F4837-C4D3-4E25-87E4-373EA19CBFF2}"/>
              </a:ext>
            </a:extLst>
          </p:cNvPr>
          <p:cNvSpPr txBox="1"/>
          <p:nvPr/>
        </p:nvSpPr>
        <p:spPr>
          <a:xfrm>
            <a:off x="428625" y="600075"/>
            <a:ext cx="11134725" cy="2677656"/>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Numbers 19:20</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But the man who is unclean and does not purify himself from uncleanness, that person shall be cut off from the midst of the assembly, because he has defiled the sanctuary of the Lord; the water for impurity has not been sprinkled on him, he is unclean.</a:t>
            </a:r>
          </a:p>
        </p:txBody>
      </p:sp>
    </p:spTree>
    <p:extLst>
      <p:ext uri="{BB962C8B-B14F-4D97-AF65-F5344CB8AC3E}">
        <p14:creationId xmlns:p14="http://schemas.microsoft.com/office/powerpoint/2010/main" val="40273025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942FA73-866C-4650-8671-A3986EAED9F2}"/>
              </a:ext>
            </a:extLst>
          </p:cNvPr>
          <p:cNvSpPr txBox="1"/>
          <p:nvPr/>
        </p:nvSpPr>
        <p:spPr>
          <a:xfrm>
            <a:off x="533400" y="685800"/>
            <a:ext cx="11087100" cy="1384995"/>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Habakkuk 1:13</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 eyes are too pure to approve evil…</a:t>
            </a:r>
            <a:endParaRPr lang="en-US" sz="2800" dirty="0"/>
          </a:p>
        </p:txBody>
      </p:sp>
    </p:spTree>
    <p:extLst>
      <p:ext uri="{BB962C8B-B14F-4D97-AF65-F5344CB8AC3E}">
        <p14:creationId xmlns:p14="http://schemas.microsoft.com/office/powerpoint/2010/main" val="28971172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600457-72E5-4A89-A2ED-B43E4DCD2EE6}"/>
              </a:ext>
            </a:extLst>
          </p:cNvPr>
          <p:cNvSpPr txBox="1"/>
          <p:nvPr/>
        </p:nvSpPr>
        <p:spPr>
          <a:xfrm>
            <a:off x="714375" y="762000"/>
            <a:ext cx="10668000" cy="1815882"/>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Hebrews 12:15</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See to it that no one comes short of the grace of God; that no root of bitterness springing up causes trouble, and by it many be defiled…</a:t>
            </a:r>
            <a:endParaRPr lang="en-US" sz="2800" dirty="0"/>
          </a:p>
        </p:txBody>
      </p:sp>
    </p:spTree>
    <p:extLst>
      <p:ext uri="{BB962C8B-B14F-4D97-AF65-F5344CB8AC3E}">
        <p14:creationId xmlns:p14="http://schemas.microsoft.com/office/powerpoint/2010/main" val="14108999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2DF94B-EC52-40AE-B375-B3E4E027E5A6}"/>
              </a:ext>
            </a:extLst>
          </p:cNvPr>
          <p:cNvSpPr txBox="1"/>
          <p:nvPr/>
        </p:nvSpPr>
        <p:spPr>
          <a:xfrm>
            <a:off x="571500" y="647700"/>
            <a:ext cx="10896600" cy="5035866"/>
          </a:xfrm>
          <a:prstGeom prst="rect">
            <a:avLst/>
          </a:prstGeom>
          <a:noFill/>
        </p:spPr>
        <p:txBody>
          <a:bodyPr wrap="square" rtlCol="0">
            <a:spAutoFit/>
          </a:bodyPr>
          <a:lstStyle/>
          <a:p>
            <a:pPr marL="0" marR="0">
              <a:lnSpc>
                <a:spcPct val="115000"/>
              </a:lnSpc>
              <a:spcBef>
                <a:spcPts val="0"/>
              </a:spcBef>
              <a:spcAft>
                <a:spcPts val="10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Haggai 2:11-13</a:t>
            </a:r>
          </a:p>
          <a:p>
            <a:pPr marL="0" marR="0">
              <a:lnSpc>
                <a:spcPct val="115000"/>
              </a:lnSpc>
              <a:spcBef>
                <a:spcPts val="0"/>
              </a:spcBef>
              <a:spcAft>
                <a:spcPts val="10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11 “Thus says the Lord of hosts, ‘Ask now the priests for a ruling: </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12 If a man carries holy meat in the fold of his garment, and touches bread with this fold, or cooked food, wine, oil, or any other food, will it become holy?’” And the priests answered, “No.” </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13 Then Haggai said, “If one who is unclean from a corpse touches any of these, will the latter become unclean?” And the priests answered, “It will become unclean.”</a:t>
            </a:r>
          </a:p>
        </p:txBody>
      </p:sp>
    </p:spTree>
    <p:extLst>
      <p:ext uri="{BB962C8B-B14F-4D97-AF65-F5344CB8AC3E}">
        <p14:creationId xmlns:p14="http://schemas.microsoft.com/office/powerpoint/2010/main" val="40119614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4E58D80-C9C2-48DC-A8FA-ADEE09EC7946}"/>
              </a:ext>
            </a:extLst>
          </p:cNvPr>
          <p:cNvSpPr txBox="1"/>
          <p:nvPr/>
        </p:nvSpPr>
        <p:spPr>
          <a:xfrm>
            <a:off x="419100" y="628650"/>
            <a:ext cx="11391900" cy="1815882"/>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12:6</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But I say to you that something greater than the temple is here.</a:t>
            </a:r>
          </a:p>
        </p:txBody>
      </p:sp>
    </p:spTree>
    <p:extLst>
      <p:ext uri="{BB962C8B-B14F-4D97-AF65-F5344CB8AC3E}">
        <p14:creationId xmlns:p14="http://schemas.microsoft.com/office/powerpoint/2010/main" val="7996415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A63B928-4140-4150-B4CD-1FEB802DACCA}"/>
              </a:ext>
            </a:extLst>
          </p:cNvPr>
          <p:cNvPicPr>
            <a:picLocks noChangeAspect="1"/>
          </p:cNvPicPr>
          <p:nvPr/>
        </p:nvPicPr>
        <p:blipFill>
          <a:blip r:embed="rId2"/>
          <a:stretch>
            <a:fillRect/>
          </a:stretch>
        </p:blipFill>
        <p:spPr>
          <a:xfrm>
            <a:off x="2833687" y="1333500"/>
            <a:ext cx="6524625" cy="4191000"/>
          </a:xfrm>
          <a:prstGeom prst="rect">
            <a:avLst/>
          </a:prstGeom>
        </p:spPr>
      </p:pic>
    </p:spTree>
    <p:extLst>
      <p:ext uri="{BB962C8B-B14F-4D97-AF65-F5344CB8AC3E}">
        <p14:creationId xmlns:p14="http://schemas.microsoft.com/office/powerpoint/2010/main" val="15918212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DBDBD53-76ED-4544-8595-7CFBDBF98375}"/>
              </a:ext>
            </a:extLst>
          </p:cNvPr>
          <p:cNvSpPr txBox="1"/>
          <p:nvPr/>
        </p:nvSpPr>
        <p:spPr>
          <a:xfrm>
            <a:off x="438150" y="609600"/>
            <a:ext cx="11287125" cy="2246769"/>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Verse 42 </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Immediately the girl got up and began to walk, for she was twelve years old. And immediately they were completely astounded.</a:t>
            </a:r>
          </a:p>
        </p:txBody>
      </p:sp>
    </p:spTree>
    <p:extLst>
      <p:ext uri="{BB962C8B-B14F-4D97-AF65-F5344CB8AC3E}">
        <p14:creationId xmlns:p14="http://schemas.microsoft.com/office/powerpoint/2010/main" val="22643503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EA34A0-161B-425A-9E56-754CA5EBC0C4}"/>
              </a:ext>
            </a:extLst>
          </p:cNvPr>
          <p:cNvPicPr>
            <a:picLocks noChangeAspect="1"/>
          </p:cNvPicPr>
          <p:nvPr/>
        </p:nvPicPr>
        <p:blipFill>
          <a:blip r:embed="rId2"/>
          <a:stretch>
            <a:fillRect/>
          </a:stretch>
        </p:blipFill>
        <p:spPr>
          <a:xfrm>
            <a:off x="3105150" y="685800"/>
            <a:ext cx="5943600" cy="5502243"/>
          </a:xfrm>
          <a:prstGeom prst="rect">
            <a:avLst/>
          </a:prstGeom>
        </p:spPr>
      </p:pic>
    </p:spTree>
    <p:extLst>
      <p:ext uri="{BB962C8B-B14F-4D97-AF65-F5344CB8AC3E}">
        <p14:creationId xmlns:p14="http://schemas.microsoft.com/office/powerpoint/2010/main" val="6759866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540825-6F8D-4C49-AFBC-F42E74850D76}"/>
              </a:ext>
            </a:extLst>
          </p:cNvPr>
          <p:cNvSpPr txBox="1"/>
          <p:nvPr/>
        </p:nvSpPr>
        <p:spPr>
          <a:xfrm>
            <a:off x="523875" y="581025"/>
            <a:ext cx="11001375" cy="1815882"/>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Verse 43 </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And He gave them strict orders that no one should know about this, and He said that something should be given her to eat.</a:t>
            </a:r>
          </a:p>
        </p:txBody>
      </p:sp>
    </p:spTree>
    <p:extLst>
      <p:ext uri="{BB962C8B-B14F-4D97-AF65-F5344CB8AC3E}">
        <p14:creationId xmlns:p14="http://schemas.microsoft.com/office/powerpoint/2010/main" val="25663823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7B593E6-548B-4DFF-B423-DF5D74822189}"/>
              </a:ext>
            </a:extLst>
          </p:cNvPr>
          <p:cNvSpPr txBox="1"/>
          <p:nvPr/>
        </p:nvSpPr>
        <p:spPr>
          <a:xfrm>
            <a:off x="400050" y="361950"/>
            <a:ext cx="11458575" cy="6324039"/>
          </a:xfrm>
          <a:prstGeom prst="rect">
            <a:avLst/>
          </a:prstGeom>
          <a:noFill/>
        </p:spPr>
        <p:txBody>
          <a:bodyPr wrap="square" rtlCol="0">
            <a:spAutoFit/>
          </a:bodyPr>
          <a:lstStyle/>
          <a:p>
            <a:pPr marL="0" marR="0">
              <a:lnSpc>
                <a:spcPct val="115000"/>
              </a:lnSpc>
              <a:spcBef>
                <a:spcPts val="0"/>
              </a:spcBef>
              <a:spcAft>
                <a:spcPts val="1000"/>
              </a:spcAft>
            </a:pPr>
            <a:r>
              <a:rPr lang="en-US" sz="1800" u="none" strike="noStrike"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8:4</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And Jesus said to him,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See that you tell no one</a:t>
            </a:r>
            <a:r>
              <a:rPr lang="en-US" sz="1800" dirty="0">
                <a:effectLst/>
                <a:latin typeface="Calibri" panose="020F0502020204030204" pitchFamily="34" charset="0"/>
                <a:ea typeface="Calibri" panose="020F0502020204030204" pitchFamily="34" charset="0"/>
                <a:cs typeface="Times New Roman" panose="02020603050405020304" pitchFamily="18" charset="0"/>
              </a:rPr>
              <a:t>; but go, show yourself to the priest and present the offering that Moses commanded, as a testimony to them.”</a:t>
            </a:r>
          </a:p>
          <a:p>
            <a:pPr marL="0" marR="0">
              <a:spcBef>
                <a:spcPts val="0"/>
              </a:spcBef>
              <a:spcAft>
                <a:spcPts val="0"/>
              </a:spcAft>
            </a:pPr>
            <a:r>
              <a:rPr lang="en-US" sz="1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9:30</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their eyes were opened. And Jesus sternly warned them: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See that no one knows about this!</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0" marR="0">
              <a:spcBef>
                <a:spcPts val="0"/>
              </a:spcBef>
              <a:spcAft>
                <a:spcPts val="0"/>
              </a:spcAft>
            </a:pPr>
            <a:r>
              <a:rPr lang="en-US" sz="1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16:20</a:t>
            </a:r>
          </a:p>
          <a:p>
            <a:pPr marL="0" marR="0">
              <a:lnSpc>
                <a:spcPct val="115000"/>
              </a:lnSpc>
              <a:spcBef>
                <a:spcPts val="0"/>
              </a:spcBef>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Then He warned the disciples that they should tell no one that He was the Christ.</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u="none" strike="noStrike"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Mark 9:9</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As they were coming down from the mountain,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He gave them orders not to relate to anyone what they had seen</a:t>
            </a:r>
            <a:r>
              <a:rPr lang="en-US" sz="1800" dirty="0">
                <a:effectLst/>
                <a:latin typeface="Calibri" panose="020F0502020204030204" pitchFamily="34" charset="0"/>
                <a:ea typeface="Calibri" panose="020F0502020204030204" pitchFamily="34" charset="0"/>
                <a:cs typeface="Times New Roman" panose="02020603050405020304" pitchFamily="18" charset="0"/>
              </a:rPr>
              <a:t>, until the Son of Man rose from the dead.</a:t>
            </a:r>
          </a:p>
          <a:p>
            <a:pPr marL="0" marR="0">
              <a:lnSpc>
                <a:spcPct val="115000"/>
              </a:lnSpc>
              <a:spcBef>
                <a:spcPts val="0"/>
              </a:spcBef>
              <a:spcAft>
                <a:spcPts val="1000"/>
              </a:spcAft>
            </a:pPr>
            <a:r>
              <a:rPr lang="en-US" sz="1800" u="none" strike="noStrike"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Mark 3:12</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Calibri" panose="020F0502020204030204" pitchFamily="34" charset="0"/>
                <a:ea typeface="Calibri" panose="020F0502020204030204" pitchFamily="34" charset="0"/>
                <a:cs typeface="Times New Roman" panose="02020603050405020304" pitchFamily="18" charset="0"/>
              </a:rPr>
              <a:t>And He earnestly warned them not to tell who He was.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u="none" strike="noStrike"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Mark 5:43</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And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He gave them strict orders that no one should know about this</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He said that something should be given her to eat.</a:t>
            </a:r>
          </a:p>
          <a:p>
            <a:pPr marL="0" marR="0">
              <a:spcBef>
                <a:spcPts val="0"/>
              </a:spcBef>
              <a:spcAft>
                <a:spcPts val="0"/>
              </a:spcAft>
            </a:pPr>
            <a:r>
              <a:rPr lang="en-US" sz="1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Mark 8:29-30</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He continued by questioning them, “But who do you say that I am?” Peter answered and said to Him, “You are the Christ.”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And He warned them to tell no one about Him.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873080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20CB10-4473-4886-B9FA-272C1B782F0B}"/>
              </a:ext>
            </a:extLst>
          </p:cNvPr>
          <p:cNvSpPr txBox="1"/>
          <p:nvPr/>
        </p:nvSpPr>
        <p:spPr>
          <a:xfrm>
            <a:off x="476250" y="647700"/>
            <a:ext cx="11039475" cy="954107"/>
          </a:xfrm>
          <a:prstGeom prst="rect">
            <a:avLst/>
          </a:prstGeom>
          <a:noFill/>
        </p:spPr>
        <p:txBody>
          <a:bodyPr wrap="square" rtlCol="0">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1) It could have caused the focus to be on the miracles and not on the teaching</a:t>
            </a:r>
          </a:p>
        </p:txBody>
      </p:sp>
      <p:sp>
        <p:nvSpPr>
          <p:cNvPr id="3" name="TextBox 2">
            <a:extLst>
              <a:ext uri="{FF2B5EF4-FFF2-40B4-BE49-F238E27FC236}">
                <a16:creationId xmlns:a16="http://schemas.microsoft.com/office/drawing/2014/main" id="{98733D55-E4A9-4F3D-9C8B-597C50E10E97}"/>
              </a:ext>
            </a:extLst>
          </p:cNvPr>
          <p:cNvSpPr txBox="1"/>
          <p:nvPr/>
        </p:nvSpPr>
        <p:spPr>
          <a:xfrm>
            <a:off x="528636" y="1628775"/>
            <a:ext cx="11453813" cy="5088316"/>
          </a:xfrm>
          <a:prstGeom prst="rect">
            <a:avLst/>
          </a:prstGeom>
          <a:noFill/>
        </p:spPr>
        <p:txBody>
          <a:bodyPr wrap="square" rtlCol="0">
            <a:spAutoFit/>
          </a:bodyPr>
          <a:lstStyle/>
          <a:p>
            <a:pPr marL="0" marR="0">
              <a:lnSpc>
                <a:spcPct val="115000"/>
              </a:lnSpc>
              <a:spcBef>
                <a:spcPts val="0"/>
              </a:spcBef>
              <a:spcAft>
                <a:spcPts val="1000"/>
              </a:spcAft>
            </a:pPr>
            <a:r>
              <a:rPr lang="en-US" sz="20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Mark 1:40-45</a:t>
            </a:r>
          </a:p>
          <a:p>
            <a:pPr marL="0" marR="0">
              <a:lnSpc>
                <a:spcPct val="115000"/>
              </a:lnSpc>
              <a:spcBef>
                <a:spcPts val="0"/>
              </a:spcBef>
              <a:spcAft>
                <a:spcPts val="10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40 And a leper came to Jesus, beseeching Him and falling on his knees before Him, and saying, “If You are willing, You can make me clean.” </a:t>
            </a:r>
          </a:p>
          <a:p>
            <a:pPr marL="0" marR="0">
              <a:lnSpc>
                <a:spcPct val="115000"/>
              </a:lnSpc>
              <a:spcBef>
                <a:spcPts val="0"/>
              </a:spcBef>
              <a:spcAft>
                <a:spcPts val="10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41 Moved with compassion, Jesus stretched out His hand and touched him, and *said to him, “I am willing; be cleansed.” </a:t>
            </a:r>
          </a:p>
          <a:p>
            <a:pPr marL="0" marR="0">
              <a:lnSpc>
                <a:spcPct val="115000"/>
              </a:lnSpc>
              <a:spcBef>
                <a:spcPts val="0"/>
              </a:spcBef>
              <a:spcAft>
                <a:spcPts val="10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42 Immediately the leprosy left him and he was cleansed. </a:t>
            </a:r>
          </a:p>
          <a:p>
            <a:pPr marL="0" marR="0">
              <a:lnSpc>
                <a:spcPct val="115000"/>
              </a:lnSpc>
              <a:spcBef>
                <a:spcPts val="0"/>
              </a:spcBef>
              <a:spcAft>
                <a:spcPts val="10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43 And He sternly warned him and immediately sent him away, </a:t>
            </a:r>
          </a:p>
          <a:p>
            <a:pPr marL="0" marR="0">
              <a:lnSpc>
                <a:spcPct val="115000"/>
              </a:lnSpc>
              <a:spcBef>
                <a:spcPts val="0"/>
              </a:spcBef>
              <a:spcAft>
                <a:spcPts val="10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44 and He said to him, “See that you say nothing to anyone; but go, show yourself to the priest and offer for your cleansing what Moses commanded, as a testimony to them.” </a:t>
            </a:r>
          </a:p>
          <a:p>
            <a:pPr marL="0" marR="0">
              <a:lnSpc>
                <a:spcPct val="115000"/>
              </a:lnSpc>
              <a:spcBef>
                <a:spcPts val="0"/>
              </a:spcBef>
              <a:spcAft>
                <a:spcPts val="10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45 But he went out and began to proclaim it freely and to spread the news around, to such an extent that </a:t>
            </a:r>
            <a:r>
              <a:rPr lang="en-US" sz="2000" b="1" dirty="0">
                <a:effectLst/>
                <a:latin typeface="Calibri" panose="020F0502020204030204" pitchFamily="34" charset="0"/>
                <a:ea typeface="Calibri" panose="020F0502020204030204" pitchFamily="34" charset="0"/>
                <a:cs typeface="Times New Roman" panose="02020603050405020304" pitchFamily="18" charset="0"/>
              </a:rPr>
              <a:t>Jesus could no longer publicly enter a city</a:t>
            </a:r>
            <a:r>
              <a:rPr lang="en-US" sz="2000" dirty="0">
                <a:effectLst/>
                <a:latin typeface="Calibri" panose="020F0502020204030204" pitchFamily="34" charset="0"/>
                <a:ea typeface="Calibri" panose="020F0502020204030204" pitchFamily="34" charset="0"/>
                <a:cs typeface="Times New Roman" panose="02020603050405020304" pitchFamily="18" charset="0"/>
              </a:rPr>
              <a:t>, but stayed out in unpopulated areas; and they were coming to Him from everywhere.</a:t>
            </a:r>
          </a:p>
        </p:txBody>
      </p:sp>
    </p:spTree>
    <p:extLst>
      <p:ext uri="{BB962C8B-B14F-4D97-AF65-F5344CB8AC3E}">
        <p14:creationId xmlns:p14="http://schemas.microsoft.com/office/powerpoint/2010/main" val="24455455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1F4485E-4397-4EB1-9FE6-33411EB4DBE6}"/>
              </a:ext>
            </a:extLst>
          </p:cNvPr>
          <p:cNvSpPr txBox="1"/>
          <p:nvPr/>
        </p:nvSpPr>
        <p:spPr>
          <a:xfrm>
            <a:off x="381000" y="504825"/>
            <a:ext cx="11249025" cy="2677656"/>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Luke 23:8 </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Now Herod was very glad when he saw Jesus; for he had wanted to see Him for a long time, because he had been hearing about Him and was hoping to see some sign performed by Him.</a:t>
            </a:r>
          </a:p>
        </p:txBody>
      </p:sp>
    </p:spTree>
    <p:extLst>
      <p:ext uri="{BB962C8B-B14F-4D97-AF65-F5344CB8AC3E}">
        <p14:creationId xmlns:p14="http://schemas.microsoft.com/office/powerpoint/2010/main" val="83631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37880D9-89D6-4160-A82B-81AB97DEBAB9}"/>
              </a:ext>
            </a:extLst>
          </p:cNvPr>
          <p:cNvSpPr txBox="1"/>
          <p:nvPr/>
        </p:nvSpPr>
        <p:spPr>
          <a:xfrm>
            <a:off x="561975" y="638175"/>
            <a:ext cx="10687050" cy="5035866"/>
          </a:xfrm>
          <a:prstGeom prst="rect">
            <a:avLst/>
          </a:prstGeom>
          <a:noFill/>
        </p:spPr>
        <p:txBody>
          <a:bodyPr wrap="square" rtlCol="0">
            <a:spAutoFit/>
          </a:bodyPr>
          <a:lstStyle/>
          <a:p>
            <a:pPr marL="0" marR="0">
              <a:lnSpc>
                <a:spcPct val="115000"/>
              </a:lnSpc>
              <a:spcBef>
                <a:spcPts val="0"/>
              </a:spcBef>
              <a:spcAft>
                <a:spcPts val="1000"/>
              </a:spcAft>
            </a:pPr>
            <a:r>
              <a:rPr lang="en-US" sz="2800" u="none" strike="noStrike"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Mark 1:45</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But the man went out and openly began to proclaim and spread the news. Consequently, Jesus could no longer enter a town in plain view, but He stayed out in solitary places. Yet people came to Him from every quarter.</a:t>
            </a:r>
          </a:p>
          <a:p>
            <a:pPr marL="0" marR="0">
              <a:lnSpc>
                <a:spcPct val="115000"/>
              </a:lnSpc>
              <a:spcBef>
                <a:spcPts val="0"/>
              </a:spcBef>
              <a:spcAft>
                <a:spcPts val="10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John 6:15</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So Jesus, aware that they intended to come and take Him by force to make Him king, withdrew again to the mountain by Himself, alone.</a:t>
            </a:r>
          </a:p>
        </p:txBody>
      </p:sp>
    </p:spTree>
    <p:extLst>
      <p:ext uri="{BB962C8B-B14F-4D97-AF65-F5344CB8AC3E}">
        <p14:creationId xmlns:p14="http://schemas.microsoft.com/office/powerpoint/2010/main" val="2682168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325D578-75E3-454B-A626-212E16EA8585}"/>
              </a:ext>
            </a:extLst>
          </p:cNvPr>
          <p:cNvSpPr txBox="1"/>
          <p:nvPr/>
        </p:nvSpPr>
        <p:spPr>
          <a:xfrm>
            <a:off x="371475" y="657225"/>
            <a:ext cx="11344275" cy="523220"/>
          </a:xfrm>
          <a:prstGeom prst="rect">
            <a:avLst/>
          </a:prstGeom>
          <a:noFill/>
        </p:spPr>
        <p:txBody>
          <a:bodyPr wrap="square" rtlCol="0">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2) Jesus had a timetable </a:t>
            </a:r>
          </a:p>
        </p:txBody>
      </p:sp>
      <p:sp>
        <p:nvSpPr>
          <p:cNvPr id="3" name="TextBox 2">
            <a:extLst>
              <a:ext uri="{FF2B5EF4-FFF2-40B4-BE49-F238E27FC236}">
                <a16:creationId xmlns:a16="http://schemas.microsoft.com/office/drawing/2014/main" id="{3A8D9F3B-77BC-49D1-BB61-1602EF1A5FA0}"/>
              </a:ext>
            </a:extLst>
          </p:cNvPr>
          <p:cNvSpPr txBox="1"/>
          <p:nvPr/>
        </p:nvSpPr>
        <p:spPr>
          <a:xfrm>
            <a:off x="476250" y="2381250"/>
            <a:ext cx="11239500" cy="2840521"/>
          </a:xfrm>
          <a:prstGeom prst="rect">
            <a:avLst/>
          </a:prstGeom>
          <a:noFill/>
        </p:spPr>
        <p:txBody>
          <a:bodyPr wrap="square" rtlCol="0">
            <a:spAutoFit/>
          </a:bodyPr>
          <a:lstStyle/>
          <a:p>
            <a:pPr marL="0" marR="0">
              <a:spcBef>
                <a:spcPts val="0"/>
              </a:spcBef>
              <a:spcAft>
                <a:spcPts val="0"/>
              </a:spcAft>
            </a:pPr>
            <a:r>
              <a:rPr lang="en-US" sz="1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John 2:4</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Jesus said to her, “Woman, what does that have to do with us?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My hour has not yet come</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0" marR="0">
              <a:spcBef>
                <a:spcPts val="0"/>
              </a:spcBef>
              <a:spcAft>
                <a:spcPts val="0"/>
              </a:spcAft>
            </a:pPr>
            <a:endParaRPr lang="en-US" sz="1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1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John 7:6</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So Jesus said to them,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My time is not yet here</a:t>
            </a:r>
            <a:r>
              <a:rPr lang="en-US" sz="1800" dirty="0">
                <a:effectLst/>
                <a:latin typeface="Calibri" panose="020F0502020204030204" pitchFamily="34" charset="0"/>
                <a:ea typeface="Calibri" panose="020F0502020204030204" pitchFamily="34" charset="0"/>
                <a:cs typeface="Times New Roman" panose="02020603050405020304" pitchFamily="18" charset="0"/>
              </a:rPr>
              <a:t>, but your time is always opportune.</a:t>
            </a:r>
          </a:p>
        </p:txBody>
      </p:sp>
    </p:spTree>
    <p:extLst>
      <p:ext uri="{BB962C8B-B14F-4D97-AF65-F5344CB8AC3E}">
        <p14:creationId xmlns:p14="http://schemas.microsoft.com/office/powerpoint/2010/main" val="834844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0C65AF-F159-44EC-A790-32D709C3016C}"/>
              </a:ext>
            </a:extLst>
          </p:cNvPr>
          <p:cNvSpPr txBox="1"/>
          <p:nvPr/>
        </p:nvSpPr>
        <p:spPr>
          <a:xfrm>
            <a:off x="400050" y="304800"/>
            <a:ext cx="11096625" cy="1469826"/>
          </a:xfrm>
          <a:prstGeom prst="rect">
            <a:avLst/>
          </a:prstGeom>
          <a:noFill/>
        </p:spPr>
        <p:txBody>
          <a:bodyPr wrap="square" rtlCol="0">
            <a:spAutoFit/>
          </a:bodyPr>
          <a:lstStyle/>
          <a:p>
            <a:pPr marL="0" marR="0">
              <a:lnSpc>
                <a:spcPct val="115000"/>
              </a:lnSpc>
              <a:spcBef>
                <a:spcPts val="0"/>
              </a:spcBef>
              <a:spcAft>
                <a:spcPts val="100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21:1-10 </a:t>
            </a:r>
          </a:p>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“Hosanna to the Son of David; Blessed is He who comes in the name of the Lord; Hosanna in the highest!”</a:t>
            </a:r>
          </a:p>
        </p:txBody>
      </p:sp>
      <p:sp>
        <p:nvSpPr>
          <p:cNvPr id="3" name="TextBox 2">
            <a:extLst>
              <a:ext uri="{FF2B5EF4-FFF2-40B4-BE49-F238E27FC236}">
                <a16:creationId xmlns:a16="http://schemas.microsoft.com/office/drawing/2014/main" id="{C73AEEA1-5C2C-40FA-8C48-35DC365CFCBC}"/>
              </a:ext>
            </a:extLst>
          </p:cNvPr>
          <p:cNvSpPr txBox="1"/>
          <p:nvPr/>
        </p:nvSpPr>
        <p:spPr>
          <a:xfrm>
            <a:off x="476250" y="2812056"/>
            <a:ext cx="11182350" cy="3502497"/>
          </a:xfrm>
          <a:prstGeom prst="rect">
            <a:avLst/>
          </a:prstGeom>
          <a:noFill/>
        </p:spPr>
        <p:txBody>
          <a:bodyPr wrap="square" rtlCol="0">
            <a:spAutoFit/>
          </a:bodyPr>
          <a:lstStyle/>
          <a:p>
            <a:pPr marL="0" marR="0">
              <a:lnSpc>
                <a:spcPct val="115000"/>
              </a:lnSpc>
              <a:spcBef>
                <a:spcPts val="0"/>
              </a:spcBef>
              <a:spcAft>
                <a:spcPts val="100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Zechariah 9:9</a:t>
            </a:r>
          </a:p>
          <a:p>
            <a:pPr marL="0" marR="0">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Rejoice greatly, O daughter of Zion!</a:t>
            </a:r>
          </a:p>
          <a:p>
            <a:pPr marL="0" marR="0">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Shout in triumph, O daughter of Jerusalem!</a:t>
            </a:r>
          </a:p>
          <a:p>
            <a:pPr marL="0" marR="0">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Behold, your king is coming to you;</a:t>
            </a:r>
          </a:p>
          <a:p>
            <a:pPr marL="0" marR="0">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He is just and endowed with salvation,</a:t>
            </a:r>
          </a:p>
          <a:p>
            <a:pPr marL="0" marR="0">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Humble, and mounted on a donkey,</a:t>
            </a:r>
          </a:p>
          <a:p>
            <a:pPr marL="0" marR="0">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Even on a colt, the foal of a donkey.</a:t>
            </a:r>
          </a:p>
        </p:txBody>
      </p:sp>
    </p:spTree>
    <p:extLst>
      <p:ext uri="{BB962C8B-B14F-4D97-AF65-F5344CB8AC3E}">
        <p14:creationId xmlns:p14="http://schemas.microsoft.com/office/powerpoint/2010/main" val="2516596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245FCA1-7753-FFEA-3546-EB5FA9DEAC9A}"/>
              </a:ext>
            </a:extLst>
          </p:cNvPr>
          <p:cNvSpPr txBox="1"/>
          <p:nvPr/>
        </p:nvSpPr>
        <p:spPr>
          <a:xfrm>
            <a:off x="400050" y="304800"/>
            <a:ext cx="11096625" cy="1900777"/>
          </a:xfrm>
          <a:prstGeom prst="rect">
            <a:avLst/>
          </a:prstGeom>
          <a:noFill/>
        </p:spPr>
        <p:txBody>
          <a:bodyPr wrap="square" rtlCol="0">
            <a:spAutoFit/>
          </a:bodyPr>
          <a:lstStyle/>
          <a:p>
            <a:pPr marL="0" marR="0">
              <a:lnSpc>
                <a:spcPct val="115000"/>
              </a:lnSpc>
              <a:spcBef>
                <a:spcPts val="0"/>
              </a:spcBef>
              <a:spcAft>
                <a:spcPts val="100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John 7:3-6</a:t>
            </a:r>
            <a:endParaRPr lang="en-US" sz="24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3 So His brothers said to Him, “Move on from here and go into Judea, so that Your disciples also may see Your works which You are doing. 4 For no one does anything in secret when he himself is striving to be known publicly. If You are doing these things, show Yourself to the world.” 5 For not even His brothers believed in Him. 6 So Jesus *said to them, “My time is not yet here, but your time is always ready.</a:t>
            </a:r>
          </a:p>
        </p:txBody>
      </p:sp>
      <p:sp>
        <p:nvSpPr>
          <p:cNvPr id="3" name="TextBox 2">
            <a:extLst>
              <a:ext uri="{FF2B5EF4-FFF2-40B4-BE49-F238E27FC236}">
                <a16:creationId xmlns:a16="http://schemas.microsoft.com/office/drawing/2014/main" id="{21D6B65A-8053-6246-D959-116EA1E8DBE0}"/>
              </a:ext>
            </a:extLst>
          </p:cNvPr>
          <p:cNvSpPr txBox="1"/>
          <p:nvPr/>
        </p:nvSpPr>
        <p:spPr>
          <a:xfrm>
            <a:off x="400050" y="2882767"/>
            <a:ext cx="11096625" cy="945131"/>
          </a:xfrm>
          <a:prstGeom prst="rect">
            <a:avLst/>
          </a:prstGeom>
          <a:noFill/>
        </p:spPr>
        <p:txBody>
          <a:bodyPr wrap="square" rtlCol="0">
            <a:spAutoFit/>
          </a:bodyPr>
          <a:lstStyle/>
          <a:p>
            <a:pPr marL="0" marR="0">
              <a:lnSpc>
                <a:spcPct val="115000"/>
              </a:lnSpc>
              <a:spcBef>
                <a:spcPts val="0"/>
              </a:spcBef>
              <a:spcAft>
                <a:spcPts val="100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John 7:30</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So they were seeking to arrest Him; and yet no one laid a hand on Him, because His hour had not yet come.</a:t>
            </a:r>
          </a:p>
        </p:txBody>
      </p:sp>
    </p:spTree>
    <p:extLst>
      <p:ext uri="{BB962C8B-B14F-4D97-AF65-F5344CB8AC3E}">
        <p14:creationId xmlns:p14="http://schemas.microsoft.com/office/powerpoint/2010/main" val="8087521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A6066EE-D3EF-4196-85E5-981E76875384}"/>
              </a:ext>
            </a:extLst>
          </p:cNvPr>
          <p:cNvGraphicFramePr>
            <a:graphicFrameLocks noGrp="1"/>
          </p:cNvGraphicFramePr>
          <p:nvPr/>
        </p:nvGraphicFramePr>
        <p:xfrm>
          <a:off x="914400" y="695324"/>
          <a:ext cx="10344149" cy="5775196"/>
        </p:xfrm>
        <a:graphic>
          <a:graphicData uri="http://schemas.openxmlformats.org/drawingml/2006/table">
            <a:tbl>
              <a:tblPr firstRow="1" firstCol="1" bandRow="1"/>
              <a:tblGrid>
                <a:gridCol w="1752952">
                  <a:extLst>
                    <a:ext uri="{9D8B030D-6E8A-4147-A177-3AD203B41FA5}">
                      <a16:colId xmlns:a16="http://schemas.microsoft.com/office/drawing/2014/main" val="1082746920"/>
                    </a:ext>
                  </a:extLst>
                </a:gridCol>
                <a:gridCol w="8591197">
                  <a:extLst>
                    <a:ext uri="{9D8B030D-6E8A-4147-A177-3AD203B41FA5}">
                      <a16:colId xmlns:a16="http://schemas.microsoft.com/office/drawing/2014/main" val="663965037"/>
                    </a:ext>
                  </a:extLst>
                </a:gridCol>
              </a:tblGrid>
              <a:tr h="333121">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Sunday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Jesus enters Jerusalem on a donkey.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31819890"/>
                  </a:ext>
                </a:extLst>
              </a:tr>
              <a:tr h="333121">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Monday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He throws out the moneychangers in the Temple. Teaches His disciples.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07126"/>
                  </a:ext>
                </a:extLst>
              </a:tr>
              <a:tr h="333121">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Tuesday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He teaches His disciples.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1774629"/>
                  </a:ext>
                </a:extLst>
              </a:tr>
              <a:tr h="333121">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Wednesday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Judas betrays Jesus to the Jewish authorities.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729065"/>
                  </a:ext>
                </a:extLst>
              </a:tr>
              <a:tr h="333121">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Thursday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Jesus has His last meal, Passover, with the disciples. He is arrested that night after Judas’ kiss.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6725476"/>
                  </a:ext>
                </a:extLst>
              </a:tr>
              <a:tr h="3164076">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Friday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First Trial: Nighttime, maybe 2-2:30 A.M., before Annas.</a:t>
                      </a: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Second Trial: Nighttime, somewhere between 2:30 and 5 A.M., before Caiaphas.</a:t>
                      </a: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Third Trial: At dawn around 6 A.M. before Sanhedrin.</a:t>
                      </a: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Fourth Trial: At 6:30 A.M. Jesus is brought before Pilate. </a:t>
                      </a: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Fifth Trial: Before Herod at around 7 A.M.</a:t>
                      </a: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Sixth Trial: Before Pilate at around 7:30 – 8 A.M.</a:t>
                      </a: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9 A.M. He is crucified. </a:t>
                      </a: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3 P.M. He dies. </a:t>
                      </a: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By sundown He is in the tomb.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4404476"/>
                  </a:ext>
                </a:extLst>
              </a:tr>
              <a:tr h="333121">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Saturday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Jesus lies in the tomb.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9469153"/>
                  </a:ext>
                </a:extLst>
              </a:tr>
              <a:tr h="333121">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Sunday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He is alive!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6476972"/>
                  </a:ext>
                </a:extLst>
              </a:tr>
            </a:tbl>
          </a:graphicData>
        </a:graphic>
      </p:graphicFrame>
    </p:spTree>
    <p:extLst>
      <p:ext uri="{BB962C8B-B14F-4D97-AF65-F5344CB8AC3E}">
        <p14:creationId xmlns:p14="http://schemas.microsoft.com/office/powerpoint/2010/main" val="35992062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A527F86-2727-4AC4-96FF-E8A74C6387BE}"/>
              </a:ext>
            </a:extLst>
          </p:cNvPr>
          <p:cNvSpPr txBox="1"/>
          <p:nvPr/>
        </p:nvSpPr>
        <p:spPr>
          <a:xfrm>
            <a:off x="314325" y="552450"/>
            <a:ext cx="11325225" cy="1384995"/>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Verse 43b </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and He [Jesus] said that something should be given her to eat.</a:t>
            </a:r>
          </a:p>
        </p:txBody>
      </p:sp>
    </p:spTree>
    <p:extLst>
      <p:ext uri="{BB962C8B-B14F-4D97-AF65-F5344CB8AC3E}">
        <p14:creationId xmlns:p14="http://schemas.microsoft.com/office/powerpoint/2010/main" val="7518403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D1AADCA-4CD8-440A-836C-75F5AF036B0E}"/>
              </a:ext>
            </a:extLst>
          </p:cNvPr>
          <p:cNvSpPr txBox="1"/>
          <p:nvPr/>
        </p:nvSpPr>
        <p:spPr>
          <a:xfrm>
            <a:off x="866775" y="666750"/>
            <a:ext cx="10344150" cy="1549783"/>
          </a:xfrm>
          <a:prstGeom prst="rect">
            <a:avLst/>
          </a:prstGeom>
          <a:noFill/>
        </p:spPr>
        <p:txBody>
          <a:bodyPr wrap="square" rtlCol="0">
            <a:spAutoFit/>
          </a:bodyPr>
          <a:lstStyle/>
          <a:p>
            <a:pPr marL="342900" marR="0" lvl="0" indent="-342900">
              <a:lnSpc>
                <a:spcPct val="115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girl wasn’t a project.</a:t>
            </a:r>
          </a:p>
          <a:p>
            <a:pPr marL="342900" marR="0" lvl="0" indent="-342900">
              <a:lnSpc>
                <a:spcPct val="115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girl wasn’t a means to make Himself look better.</a:t>
            </a:r>
          </a:p>
          <a:p>
            <a:pPr marL="342900" marR="0" lvl="0" indent="-342900">
              <a:lnSpc>
                <a:spcPct val="115000"/>
              </a:lnSpc>
              <a:spcBef>
                <a:spcPts val="0"/>
              </a:spcBef>
              <a:spcAft>
                <a:spcPts val="100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girl wasn’t an event.</a:t>
            </a:r>
          </a:p>
        </p:txBody>
      </p:sp>
    </p:spTree>
    <p:extLst>
      <p:ext uri="{BB962C8B-B14F-4D97-AF65-F5344CB8AC3E}">
        <p14:creationId xmlns:p14="http://schemas.microsoft.com/office/powerpoint/2010/main" val="415018250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945E215-17E1-415E-8AB8-9260DF3CE077}"/>
              </a:ext>
            </a:extLst>
          </p:cNvPr>
          <p:cNvPicPr>
            <a:picLocks noChangeAspect="1"/>
          </p:cNvPicPr>
          <p:nvPr/>
        </p:nvPicPr>
        <p:blipFill>
          <a:blip r:embed="rId2"/>
          <a:stretch>
            <a:fillRect/>
          </a:stretch>
        </p:blipFill>
        <p:spPr>
          <a:xfrm>
            <a:off x="3581399" y="581024"/>
            <a:ext cx="4391025" cy="5660719"/>
          </a:xfrm>
          <a:prstGeom prst="rect">
            <a:avLst/>
          </a:prstGeom>
        </p:spPr>
      </p:pic>
    </p:spTree>
    <p:extLst>
      <p:ext uri="{BB962C8B-B14F-4D97-AF65-F5344CB8AC3E}">
        <p14:creationId xmlns:p14="http://schemas.microsoft.com/office/powerpoint/2010/main" val="22629871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0C60E0-CE14-4473-AFCA-1A1B559A4B99}"/>
              </a:ext>
            </a:extLst>
          </p:cNvPr>
          <p:cNvSpPr txBox="1"/>
          <p:nvPr/>
        </p:nvSpPr>
        <p:spPr>
          <a:xfrm>
            <a:off x="609600" y="638175"/>
            <a:ext cx="10925175" cy="1446550"/>
          </a:xfrm>
          <a:prstGeom prst="rect">
            <a:avLst/>
          </a:prstGeom>
          <a:noFill/>
          <a:effectLst>
            <a:glow rad="228600">
              <a:schemeClr val="accent1">
                <a:satMod val="175000"/>
                <a:alpha val="40000"/>
              </a:schemeClr>
            </a:glow>
            <a:outerShdw blurRad="50800" dist="38100" dir="8100000" algn="tr" rotWithShape="0">
              <a:prstClr val="black">
                <a:alpha val="40000"/>
              </a:prstClr>
            </a:outerShdw>
          </a:effectLst>
        </p:spPr>
        <p:txBody>
          <a:bodyPr wrap="square" rtlCol="0">
            <a:spAutoFit/>
          </a:bodyPr>
          <a:lstStyle/>
          <a:p>
            <a:pPr algn="ctr"/>
            <a:r>
              <a:rPr lang="en-US" sz="4400" dirty="0">
                <a:effectLst/>
                <a:latin typeface="Bahnschrift Condensed" panose="020B0502040204020203" pitchFamily="34" charset="0"/>
                <a:ea typeface="Calibri" panose="020F0502020204030204" pitchFamily="34" charset="0"/>
                <a:cs typeface="Times New Roman" panose="02020603050405020304" pitchFamily="18" charset="0"/>
              </a:rPr>
              <a:t>People are not there to validate you. </a:t>
            </a:r>
          </a:p>
          <a:p>
            <a:pPr algn="ctr"/>
            <a:r>
              <a:rPr lang="en-US" sz="4400" dirty="0">
                <a:effectLst/>
                <a:latin typeface="Bahnschrift Condensed" panose="020B0502040204020203" pitchFamily="34" charset="0"/>
                <a:ea typeface="Calibri" panose="020F0502020204030204" pitchFamily="34" charset="0"/>
                <a:cs typeface="Times New Roman" panose="02020603050405020304" pitchFamily="18" charset="0"/>
              </a:rPr>
              <a:t>Rather, you are there to minister to people.</a:t>
            </a:r>
          </a:p>
        </p:txBody>
      </p:sp>
      <p:pic>
        <p:nvPicPr>
          <p:cNvPr id="4" name="Picture 3">
            <a:extLst>
              <a:ext uri="{FF2B5EF4-FFF2-40B4-BE49-F238E27FC236}">
                <a16:creationId xmlns:a16="http://schemas.microsoft.com/office/drawing/2014/main" id="{C69C38C1-098C-45B7-B31B-8BCDDB5A4DEE}"/>
              </a:ext>
            </a:extLst>
          </p:cNvPr>
          <p:cNvPicPr>
            <a:picLocks noChangeAspect="1"/>
          </p:cNvPicPr>
          <p:nvPr/>
        </p:nvPicPr>
        <p:blipFill>
          <a:blip r:embed="rId2"/>
          <a:stretch>
            <a:fillRect/>
          </a:stretch>
        </p:blipFill>
        <p:spPr>
          <a:xfrm>
            <a:off x="1214437" y="2590800"/>
            <a:ext cx="1876755" cy="3390900"/>
          </a:xfrm>
          <a:prstGeom prst="rect">
            <a:avLst/>
          </a:prstGeom>
        </p:spPr>
      </p:pic>
      <p:sp>
        <p:nvSpPr>
          <p:cNvPr id="7" name="TextBox 6">
            <a:extLst>
              <a:ext uri="{FF2B5EF4-FFF2-40B4-BE49-F238E27FC236}">
                <a16:creationId xmlns:a16="http://schemas.microsoft.com/office/drawing/2014/main" id="{F090D41C-BC95-4C98-9A0B-550A07A87676}"/>
              </a:ext>
            </a:extLst>
          </p:cNvPr>
          <p:cNvSpPr txBox="1"/>
          <p:nvPr/>
        </p:nvSpPr>
        <p:spPr>
          <a:xfrm>
            <a:off x="1095375" y="2009775"/>
            <a:ext cx="2771775" cy="4708981"/>
          </a:xfrm>
          <a:prstGeom prst="rect">
            <a:avLst/>
          </a:prstGeom>
          <a:noFill/>
        </p:spPr>
        <p:txBody>
          <a:bodyPr wrap="square" rtlCol="0">
            <a:spAutoFit/>
          </a:bodyPr>
          <a:lstStyle/>
          <a:p>
            <a:r>
              <a:rPr lang="en-US" sz="30000" dirty="0">
                <a:solidFill>
                  <a:srgbClr val="FF0000"/>
                </a:solidFill>
              </a:rPr>
              <a:t>X</a:t>
            </a:r>
          </a:p>
        </p:txBody>
      </p:sp>
      <p:pic>
        <p:nvPicPr>
          <p:cNvPr id="9" name="Picture 8">
            <a:extLst>
              <a:ext uri="{FF2B5EF4-FFF2-40B4-BE49-F238E27FC236}">
                <a16:creationId xmlns:a16="http://schemas.microsoft.com/office/drawing/2014/main" id="{673BC780-88EB-4C5A-A2AC-885926946C6C}"/>
              </a:ext>
            </a:extLst>
          </p:cNvPr>
          <p:cNvPicPr>
            <a:picLocks noChangeAspect="1"/>
          </p:cNvPicPr>
          <p:nvPr/>
        </p:nvPicPr>
        <p:blipFill>
          <a:blip r:embed="rId3"/>
          <a:stretch>
            <a:fillRect/>
          </a:stretch>
        </p:blipFill>
        <p:spPr>
          <a:xfrm>
            <a:off x="6331929" y="2824163"/>
            <a:ext cx="3985846" cy="3157537"/>
          </a:xfrm>
          <a:prstGeom prst="rect">
            <a:avLst/>
          </a:prstGeom>
        </p:spPr>
      </p:pic>
    </p:spTree>
    <p:extLst>
      <p:ext uri="{BB962C8B-B14F-4D97-AF65-F5344CB8AC3E}">
        <p14:creationId xmlns:p14="http://schemas.microsoft.com/office/powerpoint/2010/main" val="4226662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37808E-8656-4048-80E4-D99F6C07BE06}"/>
              </a:ext>
            </a:extLst>
          </p:cNvPr>
          <p:cNvSpPr txBox="1"/>
          <p:nvPr/>
        </p:nvSpPr>
        <p:spPr>
          <a:xfrm>
            <a:off x="428625" y="600075"/>
            <a:ext cx="11229975" cy="1815882"/>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Isaiah 58:10</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And if you offer yourself to the hungry and satisfy the need of the afflicted, then your light will rise in darkness and your gloom will become like midday.</a:t>
            </a:r>
          </a:p>
        </p:txBody>
      </p:sp>
    </p:spTree>
    <p:extLst>
      <p:ext uri="{BB962C8B-B14F-4D97-AF65-F5344CB8AC3E}">
        <p14:creationId xmlns:p14="http://schemas.microsoft.com/office/powerpoint/2010/main" val="19421724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562408-E6CF-4291-83AA-7134AFD60AB4}"/>
              </a:ext>
            </a:extLst>
          </p:cNvPr>
          <p:cNvPicPr>
            <a:picLocks noChangeAspect="1"/>
          </p:cNvPicPr>
          <p:nvPr/>
        </p:nvPicPr>
        <p:blipFill>
          <a:blip r:embed="rId2"/>
          <a:stretch>
            <a:fillRect/>
          </a:stretch>
        </p:blipFill>
        <p:spPr>
          <a:xfrm rot="1376247">
            <a:off x="514350" y="897731"/>
            <a:ext cx="2628900" cy="1752600"/>
          </a:xfrm>
          <a:prstGeom prst="rect">
            <a:avLst/>
          </a:prstGeom>
        </p:spPr>
      </p:pic>
      <p:pic>
        <p:nvPicPr>
          <p:cNvPr id="5" name="Picture 4">
            <a:extLst>
              <a:ext uri="{FF2B5EF4-FFF2-40B4-BE49-F238E27FC236}">
                <a16:creationId xmlns:a16="http://schemas.microsoft.com/office/drawing/2014/main" id="{4D1ECA1B-DCF9-411B-B25F-984271AFD183}"/>
              </a:ext>
            </a:extLst>
          </p:cNvPr>
          <p:cNvPicPr>
            <a:picLocks noChangeAspect="1"/>
          </p:cNvPicPr>
          <p:nvPr/>
        </p:nvPicPr>
        <p:blipFill>
          <a:blip r:embed="rId3"/>
          <a:stretch>
            <a:fillRect/>
          </a:stretch>
        </p:blipFill>
        <p:spPr>
          <a:xfrm>
            <a:off x="3762374" y="438237"/>
            <a:ext cx="3451762" cy="2438400"/>
          </a:xfrm>
          <a:prstGeom prst="rect">
            <a:avLst/>
          </a:prstGeom>
        </p:spPr>
      </p:pic>
      <p:pic>
        <p:nvPicPr>
          <p:cNvPr id="7" name="Picture 6">
            <a:extLst>
              <a:ext uri="{FF2B5EF4-FFF2-40B4-BE49-F238E27FC236}">
                <a16:creationId xmlns:a16="http://schemas.microsoft.com/office/drawing/2014/main" id="{15A51742-5E17-4F68-8D00-AC425E014A44}"/>
              </a:ext>
            </a:extLst>
          </p:cNvPr>
          <p:cNvPicPr>
            <a:picLocks noChangeAspect="1"/>
          </p:cNvPicPr>
          <p:nvPr/>
        </p:nvPicPr>
        <p:blipFill>
          <a:blip r:embed="rId4"/>
          <a:stretch>
            <a:fillRect/>
          </a:stretch>
        </p:blipFill>
        <p:spPr>
          <a:xfrm rot="1135599">
            <a:off x="6892693" y="1297529"/>
            <a:ext cx="3925168" cy="3014662"/>
          </a:xfrm>
          <a:prstGeom prst="rect">
            <a:avLst/>
          </a:prstGeom>
        </p:spPr>
      </p:pic>
      <p:pic>
        <p:nvPicPr>
          <p:cNvPr id="9" name="Picture 8">
            <a:extLst>
              <a:ext uri="{FF2B5EF4-FFF2-40B4-BE49-F238E27FC236}">
                <a16:creationId xmlns:a16="http://schemas.microsoft.com/office/drawing/2014/main" id="{23834248-A010-4897-9450-0EED0CBCAEF8}"/>
              </a:ext>
            </a:extLst>
          </p:cNvPr>
          <p:cNvPicPr>
            <a:picLocks noChangeAspect="1"/>
          </p:cNvPicPr>
          <p:nvPr/>
        </p:nvPicPr>
        <p:blipFill>
          <a:blip r:embed="rId5"/>
          <a:stretch>
            <a:fillRect/>
          </a:stretch>
        </p:blipFill>
        <p:spPr>
          <a:xfrm rot="18145614">
            <a:off x="295275" y="3808281"/>
            <a:ext cx="3067050" cy="2030884"/>
          </a:xfrm>
          <a:prstGeom prst="rect">
            <a:avLst/>
          </a:prstGeom>
        </p:spPr>
      </p:pic>
      <p:pic>
        <p:nvPicPr>
          <p:cNvPr id="11" name="Picture 10">
            <a:extLst>
              <a:ext uri="{FF2B5EF4-FFF2-40B4-BE49-F238E27FC236}">
                <a16:creationId xmlns:a16="http://schemas.microsoft.com/office/drawing/2014/main" id="{008C9FC7-9EEC-41EC-8662-B765C051E9BC}"/>
              </a:ext>
            </a:extLst>
          </p:cNvPr>
          <p:cNvPicPr>
            <a:picLocks noChangeAspect="1"/>
          </p:cNvPicPr>
          <p:nvPr/>
        </p:nvPicPr>
        <p:blipFill>
          <a:blip r:embed="rId6"/>
          <a:stretch>
            <a:fillRect/>
          </a:stretch>
        </p:blipFill>
        <p:spPr>
          <a:xfrm>
            <a:off x="8262937" y="4581524"/>
            <a:ext cx="3627320" cy="1819275"/>
          </a:xfrm>
          <a:prstGeom prst="rect">
            <a:avLst/>
          </a:prstGeom>
        </p:spPr>
      </p:pic>
      <p:pic>
        <p:nvPicPr>
          <p:cNvPr id="13" name="Picture 12">
            <a:extLst>
              <a:ext uri="{FF2B5EF4-FFF2-40B4-BE49-F238E27FC236}">
                <a16:creationId xmlns:a16="http://schemas.microsoft.com/office/drawing/2014/main" id="{3129DAE9-6257-4BF0-829E-FAD5B374DBB8}"/>
              </a:ext>
            </a:extLst>
          </p:cNvPr>
          <p:cNvPicPr>
            <a:picLocks noChangeAspect="1"/>
          </p:cNvPicPr>
          <p:nvPr/>
        </p:nvPicPr>
        <p:blipFill>
          <a:blip r:embed="rId7"/>
          <a:stretch>
            <a:fillRect/>
          </a:stretch>
        </p:blipFill>
        <p:spPr>
          <a:xfrm>
            <a:off x="2937963" y="2984807"/>
            <a:ext cx="4989518" cy="3577918"/>
          </a:xfrm>
          <a:prstGeom prst="rect">
            <a:avLst/>
          </a:prstGeom>
        </p:spPr>
      </p:pic>
    </p:spTree>
    <p:extLst>
      <p:ext uri="{BB962C8B-B14F-4D97-AF65-F5344CB8AC3E}">
        <p14:creationId xmlns:p14="http://schemas.microsoft.com/office/powerpoint/2010/main" val="3673224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8EEC4FE-88F2-49AF-BA02-C94C56D8C735}"/>
              </a:ext>
            </a:extLst>
          </p:cNvPr>
          <p:cNvPicPr>
            <a:picLocks noChangeAspect="1"/>
          </p:cNvPicPr>
          <p:nvPr/>
        </p:nvPicPr>
        <p:blipFill>
          <a:blip r:embed="rId2"/>
          <a:stretch>
            <a:fillRect/>
          </a:stretch>
        </p:blipFill>
        <p:spPr>
          <a:xfrm>
            <a:off x="1428736" y="1114426"/>
            <a:ext cx="9334528" cy="5241818"/>
          </a:xfrm>
          <a:prstGeom prst="rect">
            <a:avLst/>
          </a:prstGeom>
        </p:spPr>
      </p:pic>
      <p:sp>
        <p:nvSpPr>
          <p:cNvPr id="4" name="TextBox 3">
            <a:extLst>
              <a:ext uri="{FF2B5EF4-FFF2-40B4-BE49-F238E27FC236}">
                <a16:creationId xmlns:a16="http://schemas.microsoft.com/office/drawing/2014/main" id="{3B015A1A-7ACD-426D-B93D-9D38E56908C8}"/>
              </a:ext>
            </a:extLst>
          </p:cNvPr>
          <p:cNvSpPr txBox="1"/>
          <p:nvPr/>
        </p:nvSpPr>
        <p:spPr>
          <a:xfrm>
            <a:off x="1800225" y="323850"/>
            <a:ext cx="8591550" cy="707886"/>
          </a:xfrm>
          <a:prstGeom prst="rect">
            <a:avLst/>
          </a:prstGeom>
          <a:noFill/>
        </p:spPr>
        <p:txBody>
          <a:bodyPr wrap="square" rtlCol="0">
            <a:spAutoFit/>
          </a:bodyPr>
          <a:lstStyle/>
          <a:p>
            <a:r>
              <a:rPr lang="en-US" sz="4000" dirty="0">
                <a:solidFill>
                  <a:srgbClr val="FF0000"/>
                </a:solidFill>
                <a:latin typeface="Goudy Stout" panose="0202090407030B020401" pitchFamily="18" charset="0"/>
              </a:rPr>
              <a:t>Man of Sorrows</a:t>
            </a:r>
          </a:p>
        </p:txBody>
      </p:sp>
    </p:spTree>
    <p:extLst>
      <p:ext uri="{BB962C8B-B14F-4D97-AF65-F5344CB8AC3E}">
        <p14:creationId xmlns:p14="http://schemas.microsoft.com/office/powerpoint/2010/main" val="26542017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87DF3F6-801D-41E8-BEA1-F238EB1C184D}"/>
              </a:ext>
            </a:extLst>
          </p:cNvPr>
          <p:cNvPicPr>
            <a:picLocks noChangeAspect="1"/>
          </p:cNvPicPr>
          <p:nvPr/>
        </p:nvPicPr>
        <p:blipFill>
          <a:blip r:embed="rId2"/>
          <a:stretch>
            <a:fillRect/>
          </a:stretch>
        </p:blipFill>
        <p:spPr>
          <a:xfrm>
            <a:off x="4148137" y="420065"/>
            <a:ext cx="3895725" cy="6017870"/>
          </a:xfrm>
          <a:prstGeom prst="rect">
            <a:avLst/>
          </a:prstGeom>
        </p:spPr>
      </p:pic>
    </p:spTree>
    <p:extLst>
      <p:ext uri="{BB962C8B-B14F-4D97-AF65-F5344CB8AC3E}">
        <p14:creationId xmlns:p14="http://schemas.microsoft.com/office/powerpoint/2010/main" val="366732829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261BB6F-9681-4739-A0F1-50DA8E058118}"/>
              </a:ext>
            </a:extLst>
          </p:cNvPr>
          <p:cNvPicPr>
            <a:picLocks noChangeAspect="1"/>
          </p:cNvPicPr>
          <p:nvPr/>
        </p:nvPicPr>
        <p:blipFill>
          <a:blip r:embed="rId2"/>
          <a:stretch>
            <a:fillRect/>
          </a:stretch>
        </p:blipFill>
        <p:spPr>
          <a:xfrm>
            <a:off x="2568841" y="790576"/>
            <a:ext cx="7054317" cy="4691062"/>
          </a:xfrm>
          <a:prstGeom prst="rect">
            <a:avLst/>
          </a:prstGeom>
        </p:spPr>
      </p:pic>
    </p:spTree>
    <p:extLst>
      <p:ext uri="{BB962C8B-B14F-4D97-AF65-F5344CB8AC3E}">
        <p14:creationId xmlns:p14="http://schemas.microsoft.com/office/powerpoint/2010/main" val="224007207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77D912-F2F5-4D42-91E9-21B49875C309}"/>
              </a:ext>
            </a:extLst>
          </p:cNvPr>
          <p:cNvSpPr txBox="1"/>
          <p:nvPr/>
        </p:nvSpPr>
        <p:spPr>
          <a:xfrm>
            <a:off x="552450" y="866775"/>
            <a:ext cx="11144250" cy="1754326"/>
          </a:xfrm>
          <a:prstGeom prst="rect">
            <a:avLst/>
          </a:prstGeom>
          <a:noFill/>
        </p:spPr>
        <p:txBody>
          <a:bodyPr wrap="square" rtlCol="0">
            <a:spAutoFit/>
          </a:bodyPr>
          <a:lstStyle/>
          <a:p>
            <a:pPr algn="ctr"/>
            <a:r>
              <a:rPr lang="en-US" sz="3600" dirty="0">
                <a:effectLst/>
                <a:latin typeface="Calibri" panose="020F0502020204030204" pitchFamily="34" charset="0"/>
                <a:ea typeface="Calibri" panose="020F0502020204030204" pitchFamily="34" charset="0"/>
                <a:cs typeface="Times New Roman" panose="02020603050405020304" pitchFamily="18" charset="0"/>
              </a:rPr>
              <a:t>If you died today and stood before St. Peter at the Pearly Gates and he asked you “Why should I let you in?” what would you say?</a:t>
            </a:r>
            <a:endParaRPr lang="en-US" sz="3600" dirty="0"/>
          </a:p>
        </p:txBody>
      </p:sp>
      <p:pic>
        <p:nvPicPr>
          <p:cNvPr id="4" name="Picture 3">
            <a:extLst>
              <a:ext uri="{FF2B5EF4-FFF2-40B4-BE49-F238E27FC236}">
                <a16:creationId xmlns:a16="http://schemas.microsoft.com/office/drawing/2014/main" id="{BE0ADE59-63C7-4C8B-8E4A-CA3BC42F6CAC}"/>
              </a:ext>
            </a:extLst>
          </p:cNvPr>
          <p:cNvPicPr>
            <a:picLocks noChangeAspect="1"/>
          </p:cNvPicPr>
          <p:nvPr/>
        </p:nvPicPr>
        <p:blipFill>
          <a:blip r:embed="rId2"/>
          <a:stretch>
            <a:fillRect/>
          </a:stretch>
        </p:blipFill>
        <p:spPr>
          <a:xfrm>
            <a:off x="4214592" y="2981324"/>
            <a:ext cx="3762816" cy="3533775"/>
          </a:xfrm>
          <a:prstGeom prst="rect">
            <a:avLst/>
          </a:prstGeom>
        </p:spPr>
      </p:pic>
    </p:spTree>
    <p:extLst>
      <p:ext uri="{BB962C8B-B14F-4D97-AF65-F5344CB8AC3E}">
        <p14:creationId xmlns:p14="http://schemas.microsoft.com/office/powerpoint/2010/main" val="360896199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27186FE-5296-4B3C-870B-4388157E4E7E}"/>
              </a:ext>
            </a:extLst>
          </p:cNvPr>
          <p:cNvPicPr>
            <a:picLocks noChangeAspect="1"/>
          </p:cNvPicPr>
          <p:nvPr/>
        </p:nvPicPr>
        <p:blipFill>
          <a:blip r:embed="rId2"/>
          <a:stretch>
            <a:fillRect/>
          </a:stretch>
        </p:blipFill>
        <p:spPr>
          <a:xfrm>
            <a:off x="491636" y="1462820"/>
            <a:ext cx="4972050" cy="3228975"/>
          </a:xfrm>
          <a:prstGeom prst="rect">
            <a:avLst/>
          </a:prstGeom>
        </p:spPr>
      </p:pic>
      <p:pic>
        <p:nvPicPr>
          <p:cNvPr id="7" name="Picture 6">
            <a:extLst>
              <a:ext uri="{FF2B5EF4-FFF2-40B4-BE49-F238E27FC236}">
                <a16:creationId xmlns:a16="http://schemas.microsoft.com/office/drawing/2014/main" id="{5DF322D9-6504-4D60-95EA-9616453F78CE}"/>
              </a:ext>
            </a:extLst>
          </p:cNvPr>
          <p:cNvPicPr>
            <a:picLocks noChangeAspect="1"/>
          </p:cNvPicPr>
          <p:nvPr/>
        </p:nvPicPr>
        <p:blipFill>
          <a:blip r:embed="rId3"/>
          <a:stretch>
            <a:fillRect/>
          </a:stretch>
        </p:blipFill>
        <p:spPr>
          <a:xfrm>
            <a:off x="6096000" y="1404205"/>
            <a:ext cx="4695825" cy="3990975"/>
          </a:xfrm>
          <a:prstGeom prst="rect">
            <a:avLst/>
          </a:prstGeom>
        </p:spPr>
      </p:pic>
    </p:spTree>
    <p:extLst>
      <p:ext uri="{BB962C8B-B14F-4D97-AF65-F5344CB8AC3E}">
        <p14:creationId xmlns:p14="http://schemas.microsoft.com/office/powerpoint/2010/main" val="24043567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85F4A06-21CB-439C-88EA-8A465E66EC0B}"/>
              </a:ext>
            </a:extLst>
          </p:cNvPr>
          <p:cNvPicPr>
            <a:picLocks noChangeAspect="1"/>
          </p:cNvPicPr>
          <p:nvPr/>
        </p:nvPicPr>
        <p:blipFill>
          <a:blip r:embed="rId2"/>
          <a:stretch>
            <a:fillRect/>
          </a:stretch>
        </p:blipFill>
        <p:spPr>
          <a:xfrm>
            <a:off x="1404936" y="1765605"/>
            <a:ext cx="9684721" cy="2646851"/>
          </a:xfrm>
          <a:prstGeom prst="rect">
            <a:avLst/>
          </a:prstGeom>
        </p:spPr>
      </p:pic>
    </p:spTree>
    <p:extLst>
      <p:ext uri="{BB962C8B-B14F-4D97-AF65-F5344CB8AC3E}">
        <p14:creationId xmlns:p14="http://schemas.microsoft.com/office/powerpoint/2010/main" val="3743429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8887CB-A525-41B8-9594-DD827DF4BE3F}"/>
              </a:ext>
            </a:extLst>
          </p:cNvPr>
          <p:cNvSpPr txBox="1"/>
          <p:nvPr/>
        </p:nvSpPr>
        <p:spPr>
          <a:xfrm>
            <a:off x="285750" y="533400"/>
            <a:ext cx="11210925" cy="2123658"/>
          </a:xfrm>
          <a:prstGeom prst="rect">
            <a:avLst/>
          </a:prstGeom>
          <a:noFill/>
        </p:spPr>
        <p:txBody>
          <a:bodyPr wrap="square" rtlCol="0">
            <a:spAutoFit/>
          </a:bodyPr>
          <a:lstStyle/>
          <a:p>
            <a:pPr algn="ctr"/>
            <a:r>
              <a:rPr lang="en-US" sz="4400" dirty="0"/>
              <a:t>“What should I care?”</a:t>
            </a:r>
          </a:p>
          <a:p>
            <a:pPr algn="ctr"/>
            <a:endParaRPr lang="en-US" sz="4400" dirty="0"/>
          </a:p>
          <a:p>
            <a:pPr algn="ctr"/>
            <a:r>
              <a:rPr lang="en-US" sz="4400" dirty="0">
                <a:effectLst/>
                <a:ea typeface="Calibri" panose="020F0502020204030204" pitchFamily="34" charset="0"/>
              </a:rPr>
              <a:t>“Do I really need this?” </a:t>
            </a:r>
            <a:endParaRPr lang="en-US" sz="4400" dirty="0"/>
          </a:p>
        </p:txBody>
      </p:sp>
      <p:pic>
        <p:nvPicPr>
          <p:cNvPr id="4" name="Picture 3">
            <a:extLst>
              <a:ext uri="{FF2B5EF4-FFF2-40B4-BE49-F238E27FC236}">
                <a16:creationId xmlns:a16="http://schemas.microsoft.com/office/drawing/2014/main" id="{6609C51D-9B1F-4EE0-8F1C-A9AB71A4FFD4}"/>
              </a:ext>
            </a:extLst>
          </p:cNvPr>
          <p:cNvPicPr>
            <a:picLocks noChangeAspect="1"/>
          </p:cNvPicPr>
          <p:nvPr/>
        </p:nvPicPr>
        <p:blipFill>
          <a:blip r:embed="rId2"/>
          <a:stretch>
            <a:fillRect/>
          </a:stretch>
        </p:blipFill>
        <p:spPr>
          <a:xfrm>
            <a:off x="4705349" y="3428999"/>
            <a:ext cx="2371725" cy="2390775"/>
          </a:xfrm>
          <a:prstGeom prst="rect">
            <a:avLst/>
          </a:prstGeom>
        </p:spPr>
      </p:pic>
    </p:spTree>
    <p:extLst>
      <p:ext uri="{BB962C8B-B14F-4D97-AF65-F5344CB8AC3E}">
        <p14:creationId xmlns:p14="http://schemas.microsoft.com/office/powerpoint/2010/main" val="20719715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E9D7CB-A66F-4842-B686-CD5AABD18FCF}"/>
              </a:ext>
            </a:extLst>
          </p:cNvPr>
          <p:cNvPicPr>
            <a:picLocks noChangeAspect="1"/>
          </p:cNvPicPr>
          <p:nvPr/>
        </p:nvPicPr>
        <p:blipFill>
          <a:blip r:embed="rId2"/>
          <a:stretch>
            <a:fillRect/>
          </a:stretch>
        </p:blipFill>
        <p:spPr>
          <a:xfrm>
            <a:off x="476250" y="885825"/>
            <a:ext cx="4939393" cy="4610100"/>
          </a:xfrm>
          <a:prstGeom prst="rect">
            <a:avLst/>
          </a:prstGeom>
        </p:spPr>
      </p:pic>
      <p:pic>
        <p:nvPicPr>
          <p:cNvPr id="5" name="Picture 4">
            <a:extLst>
              <a:ext uri="{FF2B5EF4-FFF2-40B4-BE49-F238E27FC236}">
                <a16:creationId xmlns:a16="http://schemas.microsoft.com/office/drawing/2014/main" id="{D25C02A2-5B5E-4C62-9337-B3C32814C4E3}"/>
              </a:ext>
            </a:extLst>
          </p:cNvPr>
          <p:cNvPicPr>
            <a:picLocks noChangeAspect="1"/>
          </p:cNvPicPr>
          <p:nvPr/>
        </p:nvPicPr>
        <p:blipFill>
          <a:blip r:embed="rId3"/>
          <a:stretch>
            <a:fillRect/>
          </a:stretch>
        </p:blipFill>
        <p:spPr>
          <a:xfrm>
            <a:off x="5840186" y="1238249"/>
            <a:ext cx="6008914" cy="3724275"/>
          </a:xfrm>
          <a:prstGeom prst="rect">
            <a:avLst/>
          </a:prstGeom>
        </p:spPr>
      </p:pic>
    </p:spTree>
    <p:extLst>
      <p:ext uri="{BB962C8B-B14F-4D97-AF65-F5344CB8AC3E}">
        <p14:creationId xmlns:p14="http://schemas.microsoft.com/office/powerpoint/2010/main" val="3944582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0A8EDD9-E3ED-4AF7-8900-FA41673C81F0}"/>
              </a:ext>
            </a:extLst>
          </p:cNvPr>
          <p:cNvPicPr>
            <a:picLocks noChangeAspect="1"/>
          </p:cNvPicPr>
          <p:nvPr/>
        </p:nvPicPr>
        <p:blipFill>
          <a:blip r:embed="rId2"/>
          <a:stretch>
            <a:fillRect/>
          </a:stretch>
        </p:blipFill>
        <p:spPr>
          <a:xfrm>
            <a:off x="885825" y="1042987"/>
            <a:ext cx="3540652" cy="4491038"/>
          </a:xfrm>
          <a:prstGeom prst="rect">
            <a:avLst/>
          </a:prstGeom>
        </p:spPr>
      </p:pic>
      <p:pic>
        <p:nvPicPr>
          <p:cNvPr id="7" name="Picture 6">
            <a:extLst>
              <a:ext uri="{FF2B5EF4-FFF2-40B4-BE49-F238E27FC236}">
                <a16:creationId xmlns:a16="http://schemas.microsoft.com/office/drawing/2014/main" id="{8415A22E-E9D7-483A-82C1-869329A906B4}"/>
              </a:ext>
            </a:extLst>
          </p:cNvPr>
          <p:cNvPicPr>
            <a:picLocks noChangeAspect="1"/>
          </p:cNvPicPr>
          <p:nvPr/>
        </p:nvPicPr>
        <p:blipFill>
          <a:blip r:embed="rId3"/>
          <a:stretch>
            <a:fillRect/>
          </a:stretch>
        </p:blipFill>
        <p:spPr>
          <a:xfrm>
            <a:off x="5900737" y="1042987"/>
            <a:ext cx="3540652" cy="4496066"/>
          </a:xfrm>
          <a:prstGeom prst="rect">
            <a:avLst/>
          </a:prstGeom>
        </p:spPr>
      </p:pic>
    </p:spTree>
    <p:extLst>
      <p:ext uri="{BB962C8B-B14F-4D97-AF65-F5344CB8AC3E}">
        <p14:creationId xmlns:p14="http://schemas.microsoft.com/office/powerpoint/2010/main" val="803745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CE1667-FA88-4AF5-A4CA-68F0F5905E9E}"/>
              </a:ext>
            </a:extLst>
          </p:cNvPr>
          <p:cNvSpPr txBox="1"/>
          <p:nvPr/>
        </p:nvSpPr>
        <p:spPr>
          <a:xfrm>
            <a:off x="904874" y="637312"/>
            <a:ext cx="10544175" cy="584775"/>
          </a:xfrm>
          <a:prstGeom prst="rect">
            <a:avLst/>
          </a:prstGeom>
          <a:noFill/>
        </p:spPr>
        <p:txBody>
          <a:bodyPr wrap="square" anchor="ctr">
            <a:spAutoFit/>
          </a:bodyPr>
          <a:lstStyle/>
          <a:p>
            <a:r>
              <a:rPr lang="en-US" sz="3200" dirty="0"/>
              <a:t>“Why is it that you don’t believe that?”</a:t>
            </a:r>
          </a:p>
        </p:txBody>
      </p:sp>
      <p:sp>
        <p:nvSpPr>
          <p:cNvPr id="4" name="TextBox 3">
            <a:extLst>
              <a:ext uri="{FF2B5EF4-FFF2-40B4-BE49-F238E27FC236}">
                <a16:creationId xmlns:a16="http://schemas.microsoft.com/office/drawing/2014/main" id="{EA56FE8F-FA12-4C74-8F0B-4D221A8170CD}"/>
              </a:ext>
            </a:extLst>
          </p:cNvPr>
          <p:cNvSpPr txBox="1"/>
          <p:nvPr/>
        </p:nvSpPr>
        <p:spPr>
          <a:xfrm>
            <a:off x="904875" y="1784439"/>
            <a:ext cx="10544174" cy="1077218"/>
          </a:xfrm>
          <a:prstGeom prst="rect">
            <a:avLst/>
          </a:prstGeom>
          <a:noFill/>
        </p:spPr>
        <p:txBody>
          <a:bodyPr wrap="square" anchor="ctr">
            <a:spAutoFit/>
          </a:bodyPr>
          <a:lstStyle/>
          <a:p>
            <a:r>
              <a:rPr lang="en-US" sz="3200" dirty="0"/>
              <a:t>“When you said [repeat their statement], what influenced you to think that?”</a:t>
            </a:r>
          </a:p>
        </p:txBody>
      </p:sp>
      <p:sp>
        <p:nvSpPr>
          <p:cNvPr id="5" name="TextBox 4">
            <a:extLst>
              <a:ext uri="{FF2B5EF4-FFF2-40B4-BE49-F238E27FC236}">
                <a16:creationId xmlns:a16="http://schemas.microsoft.com/office/drawing/2014/main" id="{6481A8A2-EF85-462C-8351-CEEE46D36229}"/>
              </a:ext>
            </a:extLst>
          </p:cNvPr>
          <p:cNvSpPr txBox="1"/>
          <p:nvPr/>
        </p:nvSpPr>
        <p:spPr>
          <a:xfrm>
            <a:off x="904875" y="3424009"/>
            <a:ext cx="10544174" cy="584775"/>
          </a:xfrm>
          <a:prstGeom prst="rect">
            <a:avLst/>
          </a:prstGeom>
          <a:noFill/>
        </p:spPr>
        <p:txBody>
          <a:bodyPr wrap="square" anchor="ctr">
            <a:spAutoFit/>
          </a:bodyPr>
          <a:lstStyle/>
          <a:p>
            <a:r>
              <a:rPr lang="en-US" sz="3200" dirty="0"/>
              <a:t>“How did you come to that conclusion?”</a:t>
            </a:r>
          </a:p>
        </p:txBody>
      </p:sp>
      <p:sp>
        <p:nvSpPr>
          <p:cNvPr id="6" name="TextBox 5">
            <a:extLst>
              <a:ext uri="{FF2B5EF4-FFF2-40B4-BE49-F238E27FC236}">
                <a16:creationId xmlns:a16="http://schemas.microsoft.com/office/drawing/2014/main" id="{6FCB87B4-A34A-4C27-91CC-CC24DDF50A60}"/>
              </a:ext>
            </a:extLst>
          </p:cNvPr>
          <p:cNvSpPr txBox="1"/>
          <p:nvPr/>
        </p:nvSpPr>
        <p:spPr>
          <a:xfrm>
            <a:off x="904874" y="4571137"/>
            <a:ext cx="10544173" cy="1077218"/>
          </a:xfrm>
          <a:prstGeom prst="rect">
            <a:avLst/>
          </a:prstGeom>
          <a:noFill/>
        </p:spPr>
        <p:txBody>
          <a:bodyPr wrap="square" anchor="ctr">
            <a:spAutoFit/>
          </a:bodyPr>
          <a:lstStyle/>
          <a:p>
            <a:r>
              <a:rPr lang="en-US" sz="3200" dirty="0"/>
              <a:t>“Do you think that it is possible for someone to be forgiven by God?”</a:t>
            </a:r>
          </a:p>
        </p:txBody>
      </p:sp>
    </p:spTree>
    <p:extLst>
      <p:ext uri="{BB962C8B-B14F-4D97-AF65-F5344CB8AC3E}">
        <p14:creationId xmlns:p14="http://schemas.microsoft.com/office/powerpoint/2010/main" val="3150405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0E52860-8C26-402C-9C2B-650AA769461D}"/>
              </a:ext>
            </a:extLst>
          </p:cNvPr>
          <p:cNvSpPr txBox="1"/>
          <p:nvPr/>
        </p:nvSpPr>
        <p:spPr>
          <a:xfrm>
            <a:off x="647700" y="2191435"/>
            <a:ext cx="10896600" cy="923330"/>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en-US" sz="5400" dirty="0"/>
              <a:t>Your goal is not to win the debate; </a:t>
            </a:r>
          </a:p>
        </p:txBody>
      </p:sp>
      <p:sp>
        <p:nvSpPr>
          <p:cNvPr id="4" name="TextBox 3">
            <a:extLst>
              <a:ext uri="{FF2B5EF4-FFF2-40B4-BE49-F238E27FC236}">
                <a16:creationId xmlns:a16="http://schemas.microsoft.com/office/drawing/2014/main" id="{A49817CE-A42D-48FB-AB14-A53121403F43}"/>
              </a:ext>
            </a:extLst>
          </p:cNvPr>
          <p:cNvSpPr txBox="1"/>
          <p:nvPr/>
        </p:nvSpPr>
        <p:spPr>
          <a:xfrm>
            <a:off x="647700" y="3114765"/>
            <a:ext cx="10896600" cy="92333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n-US" sz="5400" dirty="0"/>
              <a:t>your goal is to win the person. </a:t>
            </a:r>
          </a:p>
        </p:txBody>
      </p:sp>
      <p:pic>
        <p:nvPicPr>
          <p:cNvPr id="6" name="Picture 5">
            <a:extLst>
              <a:ext uri="{FF2B5EF4-FFF2-40B4-BE49-F238E27FC236}">
                <a16:creationId xmlns:a16="http://schemas.microsoft.com/office/drawing/2014/main" id="{D78BE32A-3A57-47C6-AF00-93AF6E9EB345}"/>
              </a:ext>
            </a:extLst>
          </p:cNvPr>
          <p:cNvPicPr>
            <a:picLocks noChangeAspect="1"/>
          </p:cNvPicPr>
          <p:nvPr/>
        </p:nvPicPr>
        <p:blipFill>
          <a:blip r:embed="rId2"/>
          <a:stretch>
            <a:fillRect/>
          </a:stretch>
        </p:blipFill>
        <p:spPr>
          <a:xfrm>
            <a:off x="4643437" y="0"/>
            <a:ext cx="2200275" cy="2009775"/>
          </a:xfrm>
          <a:prstGeom prst="rect">
            <a:avLst/>
          </a:prstGeom>
        </p:spPr>
      </p:pic>
      <p:pic>
        <p:nvPicPr>
          <p:cNvPr id="8" name="Picture 7">
            <a:extLst>
              <a:ext uri="{FF2B5EF4-FFF2-40B4-BE49-F238E27FC236}">
                <a16:creationId xmlns:a16="http://schemas.microsoft.com/office/drawing/2014/main" id="{B47E3449-03C4-448F-9139-C780CC5D62FD}"/>
              </a:ext>
            </a:extLst>
          </p:cNvPr>
          <p:cNvPicPr>
            <a:picLocks noChangeAspect="1"/>
          </p:cNvPicPr>
          <p:nvPr/>
        </p:nvPicPr>
        <p:blipFill>
          <a:blip r:embed="rId3"/>
          <a:stretch>
            <a:fillRect/>
          </a:stretch>
        </p:blipFill>
        <p:spPr>
          <a:xfrm>
            <a:off x="4795702" y="4314825"/>
            <a:ext cx="2600595" cy="2132320"/>
          </a:xfrm>
          <a:prstGeom prst="rect">
            <a:avLst/>
          </a:prstGeom>
        </p:spPr>
      </p:pic>
    </p:spTree>
    <p:extLst>
      <p:ext uri="{BB962C8B-B14F-4D97-AF65-F5344CB8AC3E}">
        <p14:creationId xmlns:p14="http://schemas.microsoft.com/office/powerpoint/2010/main" val="291560160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D3C8AF-4351-42A3-A480-0CE6A0203E15}"/>
              </a:ext>
            </a:extLst>
          </p:cNvPr>
          <p:cNvPicPr>
            <a:picLocks noChangeAspect="1"/>
          </p:cNvPicPr>
          <p:nvPr/>
        </p:nvPicPr>
        <p:blipFill>
          <a:blip r:embed="rId2"/>
          <a:stretch>
            <a:fillRect/>
          </a:stretch>
        </p:blipFill>
        <p:spPr>
          <a:xfrm>
            <a:off x="3011051" y="1562100"/>
            <a:ext cx="5209024" cy="3181350"/>
          </a:xfrm>
          <a:prstGeom prst="rect">
            <a:avLst/>
          </a:prstGeom>
        </p:spPr>
      </p:pic>
    </p:spTree>
    <p:extLst>
      <p:ext uri="{BB962C8B-B14F-4D97-AF65-F5344CB8AC3E}">
        <p14:creationId xmlns:p14="http://schemas.microsoft.com/office/powerpoint/2010/main" val="355463305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470F04-4CD0-4B4C-8A39-87D5EE509B38}"/>
              </a:ext>
            </a:extLst>
          </p:cNvPr>
          <p:cNvSpPr txBox="1"/>
          <p:nvPr/>
        </p:nvSpPr>
        <p:spPr>
          <a:xfrm>
            <a:off x="409575" y="644009"/>
            <a:ext cx="11372850" cy="1015663"/>
          </a:xfrm>
          <a:prstGeom prst="rect">
            <a:avLst/>
          </a:prstGeom>
          <a:noFill/>
        </p:spPr>
        <p:txBody>
          <a:bodyPr wrap="square">
            <a:spAutoFit/>
          </a:bodyPr>
          <a:lstStyle/>
          <a:p>
            <a:pPr algn="ctr"/>
            <a:r>
              <a:rPr lang="en-US" sz="6000" dirty="0"/>
              <a:t>“What do you mean by that?”</a:t>
            </a:r>
          </a:p>
        </p:txBody>
      </p:sp>
      <p:sp>
        <p:nvSpPr>
          <p:cNvPr id="4" name="TextBox 3">
            <a:extLst>
              <a:ext uri="{FF2B5EF4-FFF2-40B4-BE49-F238E27FC236}">
                <a16:creationId xmlns:a16="http://schemas.microsoft.com/office/drawing/2014/main" id="{338CD390-49EA-44BF-9CB9-587198241673}"/>
              </a:ext>
            </a:extLst>
          </p:cNvPr>
          <p:cNvSpPr txBox="1"/>
          <p:nvPr/>
        </p:nvSpPr>
        <p:spPr>
          <a:xfrm>
            <a:off x="771525" y="2419350"/>
            <a:ext cx="10448925" cy="584775"/>
          </a:xfrm>
          <a:prstGeom prst="rect">
            <a:avLst/>
          </a:prstGeom>
          <a:noFill/>
        </p:spPr>
        <p:txBody>
          <a:bodyPr wrap="square" rtlCol="0">
            <a:spAutoFit/>
          </a:bodyPr>
          <a:lstStyle/>
          <a:p>
            <a:r>
              <a:rPr lang="en-US"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“All religions are the same.”</a:t>
            </a:r>
            <a:r>
              <a:rPr lang="en-US" sz="3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5" name="TextBox 4">
            <a:extLst>
              <a:ext uri="{FF2B5EF4-FFF2-40B4-BE49-F238E27FC236}">
                <a16:creationId xmlns:a16="http://schemas.microsoft.com/office/drawing/2014/main" id="{09BBFB0D-5AEE-41F7-B71B-9BC3D0AB5166}"/>
              </a:ext>
            </a:extLst>
          </p:cNvPr>
          <p:cNvSpPr txBox="1"/>
          <p:nvPr/>
        </p:nvSpPr>
        <p:spPr>
          <a:xfrm>
            <a:off x="1323975" y="3114675"/>
            <a:ext cx="10363200" cy="954107"/>
          </a:xfrm>
          <a:prstGeom prst="rect">
            <a:avLst/>
          </a:prstGeom>
          <a:noFill/>
        </p:spPr>
        <p:txBody>
          <a:bodyPr wrap="square" rtlCol="0">
            <a:spAutoFit/>
          </a:bodyPr>
          <a:lstStyle/>
          <a:p>
            <a:r>
              <a:rPr lang="en-US" sz="28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“What do you mean by that?” </a:t>
            </a:r>
          </a:p>
          <a:p>
            <a:r>
              <a:rPr lang="en-US" sz="28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“Do all religions have the same solution to the sin/guilt issue?”</a:t>
            </a:r>
            <a:endParaRPr lang="en-US" sz="2800" dirty="0">
              <a:solidFill>
                <a:schemeClr val="accent6">
                  <a:lumMod val="75000"/>
                </a:schemeClr>
              </a:solidFill>
            </a:endParaRPr>
          </a:p>
        </p:txBody>
      </p:sp>
      <p:sp>
        <p:nvSpPr>
          <p:cNvPr id="6" name="TextBox 5">
            <a:extLst>
              <a:ext uri="{FF2B5EF4-FFF2-40B4-BE49-F238E27FC236}">
                <a16:creationId xmlns:a16="http://schemas.microsoft.com/office/drawing/2014/main" id="{32A5E641-E34E-4F02-9B49-7029955E8C39}"/>
              </a:ext>
            </a:extLst>
          </p:cNvPr>
          <p:cNvSpPr txBox="1"/>
          <p:nvPr/>
        </p:nvSpPr>
        <p:spPr>
          <a:xfrm>
            <a:off x="771525" y="4667250"/>
            <a:ext cx="10153650" cy="523220"/>
          </a:xfrm>
          <a:prstGeom prst="rect">
            <a:avLst/>
          </a:prstGeom>
          <a:noFill/>
        </p:spPr>
        <p:txBody>
          <a:bodyPr wrap="square" rtlCol="0">
            <a:spAutoFit/>
          </a:bodyPr>
          <a:lstStyle/>
          <a:p>
            <a:r>
              <a:rPr lang="en-US"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“All that matters is that you try your best.” </a:t>
            </a:r>
          </a:p>
        </p:txBody>
      </p:sp>
      <p:sp>
        <p:nvSpPr>
          <p:cNvPr id="7" name="TextBox 6">
            <a:extLst>
              <a:ext uri="{FF2B5EF4-FFF2-40B4-BE49-F238E27FC236}">
                <a16:creationId xmlns:a16="http://schemas.microsoft.com/office/drawing/2014/main" id="{EBFCCF50-931C-482D-95D8-ACA31EE45FEA}"/>
              </a:ext>
            </a:extLst>
          </p:cNvPr>
          <p:cNvSpPr txBox="1"/>
          <p:nvPr/>
        </p:nvSpPr>
        <p:spPr>
          <a:xfrm>
            <a:off x="1476375" y="5313581"/>
            <a:ext cx="9448800" cy="1384995"/>
          </a:xfrm>
          <a:prstGeom prst="rect">
            <a:avLst/>
          </a:prstGeom>
          <a:noFill/>
        </p:spPr>
        <p:txBody>
          <a:bodyPr wrap="square" rtlCol="0">
            <a:spAutoFit/>
          </a:bodyPr>
          <a:lstStyle/>
          <a:p>
            <a:r>
              <a:rPr lang="en-US" sz="28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“What do you mean by that?” </a:t>
            </a:r>
          </a:p>
          <a:p>
            <a:r>
              <a:rPr lang="en-US" sz="28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“We all fail. How many failures does it take before we are not trying our best anymore?”</a:t>
            </a:r>
            <a:r>
              <a:rPr lang="en-US" sz="18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endParaRPr lang="en-US" dirty="0">
              <a:solidFill>
                <a:schemeClr val="accent6">
                  <a:lumMod val="75000"/>
                </a:schemeClr>
              </a:solidFill>
            </a:endParaRPr>
          </a:p>
        </p:txBody>
      </p:sp>
    </p:spTree>
    <p:extLst>
      <p:ext uri="{BB962C8B-B14F-4D97-AF65-F5344CB8AC3E}">
        <p14:creationId xmlns:p14="http://schemas.microsoft.com/office/powerpoint/2010/main" val="460551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62A7CE8-D156-401D-AEE2-7B5690988985}"/>
              </a:ext>
            </a:extLst>
          </p:cNvPr>
          <p:cNvSpPr txBox="1"/>
          <p:nvPr/>
        </p:nvSpPr>
        <p:spPr>
          <a:xfrm>
            <a:off x="847724" y="860763"/>
            <a:ext cx="10106025" cy="3539430"/>
          </a:xfrm>
          <a:prstGeom prst="rect">
            <a:avLst/>
          </a:prstGeom>
          <a:noFill/>
        </p:spPr>
        <p:txBody>
          <a:bodyPr wrap="square">
            <a:spAutoFit/>
          </a:bodyPr>
          <a:lstStyle/>
          <a:p>
            <a:r>
              <a:rPr lang="en-US" sz="2800" dirty="0">
                <a:solidFill>
                  <a:schemeClr val="accent4">
                    <a:lumMod val="75000"/>
                  </a:schemeClr>
                </a:solidFill>
              </a:rPr>
              <a:t>Acts 17:22-23</a:t>
            </a:r>
          </a:p>
          <a:p>
            <a:endParaRPr lang="en-US" sz="2800" dirty="0"/>
          </a:p>
          <a:p>
            <a:r>
              <a:rPr lang="en-US" sz="2800" dirty="0"/>
              <a:t>22 So Paul stood in the midst of the Areopagus and said, “Men of Athens, I see that you are very religious in all respects. </a:t>
            </a:r>
          </a:p>
          <a:p>
            <a:r>
              <a:rPr lang="en-US" sz="2800" dirty="0"/>
              <a:t>23 For while I was passing through and examining the objects of your worship, I also found an altar with this inscription, ‘TO AN UNKNOWN GOD.’ Therefore, what you worship in ignorance, this I proclaim to you.”</a:t>
            </a:r>
          </a:p>
        </p:txBody>
      </p:sp>
    </p:spTree>
    <p:extLst>
      <p:ext uri="{BB962C8B-B14F-4D97-AF65-F5344CB8AC3E}">
        <p14:creationId xmlns:p14="http://schemas.microsoft.com/office/powerpoint/2010/main" val="22174585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C2E94C-803B-4A23-A6DE-0B12D43A3145}"/>
              </a:ext>
            </a:extLst>
          </p:cNvPr>
          <p:cNvSpPr txBox="1"/>
          <p:nvPr/>
        </p:nvSpPr>
        <p:spPr>
          <a:xfrm>
            <a:off x="933450" y="1056412"/>
            <a:ext cx="10534650" cy="3108543"/>
          </a:xfrm>
          <a:prstGeom prst="rect">
            <a:avLst/>
          </a:prstGeom>
          <a:noFill/>
        </p:spPr>
        <p:txBody>
          <a:bodyPr wrap="square">
            <a:spAutoFit/>
          </a:bodyPr>
          <a:lstStyle/>
          <a:p>
            <a:r>
              <a:rPr lang="en-US" sz="2800" dirty="0">
                <a:solidFill>
                  <a:schemeClr val="accent4">
                    <a:lumMod val="75000"/>
                  </a:schemeClr>
                </a:solidFill>
              </a:rPr>
              <a:t>Acts 17:28-29</a:t>
            </a:r>
          </a:p>
          <a:p>
            <a:endParaRPr lang="en-US" sz="2800" dirty="0"/>
          </a:p>
          <a:p>
            <a:r>
              <a:rPr lang="en-US" sz="2800" dirty="0"/>
              <a:t>28 for in Him we live and move and exist, as even some of your own poets have said, ‘For we also are His descendants.’ </a:t>
            </a:r>
          </a:p>
          <a:p>
            <a:r>
              <a:rPr lang="en-US" sz="2800" dirty="0"/>
              <a:t>29 Therefore, since we are the descendants of God, we ought not to think that the Divine Nature is like gold or silver or stone, an image formed by human skill and thought.</a:t>
            </a:r>
          </a:p>
        </p:txBody>
      </p:sp>
    </p:spTree>
    <p:extLst>
      <p:ext uri="{BB962C8B-B14F-4D97-AF65-F5344CB8AC3E}">
        <p14:creationId xmlns:p14="http://schemas.microsoft.com/office/powerpoint/2010/main" val="267801072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4B9549-6CCD-4ED1-A2AF-499A170195F3}"/>
              </a:ext>
            </a:extLst>
          </p:cNvPr>
          <p:cNvSpPr txBox="1"/>
          <p:nvPr/>
        </p:nvSpPr>
        <p:spPr>
          <a:xfrm>
            <a:off x="990600" y="418237"/>
            <a:ext cx="10153650" cy="3108543"/>
          </a:xfrm>
          <a:prstGeom prst="rect">
            <a:avLst/>
          </a:prstGeom>
          <a:noFill/>
        </p:spPr>
        <p:txBody>
          <a:bodyPr wrap="square">
            <a:spAutoFit/>
          </a:bodyPr>
          <a:lstStyle/>
          <a:p>
            <a:r>
              <a:rPr lang="en-US" sz="2800" dirty="0">
                <a:solidFill>
                  <a:schemeClr val="accent4">
                    <a:lumMod val="75000"/>
                  </a:schemeClr>
                </a:solidFill>
              </a:rPr>
              <a:t>2 Timothy 2:24-25</a:t>
            </a:r>
          </a:p>
          <a:p>
            <a:endParaRPr lang="en-US" sz="2800" dirty="0"/>
          </a:p>
          <a:p>
            <a:r>
              <a:rPr lang="en-US" sz="2800" dirty="0"/>
              <a:t>24 The Lord’s bond-servant must not be quarrelsome, but be kind to all, skillful in teaching, patient when wronged, </a:t>
            </a:r>
          </a:p>
          <a:p>
            <a:r>
              <a:rPr lang="en-US" sz="2800" dirty="0"/>
              <a:t>25 with gentleness correcting those who are in opposition, if perhaps God may grant them </a:t>
            </a:r>
            <a:r>
              <a:rPr lang="en-US" sz="2800" b="1" dirty="0"/>
              <a:t>repentance leading to the knowledge of the truth</a:t>
            </a:r>
          </a:p>
        </p:txBody>
      </p:sp>
      <p:sp>
        <p:nvSpPr>
          <p:cNvPr id="4" name="TextBox 3">
            <a:extLst>
              <a:ext uri="{FF2B5EF4-FFF2-40B4-BE49-F238E27FC236}">
                <a16:creationId xmlns:a16="http://schemas.microsoft.com/office/drawing/2014/main" id="{55E96937-7380-4AEA-B5A2-324B061BC33A}"/>
              </a:ext>
            </a:extLst>
          </p:cNvPr>
          <p:cNvSpPr txBox="1"/>
          <p:nvPr/>
        </p:nvSpPr>
        <p:spPr>
          <a:xfrm>
            <a:off x="800100" y="4095750"/>
            <a:ext cx="5743575" cy="461665"/>
          </a:xfrm>
          <a:prstGeom prst="rect">
            <a:avLst/>
          </a:prstGeom>
          <a:noFill/>
        </p:spPr>
        <p:txBody>
          <a:bodyPr wrap="square" rtlCol="0">
            <a:spAutoFit/>
          </a:bodyPr>
          <a:lstStyle/>
          <a:p>
            <a:r>
              <a:rPr lang="en-US" sz="2400" dirty="0"/>
              <a:t>Not quarrelsome</a:t>
            </a:r>
          </a:p>
        </p:txBody>
      </p:sp>
      <p:sp>
        <p:nvSpPr>
          <p:cNvPr id="5" name="TextBox 4">
            <a:extLst>
              <a:ext uri="{FF2B5EF4-FFF2-40B4-BE49-F238E27FC236}">
                <a16:creationId xmlns:a16="http://schemas.microsoft.com/office/drawing/2014/main" id="{329B2CB7-271D-4753-8027-3F8400497ECA}"/>
              </a:ext>
            </a:extLst>
          </p:cNvPr>
          <p:cNvSpPr txBox="1"/>
          <p:nvPr/>
        </p:nvSpPr>
        <p:spPr>
          <a:xfrm>
            <a:off x="800098" y="4588959"/>
            <a:ext cx="5743575" cy="461665"/>
          </a:xfrm>
          <a:prstGeom prst="rect">
            <a:avLst/>
          </a:prstGeom>
          <a:noFill/>
        </p:spPr>
        <p:txBody>
          <a:bodyPr wrap="square" rtlCol="0">
            <a:spAutoFit/>
          </a:bodyPr>
          <a:lstStyle/>
          <a:p>
            <a:r>
              <a:rPr lang="en-US" sz="2400" dirty="0"/>
              <a:t>Kind to all</a:t>
            </a:r>
          </a:p>
        </p:txBody>
      </p:sp>
      <p:sp>
        <p:nvSpPr>
          <p:cNvPr id="6" name="TextBox 5">
            <a:extLst>
              <a:ext uri="{FF2B5EF4-FFF2-40B4-BE49-F238E27FC236}">
                <a16:creationId xmlns:a16="http://schemas.microsoft.com/office/drawing/2014/main" id="{CD0EE43F-1485-41E6-BF61-0E6221ACFAD3}"/>
              </a:ext>
            </a:extLst>
          </p:cNvPr>
          <p:cNvSpPr txBox="1"/>
          <p:nvPr/>
        </p:nvSpPr>
        <p:spPr>
          <a:xfrm>
            <a:off x="800098" y="5082168"/>
            <a:ext cx="5743575" cy="461665"/>
          </a:xfrm>
          <a:prstGeom prst="rect">
            <a:avLst/>
          </a:prstGeom>
          <a:noFill/>
        </p:spPr>
        <p:txBody>
          <a:bodyPr wrap="square" rtlCol="0">
            <a:spAutoFit/>
          </a:bodyPr>
          <a:lstStyle/>
          <a:p>
            <a:r>
              <a:rPr lang="en-US" sz="2400" dirty="0"/>
              <a:t>Skillful in teaching</a:t>
            </a:r>
          </a:p>
        </p:txBody>
      </p:sp>
      <p:sp>
        <p:nvSpPr>
          <p:cNvPr id="7" name="TextBox 6">
            <a:extLst>
              <a:ext uri="{FF2B5EF4-FFF2-40B4-BE49-F238E27FC236}">
                <a16:creationId xmlns:a16="http://schemas.microsoft.com/office/drawing/2014/main" id="{36B55048-26C7-47B3-BB2C-E261CA3EA70A}"/>
              </a:ext>
            </a:extLst>
          </p:cNvPr>
          <p:cNvSpPr txBox="1"/>
          <p:nvPr/>
        </p:nvSpPr>
        <p:spPr>
          <a:xfrm>
            <a:off x="800099" y="5575377"/>
            <a:ext cx="5743575" cy="461665"/>
          </a:xfrm>
          <a:prstGeom prst="rect">
            <a:avLst/>
          </a:prstGeom>
          <a:noFill/>
        </p:spPr>
        <p:txBody>
          <a:bodyPr wrap="square" rtlCol="0">
            <a:spAutoFit/>
          </a:bodyPr>
          <a:lstStyle/>
          <a:p>
            <a:r>
              <a:rPr lang="en-US" sz="2400" dirty="0"/>
              <a:t>Patient when wronged</a:t>
            </a:r>
          </a:p>
        </p:txBody>
      </p:sp>
      <p:sp>
        <p:nvSpPr>
          <p:cNvPr id="8" name="TextBox 7">
            <a:extLst>
              <a:ext uri="{FF2B5EF4-FFF2-40B4-BE49-F238E27FC236}">
                <a16:creationId xmlns:a16="http://schemas.microsoft.com/office/drawing/2014/main" id="{F49E57C5-06CF-4D31-A3A8-3EEB88F6E4E5}"/>
              </a:ext>
            </a:extLst>
          </p:cNvPr>
          <p:cNvSpPr txBox="1"/>
          <p:nvPr/>
        </p:nvSpPr>
        <p:spPr>
          <a:xfrm>
            <a:off x="800100" y="6068586"/>
            <a:ext cx="5743575" cy="461665"/>
          </a:xfrm>
          <a:prstGeom prst="rect">
            <a:avLst/>
          </a:prstGeom>
          <a:noFill/>
        </p:spPr>
        <p:txBody>
          <a:bodyPr wrap="square" rtlCol="0">
            <a:spAutoFit/>
          </a:bodyPr>
          <a:lstStyle/>
          <a:p>
            <a:r>
              <a:rPr lang="en-US" sz="2400" dirty="0"/>
              <a:t>With gentleness correcting</a:t>
            </a:r>
          </a:p>
        </p:txBody>
      </p:sp>
    </p:spTree>
    <p:extLst>
      <p:ext uri="{BB962C8B-B14F-4D97-AF65-F5344CB8AC3E}">
        <p14:creationId xmlns:p14="http://schemas.microsoft.com/office/powerpoint/2010/main" val="370029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37D108D-D7DD-4074-8EA3-36A46D48BAE0}"/>
              </a:ext>
            </a:extLst>
          </p:cNvPr>
          <p:cNvSpPr txBox="1"/>
          <p:nvPr/>
        </p:nvSpPr>
        <p:spPr>
          <a:xfrm>
            <a:off x="1771650" y="1014710"/>
            <a:ext cx="9124950" cy="2246769"/>
          </a:xfrm>
          <a:prstGeom prst="rect">
            <a:avLst/>
          </a:prstGeom>
          <a:noFill/>
        </p:spPr>
        <p:txBody>
          <a:bodyPr wrap="square">
            <a:spAutoFit/>
          </a:bodyPr>
          <a:lstStyle/>
          <a:p>
            <a:r>
              <a:rPr lang="en-US" sz="2800" dirty="0">
                <a:solidFill>
                  <a:schemeClr val="accent4">
                    <a:lumMod val="75000"/>
                  </a:schemeClr>
                </a:solidFill>
              </a:rPr>
              <a:t>Jeremiah 31:3</a:t>
            </a:r>
          </a:p>
          <a:p>
            <a:endParaRPr lang="en-US" sz="2800" dirty="0"/>
          </a:p>
          <a:p>
            <a:r>
              <a:rPr lang="en-US" sz="2800" dirty="0"/>
              <a:t>“The Lord appeared to him long ago, saying, ‘I have loved you with an everlasting love; Therefore I have drawn you out with kindness.’”</a:t>
            </a:r>
          </a:p>
        </p:txBody>
      </p:sp>
    </p:spTree>
    <p:extLst>
      <p:ext uri="{BB962C8B-B14F-4D97-AF65-F5344CB8AC3E}">
        <p14:creationId xmlns:p14="http://schemas.microsoft.com/office/powerpoint/2010/main" val="27167028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50EAC6-B5C0-451D-8047-03F41017B83F}"/>
              </a:ext>
            </a:extLst>
          </p:cNvPr>
          <p:cNvSpPr txBox="1"/>
          <p:nvPr/>
        </p:nvSpPr>
        <p:spPr>
          <a:xfrm>
            <a:off x="819150" y="471785"/>
            <a:ext cx="10363199" cy="2246769"/>
          </a:xfrm>
          <a:prstGeom prst="rect">
            <a:avLst/>
          </a:prstGeom>
          <a:noFill/>
        </p:spPr>
        <p:txBody>
          <a:bodyPr wrap="square">
            <a:spAutoFit/>
          </a:bodyPr>
          <a:lstStyle/>
          <a:p>
            <a:r>
              <a:rPr lang="en-US" sz="2800" dirty="0">
                <a:solidFill>
                  <a:schemeClr val="accent4">
                    <a:lumMod val="75000"/>
                  </a:schemeClr>
                </a:solidFill>
              </a:rPr>
              <a:t>1 Peter 3:15 </a:t>
            </a:r>
          </a:p>
          <a:p>
            <a:endParaRPr lang="en-US" sz="2800" dirty="0"/>
          </a:p>
          <a:p>
            <a:r>
              <a:rPr lang="en-US" sz="2800" dirty="0"/>
              <a:t>but sanctify Christ as Lord in your hearts, always being ready to make a defense to everyone who asks you to give an account for the hope that is in you, but with gentleness and respect</a:t>
            </a:r>
          </a:p>
        </p:txBody>
      </p:sp>
      <p:sp>
        <p:nvSpPr>
          <p:cNvPr id="5" name="TextBox 4">
            <a:extLst>
              <a:ext uri="{FF2B5EF4-FFF2-40B4-BE49-F238E27FC236}">
                <a16:creationId xmlns:a16="http://schemas.microsoft.com/office/drawing/2014/main" id="{20E64FF5-2A3E-42AC-9C80-2A58C8CD69E2}"/>
              </a:ext>
            </a:extLst>
          </p:cNvPr>
          <p:cNvSpPr txBox="1"/>
          <p:nvPr/>
        </p:nvSpPr>
        <p:spPr>
          <a:xfrm>
            <a:off x="819150" y="3126908"/>
            <a:ext cx="6096000" cy="461665"/>
          </a:xfrm>
          <a:prstGeom prst="rect">
            <a:avLst/>
          </a:prstGeom>
          <a:noFill/>
        </p:spPr>
        <p:txBody>
          <a:bodyPr wrap="square">
            <a:spAutoFit/>
          </a:bodyPr>
          <a:lstStyle/>
          <a:p>
            <a:r>
              <a:rPr lang="en-US" sz="2400" dirty="0"/>
              <a:t>1) Evangelize with gentleness.</a:t>
            </a:r>
          </a:p>
        </p:txBody>
      </p:sp>
      <p:sp>
        <p:nvSpPr>
          <p:cNvPr id="6" name="TextBox 5">
            <a:extLst>
              <a:ext uri="{FF2B5EF4-FFF2-40B4-BE49-F238E27FC236}">
                <a16:creationId xmlns:a16="http://schemas.microsoft.com/office/drawing/2014/main" id="{95710B8C-84DC-4EE9-9078-AD06DD94C224}"/>
              </a:ext>
            </a:extLst>
          </p:cNvPr>
          <p:cNvSpPr txBox="1"/>
          <p:nvPr/>
        </p:nvSpPr>
        <p:spPr>
          <a:xfrm>
            <a:off x="819150" y="3856269"/>
            <a:ext cx="6096000" cy="461665"/>
          </a:xfrm>
          <a:prstGeom prst="rect">
            <a:avLst/>
          </a:prstGeom>
          <a:noFill/>
        </p:spPr>
        <p:txBody>
          <a:bodyPr wrap="square">
            <a:spAutoFit/>
          </a:bodyPr>
          <a:lstStyle/>
          <a:p>
            <a:r>
              <a:rPr lang="en-US" sz="2400" dirty="0"/>
              <a:t>2) We are to show respect.</a:t>
            </a:r>
          </a:p>
        </p:txBody>
      </p:sp>
      <p:sp>
        <p:nvSpPr>
          <p:cNvPr id="7" name="TextBox 6">
            <a:extLst>
              <a:ext uri="{FF2B5EF4-FFF2-40B4-BE49-F238E27FC236}">
                <a16:creationId xmlns:a16="http://schemas.microsoft.com/office/drawing/2014/main" id="{D2D5015A-A132-4173-A476-596D01D4556C}"/>
              </a:ext>
            </a:extLst>
          </p:cNvPr>
          <p:cNvSpPr txBox="1"/>
          <p:nvPr/>
        </p:nvSpPr>
        <p:spPr>
          <a:xfrm>
            <a:off x="819150" y="4585630"/>
            <a:ext cx="8543925" cy="461665"/>
          </a:xfrm>
          <a:prstGeom prst="rect">
            <a:avLst/>
          </a:prstGeom>
          <a:noFill/>
        </p:spPr>
        <p:txBody>
          <a:bodyPr wrap="square">
            <a:spAutoFit/>
          </a:bodyPr>
          <a:lstStyle/>
          <a:p>
            <a:r>
              <a:rPr lang="en-US" sz="2400" dirty="0"/>
              <a:t>3) We are to give an account for the “hope” that is in us.</a:t>
            </a:r>
          </a:p>
        </p:txBody>
      </p:sp>
      <p:sp>
        <p:nvSpPr>
          <p:cNvPr id="8" name="TextBox 7">
            <a:extLst>
              <a:ext uri="{FF2B5EF4-FFF2-40B4-BE49-F238E27FC236}">
                <a16:creationId xmlns:a16="http://schemas.microsoft.com/office/drawing/2014/main" id="{E11351A9-1B9B-45B7-9456-72F41C66F95B}"/>
              </a:ext>
            </a:extLst>
          </p:cNvPr>
          <p:cNvSpPr txBox="1"/>
          <p:nvPr/>
        </p:nvSpPr>
        <p:spPr>
          <a:xfrm>
            <a:off x="914400" y="5455592"/>
            <a:ext cx="7715250" cy="461665"/>
          </a:xfrm>
          <a:prstGeom prst="rect">
            <a:avLst/>
          </a:prstGeom>
          <a:noFill/>
        </p:spPr>
        <p:txBody>
          <a:bodyPr wrap="square" rtlCol="0">
            <a:spAutoFit/>
          </a:bodyPr>
          <a:lstStyle/>
          <a:p>
            <a:r>
              <a:rPr lang="en-US" sz="2400" dirty="0"/>
              <a:t>sanctify Christ as Lord in your hearts</a:t>
            </a:r>
          </a:p>
        </p:txBody>
      </p:sp>
    </p:spTree>
    <p:extLst>
      <p:ext uri="{BB962C8B-B14F-4D97-AF65-F5344CB8AC3E}">
        <p14:creationId xmlns:p14="http://schemas.microsoft.com/office/powerpoint/2010/main" val="3012177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F870A9-0AB7-455F-BD7D-AB4961739BBC}"/>
              </a:ext>
            </a:extLst>
          </p:cNvPr>
          <p:cNvSpPr txBox="1"/>
          <p:nvPr/>
        </p:nvSpPr>
        <p:spPr>
          <a:xfrm>
            <a:off x="628650" y="533400"/>
            <a:ext cx="10953750" cy="2677656"/>
          </a:xfrm>
          <a:prstGeom prst="rect">
            <a:avLst/>
          </a:prstGeom>
          <a:noFill/>
        </p:spPr>
        <p:txBody>
          <a:bodyPr wrap="square" rtlCol="0">
            <a:spAutoFit/>
          </a:bodyPr>
          <a:lstStyle/>
          <a:p>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Colossians 3:12-13</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And so, as those who have been chosen of God, holy and beloved, put on a heart of compassion, kindness, humility, gentleness and patience; bearing with one another, and forgiving each other, whoever has a complaint against anyone; just as the Lord forgave you, so also should you.</a:t>
            </a:r>
          </a:p>
        </p:txBody>
      </p:sp>
    </p:spTree>
    <p:extLst>
      <p:ext uri="{BB962C8B-B14F-4D97-AF65-F5344CB8AC3E}">
        <p14:creationId xmlns:p14="http://schemas.microsoft.com/office/powerpoint/2010/main" val="135496036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E9EFFB5-A003-43D7-B0DC-7CB40832D9C8}"/>
              </a:ext>
            </a:extLst>
          </p:cNvPr>
          <p:cNvGraphicFramePr>
            <a:graphicFrameLocks noGrp="1"/>
          </p:cNvGraphicFramePr>
          <p:nvPr/>
        </p:nvGraphicFramePr>
        <p:xfrm>
          <a:off x="466725" y="603554"/>
          <a:ext cx="11068049" cy="4744161"/>
        </p:xfrm>
        <a:graphic>
          <a:graphicData uri="http://schemas.openxmlformats.org/drawingml/2006/table">
            <a:tbl>
              <a:tblPr/>
              <a:tblGrid>
                <a:gridCol w="2514600">
                  <a:extLst>
                    <a:ext uri="{9D8B030D-6E8A-4147-A177-3AD203B41FA5}">
                      <a16:colId xmlns:a16="http://schemas.microsoft.com/office/drawing/2014/main" val="2546113584"/>
                    </a:ext>
                  </a:extLst>
                </a:gridCol>
                <a:gridCol w="8553449">
                  <a:extLst>
                    <a:ext uri="{9D8B030D-6E8A-4147-A177-3AD203B41FA5}">
                      <a16:colId xmlns:a16="http://schemas.microsoft.com/office/drawing/2014/main" val="3021116160"/>
                    </a:ext>
                  </a:extLst>
                </a:gridCol>
              </a:tblGrid>
              <a:tr h="587613">
                <a:tc>
                  <a:txBody>
                    <a:bodyPr/>
                    <a:lstStyle/>
                    <a:p>
                      <a:pPr marL="0" marR="0">
                        <a:lnSpc>
                          <a:spcPct val="150000"/>
                        </a:lnSpc>
                        <a:spcBef>
                          <a:spcPts val="0"/>
                        </a:spcBef>
                        <a:spcAft>
                          <a:spcPts val="1000"/>
                        </a:spcAft>
                      </a:pPr>
                      <a:r>
                        <a:rPr lang="en-US" sz="2400" b="1">
                          <a:effectLst/>
                          <a:latin typeface="Calibri" panose="020F0502020204030204" pitchFamily="34" charset="0"/>
                          <a:ea typeface="Calibri" panose="020F0502020204030204" pitchFamily="34" charset="0"/>
                          <a:cs typeface="Times New Roman" panose="02020603050405020304" pitchFamily="18" charset="0"/>
                        </a:rPr>
                        <a:t>He tells us to have</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marL="0" marR="0">
                        <a:lnSpc>
                          <a:spcPct val="150000"/>
                        </a:lnSpc>
                        <a:spcBef>
                          <a:spcPts val="0"/>
                        </a:spcBef>
                        <a:spcAft>
                          <a:spcPts val="1000"/>
                        </a:spcAft>
                      </a:pPr>
                      <a:r>
                        <a:rPr lang="en-US"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Why?</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extLst>
                  <a:ext uri="{0D108BD9-81ED-4DB2-BD59-A6C34878D82A}">
                    <a16:rowId xmlns:a16="http://schemas.microsoft.com/office/drawing/2014/main" val="2606582200"/>
                  </a:ext>
                </a:extLst>
              </a:tr>
              <a:tr h="472935">
                <a:tc>
                  <a:txBody>
                    <a:bodyPr/>
                    <a:lstStyle/>
                    <a:p>
                      <a:pPr marL="0" marR="0">
                        <a:lnSpc>
                          <a:spcPct val="115000"/>
                        </a:lnSpc>
                        <a:spcBef>
                          <a:spcPts val="0"/>
                        </a:spcBef>
                        <a:spcAft>
                          <a:spcPts val="1000"/>
                        </a:spcAft>
                      </a:pPr>
                      <a:r>
                        <a:rPr lang="en-US" sz="2400">
                          <a:effectLst/>
                          <a:latin typeface="Calibri" panose="020F0502020204030204" pitchFamily="34" charset="0"/>
                          <a:ea typeface="Calibri" panose="020F0502020204030204" pitchFamily="34" charset="0"/>
                          <a:cs typeface="Times New Roman" panose="02020603050405020304" pitchFamily="18" charset="0"/>
                        </a:rPr>
                        <a:t>Compassion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2400">
                          <a:effectLst/>
                          <a:latin typeface="Calibri" panose="020F0502020204030204" pitchFamily="34" charset="0"/>
                          <a:ea typeface="Calibri" panose="020F0502020204030204" pitchFamily="34" charset="0"/>
                          <a:cs typeface="Times New Roman" panose="02020603050405020304" pitchFamily="18" charset="0"/>
                        </a:rPr>
                        <a:t>Because Christians can be hurting and suffering and in confusion.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2902537"/>
                  </a:ext>
                </a:extLst>
              </a:tr>
              <a:tr h="472935">
                <a:tc>
                  <a:txBody>
                    <a:bodyPr/>
                    <a:lstStyle/>
                    <a:p>
                      <a:pPr marL="0" marR="0">
                        <a:lnSpc>
                          <a:spcPct val="115000"/>
                        </a:lnSpc>
                        <a:spcBef>
                          <a:spcPts val="0"/>
                        </a:spcBef>
                        <a:spcAft>
                          <a:spcPts val="1000"/>
                        </a:spcAft>
                      </a:pPr>
                      <a:r>
                        <a:rPr lang="en-US" sz="2400">
                          <a:effectLst/>
                          <a:latin typeface="Calibri" panose="020F0502020204030204" pitchFamily="34" charset="0"/>
                          <a:ea typeface="Calibri" panose="020F0502020204030204" pitchFamily="34" charset="0"/>
                          <a:cs typeface="Times New Roman" panose="02020603050405020304" pitchFamily="18" charset="0"/>
                        </a:rPr>
                        <a:t>Kindness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2400">
                          <a:effectLst/>
                          <a:latin typeface="Calibri" panose="020F0502020204030204" pitchFamily="34" charset="0"/>
                          <a:ea typeface="Calibri" panose="020F0502020204030204" pitchFamily="34" charset="0"/>
                          <a:cs typeface="Times New Roman" panose="02020603050405020304" pitchFamily="18" charset="0"/>
                        </a:rPr>
                        <a:t>Because Christians can be needy.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011889"/>
                  </a:ext>
                </a:extLst>
              </a:tr>
              <a:tr h="472935">
                <a:tc>
                  <a:txBody>
                    <a:bodyPr/>
                    <a:lstStyle/>
                    <a:p>
                      <a:pPr marL="0" marR="0">
                        <a:lnSpc>
                          <a:spcPct val="115000"/>
                        </a:lnSpc>
                        <a:spcBef>
                          <a:spcPts val="0"/>
                        </a:spcBef>
                        <a:spcAft>
                          <a:spcPts val="1000"/>
                        </a:spcAft>
                      </a:pPr>
                      <a:r>
                        <a:rPr lang="en-US" sz="2400">
                          <a:effectLst/>
                          <a:latin typeface="Calibri" panose="020F0502020204030204" pitchFamily="34" charset="0"/>
                          <a:ea typeface="Calibri" panose="020F0502020204030204" pitchFamily="34" charset="0"/>
                          <a:cs typeface="Times New Roman" panose="02020603050405020304" pitchFamily="18" charset="0"/>
                        </a:rPr>
                        <a:t>Humility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2400">
                          <a:effectLst/>
                          <a:latin typeface="Calibri" panose="020F0502020204030204" pitchFamily="34" charset="0"/>
                          <a:ea typeface="Calibri" panose="020F0502020204030204" pitchFamily="34" charset="0"/>
                          <a:cs typeface="Times New Roman" panose="02020603050405020304" pitchFamily="18" charset="0"/>
                        </a:rPr>
                        <a:t>Because Christians can be overbearing.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11170731"/>
                  </a:ext>
                </a:extLst>
              </a:tr>
              <a:tr h="472935">
                <a:tc>
                  <a:txBody>
                    <a:bodyPr/>
                    <a:lstStyle/>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Gentleness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2400">
                          <a:effectLst/>
                          <a:latin typeface="Calibri" panose="020F0502020204030204" pitchFamily="34" charset="0"/>
                          <a:ea typeface="Calibri" panose="020F0502020204030204" pitchFamily="34" charset="0"/>
                          <a:cs typeface="Times New Roman" panose="02020603050405020304" pitchFamily="18" charset="0"/>
                        </a:rPr>
                        <a:t>Because Christians can be vulnerable and fragile.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3658558"/>
                  </a:ext>
                </a:extLst>
              </a:tr>
              <a:tr h="975326">
                <a:tc>
                  <a:txBody>
                    <a:bodyPr/>
                    <a:lstStyle/>
                    <a:p>
                      <a:pPr marL="0" marR="0">
                        <a:lnSpc>
                          <a:spcPct val="115000"/>
                        </a:lnSpc>
                        <a:spcBef>
                          <a:spcPts val="0"/>
                        </a:spcBef>
                        <a:spcAft>
                          <a:spcPts val="1000"/>
                        </a:spcAft>
                      </a:pPr>
                      <a:r>
                        <a:rPr lang="en-US" sz="2400">
                          <a:effectLst/>
                          <a:latin typeface="Calibri" panose="020F0502020204030204" pitchFamily="34" charset="0"/>
                          <a:ea typeface="Calibri" panose="020F0502020204030204" pitchFamily="34" charset="0"/>
                          <a:cs typeface="Times New Roman" panose="02020603050405020304" pitchFamily="18" charset="0"/>
                        </a:rPr>
                        <a:t>Patience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2400">
                          <a:effectLst/>
                          <a:latin typeface="Calibri" panose="020F0502020204030204" pitchFamily="34" charset="0"/>
                          <a:ea typeface="Calibri" panose="020F0502020204030204" pitchFamily="34" charset="0"/>
                          <a:cs typeface="Times New Roman" panose="02020603050405020304" pitchFamily="18" charset="0"/>
                        </a:rPr>
                        <a:t>Because Christians can drive you crazy sometimes with their stupidity, with their self-centeredness, and with their weaknesses.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4771139"/>
                  </a:ext>
                </a:extLst>
              </a:tr>
              <a:tr h="472935">
                <a:tc>
                  <a:txBody>
                    <a:bodyPr/>
                    <a:lstStyle/>
                    <a:p>
                      <a:pPr marL="0" marR="0">
                        <a:lnSpc>
                          <a:spcPct val="115000"/>
                        </a:lnSpc>
                        <a:spcBef>
                          <a:spcPts val="0"/>
                        </a:spcBef>
                        <a:spcAft>
                          <a:spcPts val="1000"/>
                        </a:spcAft>
                      </a:pPr>
                      <a:r>
                        <a:rPr lang="en-US" sz="2400">
                          <a:effectLst/>
                          <a:latin typeface="Calibri" panose="020F0502020204030204" pitchFamily="34" charset="0"/>
                          <a:ea typeface="Calibri" panose="020F0502020204030204" pitchFamily="34" charset="0"/>
                          <a:cs typeface="Times New Roman" panose="02020603050405020304" pitchFamily="18" charset="0"/>
                        </a:rPr>
                        <a:t>Bear with one another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2400">
                          <a:effectLst/>
                          <a:latin typeface="Calibri" panose="020F0502020204030204" pitchFamily="34" charset="0"/>
                          <a:ea typeface="Calibri" panose="020F0502020204030204" pitchFamily="34" charset="0"/>
                          <a:cs typeface="Times New Roman" panose="02020603050405020304" pitchFamily="18" charset="0"/>
                        </a:rPr>
                        <a:t>Because Christians can be intolerant at times.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9299781"/>
                  </a:ext>
                </a:extLst>
              </a:tr>
              <a:tr h="472935">
                <a:tc>
                  <a:txBody>
                    <a:bodyPr/>
                    <a:lstStyle/>
                    <a:p>
                      <a:pPr marL="0" marR="0">
                        <a:lnSpc>
                          <a:spcPct val="115000"/>
                        </a:lnSpc>
                        <a:spcBef>
                          <a:spcPts val="0"/>
                        </a:spcBef>
                        <a:spcAft>
                          <a:spcPts val="1000"/>
                        </a:spcAft>
                      </a:pPr>
                      <a:r>
                        <a:rPr lang="en-US" sz="2400">
                          <a:effectLst/>
                          <a:latin typeface="Calibri" panose="020F0502020204030204" pitchFamily="34" charset="0"/>
                          <a:ea typeface="Calibri" panose="020F0502020204030204" pitchFamily="34" charset="0"/>
                          <a:cs typeface="Times New Roman" panose="02020603050405020304" pitchFamily="18" charset="0"/>
                        </a:rPr>
                        <a:t>Forgive each other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Because Christians can sin against you.</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0663730"/>
                  </a:ext>
                </a:extLst>
              </a:tr>
            </a:tbl>
          </a:graphicData>
        </a:graphic>
      </p:graphicFrame>
    </p:spTree>
    <p:extLst>
      <p:ext uri="{BB962C8B-B14F-4D97-AF65-F5344CB8AC3E}">
        <p14:creationId xmlns:p14="http://schemas.microsoft.com/office/powerpoint/2010/main" val="360680306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099D5FD-37EE-4D9F-9F8A-7408E70B3C2F}"/>
              </a:ext>
            </a:extLst>
          </p:cNvPr>
          <p:cNvGraphicFramePr>
            <a:graphicFrameLocks noGrp="1"/>
          </p:cNvGraphicFramePr>
          <p:nvPr/>
        </p:nvGraphicFramePr>
        <p:xfrm>
          <a:off x="666751" y="409575"/>
          <a:ext cx="10706099" cy="5813874"/>
        </p:xfrm>
        <a:graphic>
          <a:graphicData uri="http://schemas.openxmlformats.org/drawingml/2006/table">
            <a:tbl>
              <a:tblPr/>
              <a:tblGrid>
                <a:gridCol w="1958684">
                  <a:extLst>
                    <a:ext uri="{9D8B030D-6E8A-4147-A177-3AD203B41FA5}">
                      <a16:colId xmlns:a16="http://schemas.microsoft.com/office/drawing/2014/main" val="651528503"/>
                    </a:ext>
                  </a:extLst>
                </a:gridCol>
                <a:gridCol w="1036201">
                  <a:extLst>
                    <a:ext uri="{9D8B030D-6E8A-4147-A177-3AD203B41FA5}">
                      <a16:colId xmlns:a16="http://schemas.microsoft.com/office/drawing/2014/main" val="434762000"/>
                    </a:ext>
                  </a:extLst>
                </a:gridCol>
                <a:gridCol w="1852809">
                  <a:extLst>
                    <a:ext uri="{9D8B030D-6E8A-4147-A177-3AD203B41FA5}">
                      <a16:colId xmlns:a16="http://schemas.microsoft.com/office/drawing/2014/main" val="3379168786"/>
                    </a:ext>
                  </a:extLst>
                </a:gridCol>
                <a:gridCol w="5858405">
                  <a:extLst>
                    <a:ext uri="{9D8B030D-6E8A-4147-A177-3AD203B41FA5}">
                      <a16:colId xmlns:a16="http://schemas.microsoft.com/office/drawing/2014/main" val="3974968927"/>
                    </a:ext>
                  </a:extLst>
                </a:gridCol>
              </a:tblGrid>
              <a:tr h="604550">
                <a:tc>
                  <a:txBody>
                    <a:bodyPr/>
                    <a:lstStyle/>
                    <a:p>
                      <a:pPr marL="0" marR="0" indent="0">
                        <a:lnSpc>
                          <a:spcPct val="115000"/>
                        </a:lnSpc>
                        <a:spcBef>
                          <a:spcPts val="0"/>
                        </a:spcBef>
                        <a:spcAft>
                          <a:spcPts val="0"/>
                        </a:spcAft>
                      </a:pPr>
                      <a:r>
                        <a:rPr lang="en-US" sz="1800" b="1">
                          <a:effectLst/>
                          <a:latin typeface="Calibri" panose="020F0502020204030204" pitchFamily="34" charset="0"/>
                          <a:ea typeface="Times New Roman" panose="02020603050405020304" pitchFamily="18" charset="0"/>
                          <a:cs typeface="Times New Roman" panose="02020603050405020304" pitchFamily="18" charset="0"/>
                        </a:rPr>
                        <a:t>To “one another” we should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marL="0" marR="0" indent="0">
                        <a:lnSpc>
                          <a:spcPct val="150000"/>
                        </a:lnSpc>
                        <a:spcBef>
                          <a:spcPts val="0"/>
                        </a:spcBef>
                        <a:spcAft>
                          <a:spcPts val="0"/>
                        </a:spcAft>
                      </a:pPr>
                      <a:r>
                        <a:rPr lang="en-US" sz="1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Scripture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marL="0" marR="0" indent="0">
                        <a:lnSpc>
                          <a:spcPct val="150000"/>
                        </a:lnSpc>
                        <a:spcBef>
                          <a:spcPts val="0"/>
                        </a:spcBef>
                        <a:spcAft>
                          <a:spcPts val="0"/>
                        </a:spcAft>
                      </a:pPr>
                      <a:r>
                        <a:rPr lang="en-US" sz="1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Why? Because…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marL="0" marR="0" indent="0">
                        <a:lnSpc>
                          <a:spcPct val="150000"/>
                        </a:lnSpc>
                        <a:spcBef>
                          <a:spcPts val="0"/>
                        </a:spcBef>
                        <a:spcAft>
                          <a:spcPts val="0"/>
                        </a:spcAft>
                      </a:pPr>
                      <a:r>
                        <a:rPr lang="en-US" sz="1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How?</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extLst>
                  <a:ext uri="{0D108BD9-81ED-4DB2-BD59-A6C34878D82A}">
                    <a16:rowId xmlns:a16="http://schemas.microsoft.com/office/drawing/2014/main" val="2667880295"/>
                  </a:ext>
                </a:extLst>
              </a:tr>
              <a:tr h="604550">
                <a:tc>
                  <a:txBody>
                    <a:bodyPr/>
                    <a:lstStyle/>
                    <a:p>
                      <a:pPr marL="0" marR="0" indent="0">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Be devoted</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Ro 12:10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be me-first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Stay loyal even when they are intolerable.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9249446"/>
                  </a:ext>
                </a:extLst>
              </a:tr>
              <a:tr h="604550">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Give preference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Ro 12:10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Christians can be self-absorbed</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Think of others before you think of yourself, let them speak first, show them interest first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4445691"/>
                  </a:ext>
                </a:extLst>
              </a:tr>
              <a:tr h="604550">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Be of the same mind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Ro 12:16</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be divisive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Do not be deliberately contrary, do not treat some as more contemptible than others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9662741"/>
                  </a:ext>
                </a:extLst>
              </a:tr>
              <a:tr h="604550">
                <a:tc>
                  <a:txBody>
                    <a:bodyPr/>
                    <a:lstStyle/>
                    <a:p>
                      <a:pPr marL="0" marR="0" indent="0">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Love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Ro 13:8</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be unlovable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See people as God sees them and then be to them as Jesus would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852077"/>
                  </a:ext>
                </a:extLst>
              </a:tr>
              <a:tr h="604550">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Not judge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Ro 14:13</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be judgmental</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Do not expand their one small sin into a mountain of sin and do not recall their previous forgiven sins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760359"/>
                  </a:ext>
                </a:extLst>
              </a:tr>
              <a:tr h="604550">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Build up</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Ro 14:19</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falter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Praise people for the good that they do, work with them on those areas where they are weak</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14806859"/>
                  </a:ext>
                </a:extLst>
              </a:tr>
              <a:tr h="604550">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Persevere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Ro 15:5</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be uncomfortable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Stick with people even when you aren’t getting anything from the relationship</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61669"/>
                  </a:ext>
                </a:extLst>
              </a:tr>
              <a:tr h="916696">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Accept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Ro 15:7</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hold others in contempt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Do not categorize people, if they are not as smart or rich or popular or attractive or socially adept as others still treat them as one for whom Christ died and loves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6802164"/>
                  </a:ext>
                </a:extLst>
              </a:tr>
            </a:tbl>
          </a:graphicData>
        </a:graphic>
      </p:graphicFrame>
    </p:spTree>
    <p:extLst>
      <p:ext uri="{BB962C8B-B14F-4D97-AF65-F5344CB8AC3E}">
        <p14:creationId xmlns:p14="http://schemas.microsoft.com/office/powerpoint/2010/main" val="236300047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CC4FCD0-CCED-DFEB-8FAA-0E74E3F985C2}"/>
              </a:ext>
            </a:extLst>
          </p:cNvPr>
          <p:cNvGraphicFramePr>
            <a:graphicFrameLocks noGrp="1"/>
          </p:cNvGraphicFramePr>
          <p:nvPr>
            <p:extLst>
              <p:ext uri="{D42A27DB-BD31-4B8C-83A1-F6EECF244321}">
                <p14:modId xmlns:p14="http://schemas.microsoft.com/office/powerpoint/2010/main" val="256002170"/>
              </p:ext>
            </p:extLst>
          </p:nvPr>
        </p:nvGraphicFramePr>
        <p:xfrm>
          <a:off x="666751" y="409575"/>
          <a:ext cx="10706099" cy="5853878"/>
        </p:xfrm>
        <a:graphic>
          <a:graphicData uri="http://schemas.openxmlformats.org/drawingml/2006/table">
            <a:tbl>
              <a:tblPr/>
              <a:tblGrid>
                <a:gridCol w="1958684">
                  <a:extLst>
                    <a:ext uri="{9D8B030D-6E8A-4147-A177-3AD203B41FA5}">
                      <a16:colId xmlns:a16="http://schemas.microsoft.com/office/drawing/2014/main" val="651528503"/>
                    </a:ext>
                  </a:extLst>
                </a:gridCol>
                <a:gridCol w="1036201">
                  <a:extLst>
                    <a:ext uri="{9D8B030D-6E8A-4147-A177-3AD203B41FA5}">
                      <a16:colId xmlns:a16="http://schemas.microsoft.com/office/drawing/2014/main" val="434762000"/>
                    </a:ext>
                  </a:extLst>
                </a:gridCol>
                <a:gridCol w="1852809">
                  <a:extLst>
                    <a:ext uri="{9D8B030D-6E8A-4147-A177-3AD203B41FA5}">
                      <a16:colId xmlns:a16="http://schemas.microsoft.com/office/drawing/2014/main" val="3379168786"/>
                    </a:ext>
                  </a:extLst>
                </a:gridCol>
                <a:gridCol w="5858405">
                  <a:extLst>
                    <a:ext uri="{9D8B030D-6E8A-4147-A177-3AD203B41FA5}">
                      <a16:colId xmlns:a16="http://schemas.microsoft.com/office/drawing/2014/main" val="3974968927"/>
                    </a:ext>
                  </a:extLst>
                </a:gridCol>
              </a:tblGrid>
              <a:tr h="604550">
                <a:tc>
                  <a:txBody>
                    <a:bodyPr/>
                    <a:lstStyle/>
                    <a:p>
                      <a:pPr marL="0" marR="0" indent="0">
                        <a:lnSpc>
                          <a:spcPct val="115000"/>
                        </a:lnSpc>
                        <a:spcBef>
                          <a:spcPts val="0"/>
                        </a:spcBef>
                        <a:spcAft>
                          <a:spcPts val="0"/>
                        </a:spcAft>
                      </a:pPr>
                      <a:r>
                        <a:rPr lang="en-US" sz="1800" b="1">
                          <a:effectLst/>
                          <a:latin typeface="Calibri" panose="020F0502020204030204" pitchFamily="34" charset="0"/>
                          <a:ea typeface="Times New Roman" panose="02020603050405020304" pitchFamily="18" charset="0"/>
                          <a:cs typeface="Times New Roman" panose="02020603050405020304" pitchFamily="18" charset="0"/>
                        </a:rPr>
                        <a:t>To “one another” we should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marL="0" marR="0" indent="0">
                        <a:lnSpc>
                          <a:spcPct val="150000"/>
                        </a:lnSpc>
                        <a:spcBef>
                          <a:spcPts val="0"/>
                        </a:spcBef>
                        <a:spcAft>
                          <a:spcPts val="0"/>
                        </a:spcAft>
                      </a:pPr>
                      <a:r>
                        <a:rPr lang="en-US" sz="1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Scripture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marL="0" marR="0" indent="0">
                        <a:lnSpc>
                          <a:spcPct val="150000"/>
                        </a:lnSpc>
                        <a:spcBef>
                          <a:spcPts val="0"/>
                        </a:spcBef>
                        <a:spcAft>
                          <a:spcPts val="0"/>
                        </a:spcAft>
                      </a:pPr>
                      <a:r>
                        <a:rPr lang="en-US" sz="1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Why? Because…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marL="0" marR="0" indent="0">
                        <a:lnSpc>
                          <a:spcPct val="150000"/>
                        </a:lnSpc>
                        <a:spcBef>
                          <a:spcPts val="0"/>
                        </a:spcBef>
                        <a:spcAft>
                          <a:spcPts val="0"/>
                        </a:spcAft>
                      </a:pPr>
                      <a:r>
                        <a:rPr lang="en-US" sz="1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How?</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extLst>
                  <a:ext uri="{0D108BD9-81ED-4DB2-BD59-A6C34878D82A}">
                    <a16:rowId xmlns:a16="http://schemas.microsoft.com/office/drawing/2014/main" val="2667880295"/>
                  </a:ext>
                </a:extLst>
              </a:tr>
              <a:tr h="604550">
                <a:tc>
                  <a:txBody>
                    <a:bodyPr/>
                    <a:lstStyle/>
                    <a:p>
                      <a:pPr marL="0" marR="0" indent="0">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Admonish</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Ro 15:14</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sin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“Brothers and sisters, even if a person is caught in any wrongdoing, you who are spiritual are to restore such a person in a spirit of gentleness; each one looking to yourself, so that you are not tempted as well.” Galatians 6:1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9249446"/>
                  </a:ext>
                </a:extLst>
              </a:tr>
              <a:tr h="604550">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Greet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Ro 16:16</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be snobbish</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Be friendly to all, ignore no one, never give anyone the cold shoulder. Go up to new people and introduce yourself.</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4445691"/>
                  </a:ext>
                </a:extLst>
              </a:tr>
              <a:tr h="604550">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Do not sue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1 Cor 6:7</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be greedy or arrogant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Work things out, talk to each other, get an arbitrator. Be careful about using litigation as your first resort.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9662741"/>
                  </a:ext>
                </a:extLst>
              </a:tr>
              <a:tr h="604550">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Wait for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1 Cor 11:33</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be insensitive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Do not grab the best before the others arrive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852077"/>
                  </a:ext>
                </a:extLst>
              </a:tr>
              <a:tr h="604550">
                <a:tc>
                  <a:txBody>
                    <a:bodyPr/>
                    <a:lstStyle/>
                    <a:p>
                      <a:pPr marL="0" marR="0" indent="0">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Show the same care for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1 Cor 12:25</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be prejudiced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Give the same to those who can give back as those who cannot, do not exclude or belittle anyone because they are outside of your group</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760359"/>
                  </a:ext>
                </a:extLst>
              </a:tr>
              <a:tr h="604550">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Serve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Gal 5:13</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only want to get and not to give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Put that other person’s needs above your own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14806859"/>
                  </a:ext>
                </a:extLst>
              </a:tr>
            </a:tbl>
          </a:graphicData>
        </a:graphic>
      </p:graphicFrame>
    </p:spTree>
    <p:extLst>
      <p:ext uri="{BB962C8B-B14F-4D97-AF65-F5344CB8AC3E}">
        <p14:creationId xmlns:p14="http://schemas.microsoft.com/office/powerpoint/2010/main" val="159074268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22B4760-3F78-E470-A1F9-D152EE966DE5}"/>
              </a:ext>
            </a:extLst>
          </p:cNvPr>
          <p:cNvGraphicFramePr>
            <a:graphicFrameLocks noGrp="1"/>
          </p:cNvGraphicFramePr>
          <p:nvPr>
            <p:extLst>
              <p:ext uri="{D42A27DB-BD31-4B8C-83A1-F6EECF244321}">
                <p14:modId xmlns:p14="http://schemas.microsoft.com/office/powerpoint/2010/main" val="4294903294"/>
              </p:ext>
            </p:extLst>
          </p:nvPr>
        </p:nvGraphicFramePr>
        <p:xfrm>
          <a:off x="666751" y="409575"/>
          <a:ext cx="10706099" cy="5538410"/>
        </p:xfrm>
        <a:graphic>
          <a:graphicData uri="http://schemas.openxmlformats.org/drawingml/2006/table">
            <a:tbl>
              <a:tblPr/>
              <a:tblGrid>
                <a:gridCol w="1958684">
                  <a:extLst>
                    <a:ext uri="{9D8B030D-6E8A-4147-A177-3AD203B41FA5}">
                      <a16:colId xmlns:a16="http://schemas.microsoft.com/office/drawing/2014/main" val="651528503"/>
                    </a:ext>
                  </a:extLst>
                </a:gridCol>
                <a:gridCol w="1036201">
                  <a:extLst>
                    <a:ext uri="{9D8B030D-6E8A-4147-A177-3AD203B41FA5}">
                      <a16:colId xmlns:a16="http://schemas.microsoft.com/office/drawing/2014/main" val="434762000"/>
                    </a:ext>
                  </a:extLst>
                </a:gridCol>
                <a:gridCol w="1852809">
                  <a:extLst>
                    <a:ext uri="{9D8B030D-6E8A-4147-A177-3AD203B41FA5}">
                      <a16:colId xmlns:a16="http://schemas.microsoft.com/office/drawing/2014/main" val="3379168786"/>
                    </a:ext>
                  </a:extLst>
                </a:gridCol>
                <a:gridCol w="5858405">
                  <a:extLst>
                    <a:ext uri="{9D8B030D-6E8A-4147-A177-3AD203B41FA5}">
                      <a16:colId xmlns:a16="http://schemas.microsoft.com/office/drawing/2014/main" val="3974968927"/>
                    </a:ext>
                  </a:extLst>
                </a:gridCol>
              </a:tblGrid>
              <a:tr h="604550">
                <a:tc>
                  <a:txBody>
                    <a:bodyPr/>
                    <a:lstStyle/>
                    <a:p>
                      <a:pPr marL="0" marR="0" indent="0">
                        <a:lnSpc>
                          <a:spcPct val="115000"/>
                        </a:lnSpc>
                        <a:spcBef>
                          <a:spcPts val="0"/>
                        </a:spcBef>
                        <a:spcAft>
                          <a:spcPts val="0"/>
                        </a:spcAft>
                      </a:pPr>
                      <a:r>
                        <a:rPr lang="en-US" sz="1800" b="1">
                          <a:effectLst/>
                          <a:latin typeface="Calibri" panose="020F0502020204030204" pitchFamily="34" charset="0"/>
                          <a:ea typeface="Times New Roman" panose="02020603050405020304" pitchFamily="18" charset="0"/>
                          <a:cs typeface="Times New Roman" panose="02020603050405020304" pitchFamily="18" charset="0"/>
                        </a:rPr>
                        <a:t>To “one another” we should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marL="0" marR="0" indent="0">
                        <a:lnSpc>
                          <a:spcPct val="150000"/>
                        </a:lnSpc>
                        <a:spcBef>
                          <a:spcPts val="0"/>
                        </a:spcBef>
                        <a:spcAft>
                          <a:spcPts val="0"/>
                        </a:spcAft>
                      </a:pPr>
                      <a:r>
                        <a:rPr lang="en-US" sz="1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Scripture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marL="0" marR="0" indent="0">
                        <a:lnSpc>
                          <a:spcPct val="150000"/>
                        </a:lnSpc>
                        <a:spcBef>
                          <a:spcPts val="0"/>
                        </a:spcBef>
                        <a:spcAft>
                          <a:spcPts val="0"/>
                        </a:spcAft>
                      </a:pPr>
                      <a:r>
                        <a:rPr lang="en-US" sz="1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Why? Because…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marL="0" marR="0" indent="0">
                        <a:lnSpc>
                          <a:spcPct val="150000"/>
                        </a:lnSpc>
                        <a:spcBef>
                          <a:spcPts val="0"/>
                        </a:spcBef>
                        <a:spcAft>
                          <a:spcPts val="0"/>
                        </a:spcAft>
                      </a:pPr>
                      <a:r>
                        <a:rPr lang="en-US" sz="1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How?</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extLst>
                  <a:ext uri="{0D108BD9-81ED-4DB2-BD59-A6C34878D82A}">
                    <a16:rowId xmlns:a16="http://schemas.microsoft.com/office/drawing/2014/main" val="2667880295"/>
                  </a:ext>
                </a:extLst>
              </a:tr>
              <a:tr h="604550">
                <a:tc>
                  <a:txBody>
                    <a:bodyPr/>
                    <a:lstStyle/>
                    <a:p>
                      <a:pPr marL="0" marR="0" indent="0">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Not challenge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Gal 5:26</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Christians can be wrongly competitive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Rejoice with those whom God has blessed more than you, let others get the promotion, the recognition, and the praise without jealousy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9249446"/>
                  </a:ext>
                </a:extLst>
              </a:tr>
              <a:tr h="604550">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Not envy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Gal 5:26</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Christians can want what others have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Rejoice with those whom God has blessed, be content with what God has given to you</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4445691"/>
                  </a:ext>
                </a:extLst>
              </a:tr>
              <a:tr h="604550">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Bear the other’s burdens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Gal 6:2</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will struggle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Be with that person in their trials and despair, listen, pray, comfort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9662741"/>
                  </a:ext>
                </a:extLst>
              </a:tr>
              <a:tr h="604550">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Show tolerance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Eph 4:2</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be irritating</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Do not respond in kind to a harsh remark, do not give anyone the cold shoulder, do not scorn someone because they have an annoying habit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852077"/>
                  </a:ext>
                </a:extLst>
              </a:tr>
              <a:tr h="604550">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Speak the truth</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Eph 4:25</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lie or be deceptive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Always speak what is right even if it diminishes your reputation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760359"/>
                  </a:ext>
                </a:extLst>
              </a:tr>
              <a:tr h="604550">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Be kind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Eph 4:32</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cruel and hurtful</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Do not belittle, snap at, or injure someone with your words, help others who are needy even to your own sacrifice, do not gossip</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14806859"/>
                  </a:ext>
                </a:extLst>
              </a:tr>
            </a:tbl>
          </a:graphicData>
        </a:graphic>
      </p:graphicFrame>
    </p:spTree>
    <p:extLst>
      <p:ext uri="{BB962C8B-B14F-4D97-AF65-F5344CB8AC3E}">
        <p14:creationId xmlns:p14="http://schemas.microsoft.com/office/powerpoint/2010/main" val="316229972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32F2A80-6FA7-E6AE-07D9-39DC5AEAFA9A}"/>
              </a:ext>
            </a:extLst>
          </p:cNvPr>
          <p:cNvGraphicFramePr>
            <a:graphicFrameLocks noGrp="1"/>
          </p:cNvGraphicFramePr>
          <p:nvPr>
            <p:extLst>
              <p:ext uri="{D42A27DB-BD31-4B8C-83A1-F6EECF244321}">
                <p14:modId xmlns:p14="http://schemas.microsoft.com/office/powerpoint/2010/main" val="705926584"/>
              </p:ext>
            </p:extLst>
          </p:nvPr>
        </p:nvGraphicFramePr>
        <p:xfrm>
          <a:off x="666751" y="409575"/>
          <a:ext cx="10706099" cy="5538410"/>
        </p:xfrm>
        <a:graphic>
          <a:graphicData uri="http://schemas.openxmlformats.org/drawingml/2006/table">
            <a:tbl>
              <a:tblPr/>
              <a:tblGrid>
                <a:gridCol w="1958684">
                  <a:extLst>
                    <a:ext uri="{9D8B030D-6E8A-4147-A177-3AD203B41FA5}">
                      <a16:colId xmlns:a16="http://schemas.microsoft.com/office/drawing/2014/main" val="651528503"/>
                    </a:ext>
                  </a:extLst>
                </a:gridCol>
                <a:gridCol w="1036201">
                  <a:extLst>
                    <a:ext uri="{9D8B030D-6E8A-4147-A177-3AD203B41FA5}">
                      <a16:colId xmlns:a16="http://schemas.microsoft.com/office/drawing/2014/main" val="434762000"/>
                    </a:ext>
                  </a:extLst>
                </a:gridCol>
                <a:gridCol w="1852809">
                  <a:extLst>
                    <a:ext uri="{9D8B030D-6E8A-4147-A177-3AD203B41FA5}">
                      <a16:colId xmlns:a16="http://schemas.microsoft.com/office/drawing/2014/main" val="3379168786"/>
                    </a:ext>
                  </a:extLst>
                </a:gridCol>
                <a:gridCol w="5858405">
                  <a:extLst>
                    <a:ext uri="{9D8B030D-6E8A-4147-A177-3AD203B41FA5}">
                      <a16:colId xmlns:a16="http://schemas.microsoft.com/office/drawing/2014/main" val="3974968927"/>
                    </a:ext>
                  </a:extLst>
                </a:gridCol>
              </a:tblGrid>
              <a:tr h="604550">
                <a:tc>
                  <a:txBody>
                    <a:bodyPr/>
                    <a:lstStyle/>
                    <a:p>
                      <a:pPr marL="0" marR="0" indent="0">
                        <a:lnSpc>
                          <a:spcPct val="115000"/>
                        </a:lnSpc>
                        <a:spcBef>
                          <a:spcPts val="0"/>
                        </a:spcBef>
                        <a:spcAft>
                          <a:spcPts val="0"/>
                        </a:spcAft>
                      </a:pPr>
                      <a:r>
                        <a:rPr lang="en-US" sz="1800" b="1">
                          <a:effectLst/>
                          <a:latin typeface="Calibri" panose="020F0502020204030204" pitchFamily="34" charset="0"/>
                          <a:ea typeface="Times New Roman" panose="02020603050405020304" pitchFamily="18" charset="0"/>
                          <a:cs typeface="Times New Roman" panose="02020603050405020304" pitchFamily="18" charset="0"/>
                        </a:rPr>
                        <a:t>To “one another” we should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marL="0" marR="0" indent="0">
                        <a:lnSpc>
                          <a:spcPct val="150000"/>
                        </a:lnSpc>
                        <a:spcBef>
                          <a:spcPts val="0"/>
                        </a:spcBef>
                        <a:spcAft>
                          <a:spcPts val="0"/>
                        </a:spcAft>
                      </a:pPr>
                      <a:r>
                        <a:rPr lang="en-US" sz="1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Scripture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marL="0" marR="0" indent="0">
                        <a:lnSpc>
                          <a:spcPct val="150000"/>
                        </a:lnSpc>
                        <a:spcBef>
                          <a:spcPts val="0"/>
                        </a:spcBef>
                        <a:spcAft>
                          <a:spcPts val="0"/>
                        </a:spcAft>
                      </a:pPr>
                      <a:r>
                        <a:rPr lang="en-US" sz="1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Why? Because…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marL="0" marR="0" indent="0">
                        <a:lnSpc>
                          <a:spcPct val="150000"/>
                        </a:lnSpc>
                        <a:spcBef>
                          <a:spcPts val="0"/>
                        </a:spcBef>
                        <a:spcAft>
                          <a:spcPts val="0"/>
                        </a:spcAft>
                      </a:pPr>
                      <a:r>
                        <a:rPr lang="en-US" sz="1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How?</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extLst>
                  <a:ext uri="{0D108BD9-81ED-4DB2-BD59-A6C34878D82A}">
                    <a16:rowId xmlns:a16="http://schemas.microsoft.com/office/drawing/2014/main" val="2667880295"/>
                  </a:ext>
                </a:extLst>
              </a:tr>
              <a:tr h="604550">
                <a:tc>
                  <a:txBody>
                    <a:bodyPr/>
                    <a:lstStyle/>
                    <a:p>
                      <a:pPr marL="0" marR="0" indent="0">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Be subject to</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Eph 5:21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act superior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Be the first to serve others, do not just sit around and wait for others to serve you first, defer to other’s opinions or wishes if you do not see any good reason to disagree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9249446"/>
                  </a:ext>
                </a:extLst>
              </a:tr>
              <a:tr h="604550">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Regard others as more important than ourselves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Phil 2:3</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be egotistical</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Put other people’s desire, goals, and needs above your own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4445691"/>
                  </a:ext>
                </a:extLst>
              </a:tr>
              <a:tr h="604550">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Forgive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Col 3:13</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will sin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Just as God forgave you your ocean of sin, forgive that person their one drop of sin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9662741"/>
                  </a:ext>
                </a:extLst>
              </a:tr>
              <a:tr h="604550">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Comfort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1 Thess 4:18</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hurt and be confused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Be a good listener, pray with them, offer advice where it can help</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852077"/>
                  </a:ext>
                </a:extLst>
              </a:tr>
              <a:tr h="604550">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Encourage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1 Thess 5:11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be discouraged or depressed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Support them with words and/or actions, be there for them</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760359"/>
                  </a:ext>
                </a:extLst>
              </a:tr>
              <a:tr h="56338">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Live in peace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1 Thess 5:13</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be very annoying</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Do not harass, be friendly, do them favors, seek their good</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14806859"/>
                  </a:ext>
                </a:extLst>
              </a:tr>
            </a:tbl>
          </a:graphicData>
        </a:graphic>
      </p:graphicFrame>
    </p:spTree>
    <p:extLst>
      <p:ext uri="{BB962C8B-B14F-4D97-AF65-F5344CB8AC3E}">
        <p14:creationId xmlns:p14="http://schemas.microsoft.com/office/powerpoint/2010/main" val="350555752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C9BAFD0-3B64-8E71-68A4-5450DB8E6467}"/>
              </a:ext>
            </a:extLst>
          </p:cNvPr>
          <p:cNvGraphicFramePr>
            <a:graphicFrameLocks noGrp="1"/>
          </p:cNvGraphicFramePr>
          <p:nvPr>
            <p:extLst>
              <p:ext uri="{D42A27DB-BD31-4B8C-83A1-F6EECF244321}">
                <p14:modId xmlns:p14="http://schemas.microsoft.com/office/powerpoint/2010/main" val="2329037647"/>
              </p:ext>
            </p:extLst>
          </p:nvPr>
        </p:nvGraphicFramePr>
        <p:xfrm>
          <a:off x="666751" y="409575"/>
          <a:ext cx="10706099" cy="6129342"/>
        </p:xfrm>
        <a:graphic>
          <a:graphicData uri="http://schemas.openxmlformats.org/drawingml/2006/table">
            <a:tbl>
              <a:tblPr/>
              <a:tblGrid>
                <a:gridCol w="1958684">
                  <a:extLst>
                    <a:ext uri="{9D8B030D-6E8A-4147-A177-3AD203B41FA5}">
                      <a16:colId xmlns:a16="http://schemas.microsoft.com/office/drawing/2014/main" val="651528503"/>
                    </a:ext>
                  </a:extLst>
                </a:gridCol>
                <a:gridCol w="1036201">
                  <a:extLst>
                    <a:ext uri="{9D8B030D-6E8A-4147-A177-3AD203B41FA5}">
                      <a16:colId xmlns:a16="http://schemas.microsoft.com/office/drawing/2014/main" val="434762000"/>
                    </a:ext>
                  </a:extLst>
                </a:gridCol>
                <a:gridCol w="1852809">
                  <a:extLst>
                    <a:ext uri="{9D8B030D-6E8A-4147-A177-3AD203B41FA5}">
                      <a16:colId xmlns:a16="http://schemas.microsoft.com/office/drawing/2014/main" val="3379168786"/>
                    </a:ext>
                  </a:extLst>
                </a:gridCol>
                <a:gridCol w="5858405">
                  <a:extLst>
                    <a:ext uri="{9D8B030D-6E8A-4147-A177-3AD203B41FA5}">
                      <a16:colId xmlns:a16="http://schemas.microsoft.com/office/drawing/2014/main" val="3974968927"/>
                    </a:ext>
                  </a:extLst>
                </a:gridCol>
              </a:tblGrid>
              <a:tr h="604550">
                <a:tc>
                  <a:txBody>
                    <a:bodyPr/>
                    <a:lstStyle/>
                    <a:p>
                      <a:pPr marL="0" marR="0" indent="0">
                        <a:lnSpc>
                          <a:spcPct val="115000"/>
                        </a:lnSpc>
                        <a:spcBef>
                          <a:spcPts val="0"/>
                        </a:spcBef>
                        <a:spcAft>
                          <a:spcPts val="0"/>
                        </a:spcAft>
                      </a:pPr>
                      <a:r>
                        <a:rPr lang="en-US" sz="1800" b="1">
                          <a:effectLst/>
                          <a:latin typeface="Calibri" panose="020F0502020204030204" pitchFamily="34" charset="0"/>
                          <a:ea typeface="Times New Roman" panose="02020603050405020304" pitchFamily="18" charset="0"/>
                          <a:cs typeface="Times New Roman" panose="02020603050405020304" pitchFamily="18" charset="0"/>
                        </a:rPr>
                        <a:t>To “one another” we should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marL="0" marR="0" indent="0">
                        <a:lnSpc>
                          <a:spcPct val="150000"/>
                        </a:lnSpc>
                        <a:spcBef>
                          <a:spcPts val="0"/>
                        </a:spcBef>
                        <a:spcAft>
                          <a:spcPts val="0"/>
                        </a:spcAft>
                      </a:pPr>
                      <a:r>
                        <a:rPr lang="en-US" sz="1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Scripture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marL="0" marR="0" indent="0">
                        <a:lnSpc>
                          <a:spcPct val="150000"/>
                        </a:lnSpc>
                        <a:spcBef>
                          <a:spcPts val="0"/>
                        </a:spcBef>
                        <a:spcAft>
                          <a:spcPts val="0"/>
                        </a:spcAft>
                      </a:pPr>
                      <a:r>
                        <a:rPr lang="en-US" sz="1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Why? Because…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marL="0" marR="0" indent="0">
                        <a:lnSpc>
                          <a:spcPct val="150000"/>
                        </a:lnSpc>
                        <a:spcBef>
                          <a:spcPts val="0"/>
                        </a:spcBef>
                        <a:spcAft>
                          <a:spcPts val="0"/>
                        </a:spcAft>
                      </a:pPr>
                      <a:r>
                        <a:rPr lang="en-US" sz="1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How?</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extLst>
                  <a:ext uri="{0D108BD9-81ED-4DB2-BD59-A6C34878D82A}">
                    <a16:rowId xmlns:a16="http://schemas.microsoft.com/office/drawing/2014/main" val="2667880295"/>
                  </a:ext>
                </a:extLst>
              </a:tr>
              <a:tr h="604550">
                <a:tc>
                  <a:txBody>
                    <a:bodyPr/>
                    <a:lstStyle/>
                    <a:p>
                      <a:pPr marL="0" marR="0" indent="0">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Seek after that which is good for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1 Thess 5:15</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be spiteful</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Ask for God’s blessings upon them and you give what would help them the most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9249446"/>
                  </a:ext>
                </a:extLst>
              </a:tr>
              <a:tr h="604550">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Stimulate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Heb 10:24</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be lazy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Help them make goals and do what you can to enable them to achieve those goals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4445691"/>
                  </a:ext>
                </a:extLst>
              </a:tr>
              <a:tr h="604550">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Do not speak against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Ja 4:11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gossip</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Do not tell others about someone else’s shortcomings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9662741"/>
                  </a:ext>
                </a:extLst>
              </a:tr>
              <a:tr h="604550">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Do not complain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Ja 5:9</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be grumblers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If you are not sincerely seeking a solution then do not condemn other people or circumstances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852077"/>
                  </a:ext>
                </a:extLst>
              </a:tr>
              <a:tr h="604550">
                <a:tc>
                  <a:txBody>
                    <a:bodyPr/>
                    <a:lstStyle/>
                    <a:p>
                      <a:pPr marL="0" marR="0" indent="0">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Confess your sins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Ja 5:16</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be proud and act perfect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If you have sinned against another then humble yourself before them</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760359"/>
                  </a:ext>
                </a:extLst>
              </a:tr>
              <a:tr h="604550">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Pray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Ja 5:16</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forget about God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Pray with them, pray for them, pray frequently</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14806859"/>
                  </a:ext>
                </a:extLst>
              </a:tr>
              <a:tr h="604550">
                <a:tc>
                  <a:txBody>
                    <a:bodyPr/>
                    <a:lstStyle/>
                    <a:p>
                      <a:pPr marL="0" marR="0" indent="0">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Be hospitable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1 Pet 4:9</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want to take and not receive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Have people over for lunch or dinner, lodge temporary visitors at your house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8973401"/>
                  </a:ext>
                </a:extLst>
              </a:tr>
              <a:tr h="604550">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Be humble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1 Pet 5:5</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cs typeface="Times New Roman" panose="02020603050405020304" pitchFamily="18" charset="0"/>
                        </a:rPr>
                        <a:t>Christians can be competitive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Rejoice with those who rejoice and weep with those who weep, considering them as more important than yourself</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1543566"/>
                  </a:ext>
                </a:extLst>
              </a:tr>
            </a:tbl>
          </a:graphicData>
        </a:graphic>
      </p:graphicFrame>
    </p:spTree>
    <p:extLst>
      <p:ext uri="{BB962C8B-B14F-4D97-AF65-F5344CB8AC3E}">
        <p14:creationId xmlns:p14="http://schemas.microsoft.com/office/powerpoint/2010/main" val="381504769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B973E2-AB82-4DE2-A488-7F1532ADC560}"/>
              </a:ext>
            </a:extLst>
          </p:cNvPr>
          <p:cNvSpPr txBox="1"/>
          <p:nvPr/>
        </p:nvSpPr>
        <p:spPr>
          <a:xfrm>
            <a:off x="485774" y="523875"/>
            <a:ext cx="10906125" cy="1323439"/>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8000" dirty="0"/>
              <a:t>Resisting Temptation</a:t>
            </a:r>
          </a:p>
        </p:txBody>
      </p:sp>
    </p:spTree>
    <p:extLst>
      <p:ext uri="{BB962C8B-B14F-4D97-AF65-F5344CB8AC3E}">
        <p14:creationId xmlns:p14="http://schemas.microsoft.com/office/powerpoint/2010/main" val="223634284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1785EC-396B-4F00-8BF4-BFA961C62658}"/>
              </a:ext>
            </a:extLst>
          </p:cNvPr>
          <p:cNvSpPr txBox="1"/>
          <p:nvPr/>
        </p:nvSpPr>
        <p:spPr>
          <a:xfrm>
            <a:off x="552450" y="571500"/>
            <a:ext cx="11277599" cy="4571188"/>
          </a:xfrm>
          <a:prstGeom prst="rect">
            <a:avLst/>
          </a:prstGeom>
          <a:noFill/>
        </p:spPr>
        <p:txBody>
          <a:bodyPr wrap="square" rtlCol="0">
            <a:spAutoFit/>
          </a:bodyPr>
          <a:lstStyle/>
          <a:p>
            <a:pPr marL="0" marR="0">
              <a:lnSpc>
                <a:spcPct val="115000"/>
              </a:lnSpc>
              <a:spcBef>
                <a:spcPts val="0"/>
              </a:spcBef>
              <a:spcAft>
                <a:spcPts val="1000"/>
              </a:spcAft>
            </a:pPr>
            <a:r>
              <a:rPr lang="en-US" sz="2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4:1-11</a:t>
            </a:r>
          </a:p>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Then Jesus was led up by the Spirit into the wilderness to be tempted by the devil. 2 And after He had fasted forty days and forty nights, He then became hungry. 3 And the tempter came and said to Him, “If You are the Son of God, command that these stones become bread.” 4 But He answered and said, “It is written, ‘Man shall not live on bread alone, but on every word that proceeds out of the mouth of God.’”</a:t>
            </a:r>
          </a:p>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5 Then the devil took Him into the holy city and had Him stand on the pinnacle of the temple, 6 and said to Him, “If You are the Son of God, throw Yourself down; for it is written, ‘He will command His angels concerning You’; and ‘On their hands they will bear You up, So that You will not strike Your foot against a stone.’”</a:t>
            </a:r>
          </a:p>
        </p:txBody>
      </p:sp>
    </p:spTree>
    <p:extLst>
      <p:ext uri="{BB962C8B-B14F-4D97-AF65-F5344CB8AC3E}">
        <p14:creationId xmlns:p14="http://schemas.microsoft.com/office/powerpoint/2010/main" val="21340091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6E2375-8802-49C0-A18C-4461B0D5F79D}"/>
              </a:ext>
            </a:extLst>
          </p:cNvPr>
          <p:cNvSpPr txBox="1"/>
          <p:nvPr/>
        </p:nvSpPr>
        <p:spPr>
          <a:xfrm>
            <a:off x="571499" y="619125"/>
            <a:ext cx="11172825" cy="5284139"/>
          </a:xfrm>
          <a:prstGeom prst="rect">
            <a:avLst/>
          </a:prstGeom>
          <a:noFill/>
        </p:spPr>
        <p:txBody>
          <a:bodyPr wrap="square" rtlCol="0">
            <a:spAutoFit/>
          </a:bodyPr>
          <a:lstStyle/>
          <a:p>
            <a:pPr marL="0" marR="0">
              <a:lnSpc>
                <a:spcPct val="115000"/>
              </a:lnSpc>
              <a:spcBef>
                <a:spcPts val="0"/>
              </a:spcBef>
              <a:spcAft>
                <a:spcPts val="1000"/>
              </a:spcAft>
            </a:pPr>
            <a:r>
              <a:rPr lang="en-US" sz="3200" dirty="0">
                <a:effectLst/>
                <a:latin typeface="Calibri" panose="020F0502020204030204" pitchFamily="34" charset="0"/>
                <a:ea typeface="Calibri" panose="020F0502020204030204" pitchFamily="34" charset="0"/>
                <a:cs typeface="Times New Roman" panose="02020603050405020304" pitchFamily="18" charset="0"/>
              </a:rPr>
              <a:t>7 Jesus said to him, “On the other hand, it is written, ‘You shall not put the Lord your God to the test.’”</a:t>
            </a:r>
          </a:p>
          <a:p>
            <a:pPr marL="0" marR="0">
              <a:lnSpc>
                <a:spcPct val="115000"/>
              </a:lnSpc>
              <a:spcBef>
                <a:spcPts val="0"/>
              </a:spcBef>
              <a:spcAft>
                <a:spcPts val="1000"/>
              </a:spcAft>
            </a:pPr>
            <a:r>
              <a:rPr lang="en-US" sz="3200" dirty="0">
                <a:effectLst/>
                <a:latin typeface="Calibri" panose="020F0502020204030204" pitchFamily="34" charset="0"/>
                <a:ea typeface="Calibri" panose="020F0502020204030204" pitchFamily="34" charset="0"/>
                <a:cs typeface="Times New Roman" panose="02020603050405020304" pitchFamily="18" charset="0"/>
              </a:rPr>
              <a:t>8 Again, the devil took Him to a very high mountain and showed Him all the kingdoms of the world and their glory; 9 and he said to Him, “All these things I will give You, if You fall down and worship me.” 10 Then Jesus said to him, “Go, Satan! For it is written, ‘You shall worship the Lord your God, and serve Him only.’” 11 Then the devil left Him; and behold, angels came and began to minister to Him.</a:t>
            </a:r>
          </a:p>
        </p:txBody>
      </p:sp>
    </p:spTree>
    <p:extLst>
      <p:ext uri="{BB962C8B-B14F-4D97-AF65-F5344CB8AC3E}">
        <p14:creationId xmlns:p14="http://schemas.microsoft.com/office/powerpoint/2010/main" val="78676773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310DCA-D214-4269-A95D-A684D19B1C65}"/>
              </a:ext>
            </a:extLst>
          </p:cNvPr>
          <p:cNvSpPr txBox="1"/>
          <p:nvPr/>
        </p:nvSpPr>
        <p:spPr>
          <a:xfrm>
            <a:off x="504825" y="457200"/>
            <a:ext cx="11144250" cy="4718215"/>
          </a:xfrm>
          <a:prstGeom prst="rect">
            <a:avLst/>
          </a:prstGeom>
          <a:noFill/>
        </p:spPr>
        <p:txBody>
          <a:bodyPr wrap="square" rtlCol="0">
            <a:spAutoFit/>
          </a:bodyPr>
          <a:lstStyle/>
          <a:p>
            <a:pPr marL="0" marR="0">
              <a:lnSpc>
                <a:spcPct val="115000"/>
              </a:lnSpc>
              <a:spcBef>
                <a:spcPts val="0"/>
              </a:spcBef>
              <a:spcAft>
                <a:spcPts val="1000"/>
              </a:spcAft>
            </a:pPr>
            <a:r>
              <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3:16-17</a:t>
            </a:r>
          </a:p>
          <a:p>
            <a:pPr marL="0" marR="0">
              <a:lnSpc>
                <a:spcPct val="115000"/>
              </a:lnSpc>
              <a:spcBef>
                <a:spcPts val="0"/>
              </a:spcBef>
              <a:spcAft>
                <a:spcPts val="1000"/>
              </a:spcAft>
            </a:pP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15000"/>
              </a:lnSpc>
              <a:spcBef>
                <a:spcPts val="0"/>
              </a:spcBef>
              <a:spcAft>
                <a:spcPts val="1000"/>
              </a:spcAft>
            </a:pPr>
            <a:r>
              <a:rPr lang="en-US" sz="3200" dirty="0">
                <a:effectLst/>
                <a:latin typeface="Calibri" panose="020F0502020204030204" pitchFamily="34" charset="0"/>
                <a:ea typeface="Calibri" panose="020F0502020204030204" pitchFamily="34" charset="0"/>
                <a:cs typeface="Times New Roman" panose="02020603050405020304" pitchFamily="18" charset="0"/>
              </a:rPr>
              <a:t>After being baptized, Jesus came up immediately from the water; and behold, the heavens were opened, and he saw the Spirit of God descending as a dove and lighting on Him, 17 and behold, a voice out of the heavens said, “This is My beloved Son, in whom I am well-pleased.”</a:t>
            </a:r>
          </a:p>
          <a:p>
            <a:endParaRPr lang="en-US" dirty="0"/>
          </a:p>
        </p:txBody>
      </p:sp>
    </p:spTree>
    <p:extLst>
      <p:ext uri="{BB962C8B-B14F-4D97-AF65-F5344CB8AC3E}">
        <p14:creationId xmlns:p14="http://schemas.microsoft.com/office/powerpoint/2010/main" val="48911278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31CDA5-7C5C-4B78-B939-16AADD18295C}"/>
              </a:ext>
            </a:extLst>
          </p:cNvPr>
          <p:cNvSpPr txBox="1"/>
          <p:nvPr/>
        </p:nvSpPr>
        <p:spPr>
          <a:xfrm>
            <a:off x="438150" y="676275"/>
            <a:ext cx="11496675" cy="1341586"/>
          </a:xfrm>
          <a:prstGeom prst="rect">
            <a:avLst/>
          </a:prstGeom>
          <a:noFill/>
        </p:spPr>
        <p:txBody>
          <a:bodyPr wrap="square" rtlCol="0">
            <a:spAutoFit/>
          </a:bodyPr>
          <a:lstStyle/>
          <a:p>
            <a:pPr marL="342900" marR="0" lvl="0" indent="-342900">
              <a:lnSpc>
                <a:spcPct val="115000"/>
              </a:lnSpc>
              <a:spcBef>
                <a:spcPts val="0"/>
              </a:spcBef>
              <a:spcAft>
                <a:spcPts val="0"/>
              </a:spcAft>
              <a:buFont typeface="+mj-lt"/>
              <a:buAutoNum type="arabicParenR"/>
            </a:pPr>
            <a:r>
              <a:rPr lang="en-US" sz="2400" dirty="0">
                <a:effectLst/>
                <a:latin typeface="Calibri" panose="020F0502020204030204" pitchFamily="34" charset="0"/>
                <a:ea typeface="Calibri" panose="020F0502020204030204" pitchFamily="34" charset="0"/>
                <a:cs typeface="Times New Roman" panose="02020603050405020304" pitchFamily="18" charset="0"/>
              </a:rPr>
              <a:t>Jesus had just started His priestly ministry. Up until this point, except for an account in Luke 2:41-52 when Jesus was 12 years old and appeared in the Temple, there </a:t>
            </a:r>
            <a:r>
              <a:rPr lang="en-US" sz="2400" dirty="0">
                <a:latin typeface="Calibri" panose="020F0502020204030204" pitchFamily="34" charset="0"/>
                <a:ea typeface="Calibri" panose="020F0502020204030204" pitchFamily="34" charset="0"/>
                <a:cs typeface="Times New Roman" panose="02020603050405020304" pitchFamily="18" charset="0"/>
              </a:rPr>
              <a:t>are</a:t>
            </a:r>
            <a:r>
              <a:rPr lang="en-US" sz="2400" dirty="0">
                <a:effectLst/>
                <a:latin typeface="Calibri" panose="020F0502020204030204" pitchFamily="34" charset="0"/>
                <a:ea typeface="Calibri" panose="020F0502020204030204" pitchFamily="34" charset="0"/>
                <a:cs typeface="Times New Roman" panose="02020603050405020304" pitchFamily="18" charset="0"/>
              </a:rPr>
              <a:t> no other stories of Jesus in the Bible. This is Jesus’ coming out party so to speak. </a:t>
            </a:r>
          </a:p>
        </p:txBody>
      </p:sp>
      <p:sp>
        <p:nvSpPr>
          <p:cNvPr id="3" name="TextBox 2">
            <a:extLst>
              <a:ext uri="{FF2B5EF4-FFF2-40B4-BE49-F238E27FC236}">
                <a16:creationId xmlns:a16="http://schemas.microsoft.com/office/drawing/2014/main" id="{7D1CB87A-CB2F-4EFF-9B31-67B06FB34551}"/>
              </a:ext>
            </a:extLst>
          </p:cNvPr>
          <p:cNvSpPr txBox="1"/>
          <p:nvPr/>
        </p:nvSpPr>
        <p:spPr>
          <a:xfrm>
            <a:off x="438150" y="2987464"/>
            <a:ext cx="11496675" cy="916854"/>
          </a:xfrm>
          <a:prstGeom prst="rect">
            <a:avLst/>
          </a:prstGeom>
          <a:noFill/>
        </p:spPr>
        <p:txBody>
          <a:bodyPr wrap="square" rtlCol="0">
            <a:spAutoFit/>
          </a:bodyPr>
          <a:lstStyle/>
          <a:p>
            <a:pPr marL="342900" marR="0" lvl="0" indent="-342900">
              <a:lnSpc>
                <a:spcPct val="115000"/>
              </a:lnSpc>
              <a:spcBef>
                <a:spcPts val="0"/>
              </a:spcBef>
              <a:spcAft>
                <a:spcPts val="0"/>
              </a:spcAft>
              <a:buFont typeface="+mj-lt"/>
              <a:buAutoNum type="arabicParenR" startAt="2"/>
            </a:pPr>
            <a:r>
              <a:rPr lang="en-US" sz="2400" dirty="0">
                <a:effectLst/>
                <a:latin typeface="Calibri" panose="020F0502020204030204" pitchFamily="34" charset="0"/>
                <a:ea typeface="Calibri" panose="020F0502020204030204" pitchFamily="34" charset="0"/>
                <a:cs typeface="Times New Roman" panose="02020603050405020304" pitchFamily="18" charset="0"/>
              </a:rPr>
              <a:t>We see the Trinity coming together in one visible place for perhaps the first time ever. So we have all of God’s attributes concentrated in one spot.</a:t>
            </a:r>
          </a:p>
        </p:txBody>
      </p:sp>
      <p:sp>
        <p:nvSpPr>
          <p:cNvPr id="4" name="TextBox 3">
            <a:extLst>
              <a:ext uri="{FF2B5EF4-FFF2-40B4-BE49-F238E27FC236}">
                <a16:creationId xmlns:a16="http://schemas.microsoft.com/office/drawing/2014/main" id="{A15FB907-844C-43EF-8FFF-022AEA2FCF81}"/>
              </a:ext>
            </a:extLst>
          </p:cNvPr>
          <p:cNvSpPr txBox="1"/>
          <p:nvPr/>
        </p:nvSpPr>
        <p:spPr>
          <a:xfrm>
            <a:off x="438150" y="4972050"/>
            <a:ext cx="11496675" cy="492122"/>
          </a:xfrm>
          <a:prstGeom prst="rect">
            <a:avLst/>
          </a:prstGeom>
          <a:noFill/>
        </p:spPr>
        <p:txBody>
          <a:bodyPr wrap="square" rtlCol="0">
            <a:spAutoFit/>
          </a:bodyPr>
          <a:lstStyle/>
          <a:p>
            <a:pPr marL="342900" marR="0" lvl="0" indent="-342900">
              <a:lnSpc>
                <a:spcPct val="115000"/>
              </a:lnSpc>
              <a:spcBef>
                <a:spcPts val="0"/>
              </a:spcBef>
              <a:spcAft>
                <a:spcPts val="1000"/>
              </a:spcAft>
              <a:buFont typeface="+mj-lt"/>
              <a:buAutoNum type="arabicParenR" startAt="3"/>
            </a:pPr>
            <a:r>
              <a:rPr lang="en-US" sz="2400" dirty="0">
                <a:effectLst/>
                <a:latin typeface="Calibri" panose="020F0502020204030204" pitchFamily="34" charset="0"/>
                <a:ea typeface="Calibri" panose="020F0502020204030204" pitchFamily="34" charset="0"/>
                <a:cs typeface="Times New Roman" panose="02020603050405020304" pitchFamily="18" charset="0"/>
              </a:rPr>
              <a:t>God the Father affirms that He is well-pleased with His Son, Jesus.</a:t>
            </a:r>
          </a:p>
        </p:txBody>
      </p:sp>
    </p:spTree>
    <p:extLst>
      <p:ext uri="{BB962C8B-B14F-4D97-AF65-F5344CB8AC3E}">
        <p14:creationId xmlns:p14="http://schemas.microsoft.com/office/powerpoint/2010/main" val="2699734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80B8436-5B77-4913-B017-E979A1880AFB}"/>
              </a:ext>
            </a:extLst>
          </p:cNvPr>
          <p:cNvGraphicFramePr>
            <a:graphicFrameLocks noGrp="1"/>
          </p:cNvGraphicFramePr>
          <p:nvPr>
            <p:extLst>
              <p:ext uri="{D42A27DB-BD31-4B8C-83A1-F6EECF244321}">
                <p14:modId xmlns:p14="http://schemas.microsoft.com/office/powerpoint/2010/main" val="2066746586"/>
              </p:ext>
            </p:extLst>
          </p:nvPr>
        </p:nvGraphicFramePr>
        <p:xfrm>
          <a:off x="590550" y="923925"/>
          <a:ext cx="10896600" cy="5305423"/>
        </p:xfrm>
        <a:graphic>
          <a:graphicData uri="http://schemas.openxmlformats.org/drawingml/2006/table">
            <a:tbl>
              <a:tblPr firstRow="1" firstCol="1" bandRow="1">
                <a:tableStyleId>{B301B821-A1FF-4177-AEE7-76D212191A09}</a:tableStyleId>
              </a:tblPr>
              <a:tblGrid>
                <a:gridCol w="5973879">
                  <a:extLst>
                    <a:ext uri="{9D8B030D-6E8A-4147-A177-3AD203B41FA5}">
                      <a16:colId xmlns:a16="http://schemas.microsoft.com/office/drawing/2014/main" val="3870199377"/>
                    </a:ext>
                  </a:extLst>
                </a:gridCol>
                <a:gridCol w="4922721">
                  <a:extLst>
                    <a:ext uri="{9D8B030D-6E8A-4147-A177-3AD203B41FA5}">
                      <a16:colId xmlns:a16="http://schemas.microsoft.com/office/drawing/2014/main" val="3565191607"/>
                    </a:ext>
                  </a:extLst>
                </a:gridCol>
              </a:tblGrid>
              <a:tr h="415147">
                <a:tc>
                  <a:txBody>
                    <a:bodyPr/>
                    <a:lstStyle/>
                    <a:p>
                      <a:pPr marL="0" marR="0">
                        <a:lnSpc>
                          <a:spcPct val="115000"/>
                        </a:lnSpc>
                        <a:spcBef>
                          <a:spcPts val="0"/>
                        </a:spcBef>
                        <a:spcAft>
                          <a:spcPts val="0"/>
                        </a:spcAft>
                      </a:pPr>
                      <a:r>
                        <a:rPr lang="en-US" sz="1800" b="1">
                          <a:effectLst/>
                        </a:rPr>
                        <a:t>Baptism</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b="1">
                          <a:solidFill>
                            <a:srgbClr val="000000"/>
                          </a:solidFill>
                          <a:effectLst/>
                        </a:rPr>
                        <a:t>Temptation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0521346"/>
                  </a:ext>
                </a:extLst>
              </a:tr>
              <a:tr h="856152">
                <a:tc>
                  <a:txBody>
                    <a:bodyPr/>
                    <a:lstStyle/>
                    <a:p>
                      <a:pPr marL="0" marR="0">
                        <a:lnSpc>
                          <a:spcPct val="115000"/>
                        </a:lnSpc>
                        <a:spcBef>
                          <a:spcPts val="0"/>
                        </a:spcBef>
                        <a:spcAft>
                          <a:spcPts val="0"/>
                        </a:spcAft>
                      </a:pPr>
                      <a:r>
                        <a:rPr lang="en-US" sz="1800" dirty="0">
                          <a:effectLst/>
                        </a:rPr>
                        <a:t>Jesus is surrounded by admirers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effectLst/>
                        </a:rPr>
                        <a:t>Jesus was in the company of the one who hates Him the most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52067497"/>
                  </a:ext>
                </a:extLst>
              </a:tr>
              <a:tr h="856152">
                <a:tc>
                  <a:txBody>
                    <a:bodyPr/>
                    <a:lstStyle/>
                    <a:p>
                      <a:pPr marL="0" marR="0">
                        <a:lnSpc>
                          <a:spcPct val="115000"/>
                        </a:lnSpc>
                        <a:spcBef>
                          <a:spcPts val="0"/>
                        </a:spcBef>
                        <a:spcAft>
                          <a:spcPts val="0"/>
                        </a:spcAft>
                      </a:pPr>
                      <a:r>
                        <a:rPr lang="en-US" sz="1800">
                          <a:effectLst/>
                        </a:rPr>
                        <a:t>This had an affirmation of His deity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effectLst/>
                        </a:rPr>
                        <a:t>Satan was trying to deny Him His deity by getting Him to sin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04060727"/>
                  </a:ext>
                </a:extLst>
              </a:tr>
              <a:tr h="415147">
                <a:tc>
                  <a:txBody>
                    <a:bodyPr/>
                    <a:lstStyle/>
                    <a:p>
                      <a:pPr marL="0" marR="0">
                        <a:lnSpc>
                          <a:spcPct val="115000"/>
                        </a:lnSpc>
                        <a:spcBef>
                          <a:spcPts val="0"/>
                        </a:spcBef>
                        <a:spcAft>
                          <a:spcPts val="0"/>
                        </a:spcAft>
                      </a:pPr>
                      <a:r>
                        <a:rPr lang="en-US" sz="1800">
                          <a:effectLst/>
                        </a:rPr>
                        <a:t>Jesus was in a lush lake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effectLst/>
                        </a:rPr>
                        <a:t>Jesus was in a barren wilderness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69599735"/>
                  </a:ext>
                </a:extLst>
              </a:tr>
              <a:tr h="687090">
                <a:tc>
                  <a:txBody>
                    <a:bodyPr/>
                    <a:lstStyle/>
                    <a:p>
                      <a:pPr marL="0" marR="0">
                        <a:lnSpc>
                          <a:spcPct val="115000"/>
                        </a:lnSpc>
                        <a:spcBef>
                          <a:spcPts val="0"/>
                        </a:spcBef>
                        <a:spcAft>
                          <a:spcPts val="0"/>
                        </a:spcAft>
                      </a:pPr>
                      <a:r>
                        <a:rPr lang="en-US" sz="1800">
                          <a:effectLst/>
                        </a:rPr>
                        <a:t>The Holy Spirit descended onto Jesus as a gentle dove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effectLst/>
                        </a:rPr>
                        <a:t>The Holy Spirit led Jesus into the wilderness to be tempted</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1559169"/>
                  </a:ext>
                </a:extLst>
              </a:tr>
              <a:tr h="415147">
                <a:tc>
                  <a:txBody>
                    <a:bodyPr/>
                    <a:lstStyle/>
                    <a:p>
                      <a:pPr marL="0" marR="0">
                        <a:lnSpc>
                          <a:spcPct val="115000"/>
                        </a:lnSpc>
                        <a:spcBef>
                          <a:spcPts val="0"/>
                        </a:spcBef>
                        <a:spcAft>
                          <a:spcPts val="0"/>
                        </a:spcAft>
                      </a:pPr>
                      <a:r>
                        <a:rPr lang="en-US" sz="1800">
                          <a:effectLst/>
                        </a:rPr>
                        <a:t>Jesus was anointed</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effectLst/>
                        </a:rPr>
                        <a:t>Jesus was tempted</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97847657"/>
                  </a:ext>
                </a:extLst>
              </a:tr>
              <a:tr h="415147">
                <a:tc>
                  <a:txBody>
                    <a:bodyPr/>
                    <a:lstStyle/>
                    <a:p>
                      <a:pPr marL="0" marR="0">
                        <a:lnSpc>
                          <a:spcPct val="115000"/>
                        </a:lnSpc>
                        <a:spcBef>
                          <a:spcPts val="0"/>
                        </a:spcBef>
                        <a:spcAft>
                          <a:spcPts val="0"/>
                        </a:spcAft>
                      </a:pPr>
                      <a:r>
                        <a:rPr lang="en-US" sz="1800">
                          <a:effectLst/>
                        </a:rPr>
                        <a:t>Jesus began His priestly ministry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effectLst/>
                        </a:rPr>
                        <a:t>Satan tried to end His priestly ministry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85769855"/>
                  </a:ext>
                </a:extLst>
              </a:tr>
              <a:tr h="415147">
                <a:tc>
                  <a:txBody>
                    <a:bodyPr/>
                    <a:lstStyle/>
                    <a:p>
                      <a:pPr marL="0" marR="0">
                        <a:lnSpc>
                          <a:spcPct val="115000"/>
                        </a:lnSpc>
                        <a:spcBef>
                          <a:spcPts val="0"/>
                        </a:spcBef>
                        <a:spcAft>
                          <a:spcPts val="0"/>
                        </a:spcAft>
                      </a:pPr>
                      <a:r>
                        <a:rPr lang="en-US" sz="1800">
                          <a:effectLst/>
                        </a:rPr>
                        <a:t>We saw a glimpse of heaven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effectLst/>
                        </a:rPr>
                        <a:t>We saw a glimpse of hell</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34391590"/>
                  </a:ext>
                </a:extLst>
              </a:tr>
              <a:tr h="415147">
                <a:tc>
                  <a:txBody>
                    <a:bodyPr/>
                    <a:lstStyle/>
                    <a:p>
                      <a:pPr marL="0" marR="0">
                        <a:lnSpc>
                          <a:spcPct val="115000"/>
                        </a:lnSpc>
                        <a:spcBef>
                          <a:spcPts val="0"/>
                        </a:spcBef>
                        <a:spcAft>
                          <a:spcPts val="0"/>
                        </a:spcAft>
                      </a:pPr>
                      <a:r>
                        <a:rPr lang="en-US" sz="1800">
                          <a:effectLst/>
                        </a:rPr>
                        <a:t>His Father spoke to Him</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effectLst/>
                        </a:rPr>
                        <a:t>The Devil spoke to Him</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6110256"/>
                  </a:ext>
                </a:extLst>
              </a:tr>
              <a:tr h="415147">
                <a:tc>
                  <a:txBody>
                    <a:bodyPr/>
                    <a:lstStyle/>
                    <a:p>
                      <a:pPr marL="0" marR="0">
                        <a:lnSpc>
                          <a:spcPct val="115000"/>
                        </a:lnSpc>
                        <a:spcBef>
                          <a:spcPts val="0"/>
                        </a:spcBef>
                        <a:spcAft>
                          <a:spcPts val="0"/>
                        </a:spcAft>
                      </a:pPr>
                      <a:r>
                        <a:rPr lang="en-US" sz="1800" dirty="0">
                          <a:effectLst/>
                        </a:rPr>
                        <a:t>There was excitement and joy even if they were short-lived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dirty="0">
                          <a:effectLst/>
                        </a:rPr>
                        <a:t>The torment went on for at least 40 days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91586754"/>
                  </a:ext>
                </a:extLst>
              </a:tr>
            </a:tbl>
          </a:graphicData>
        </a:graphic>
      </p:graphicFrame>
    </p:spTree>
    <p:extLst>
      <p:ext uri="{BB962C8B-B14F-4D97-AF65-F5344CB8AC3E}">
        <p14:creationId xmlns:p14="http://schemas.microsoft.com/office/powerpoint/2010/main" val="324169402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7FF97B41-9385-9DE6-BAB9-C39F5971756E}"/>
              </a:ext>
            </a:extLst>
          </p:cNvPr>
          <p:cNvGraphicFramePr>
            <a:graphicFrameLocks noChangeAspect="1"/>
          </p:cNvGraphicFramePr>
          <p:nvPr>
            <p:extLst>
              <p:ext uri="{D42A27DB-BD31-4B8C-83A1-F6EECF244321}">
                <p14:modId xmlns:p14="http://schemas.microsoft.com/office/powerpoint/2010/main" val="3775649198"/>
              </p:ext>
            </p:extLst>
          </p:nvPr>
        </p:nvGraphicFramePr>
        <p:xfrm>
          <a:off x="3557588" y="395288"/>
          <a:ext cx="5076825" cy="6067425"/>
        </p:xfrm>
        <a:graphic>
          <a:graphicData uri="http://schemas.openxmlformats.org/presentationml/2006/ole">
            <mc:AlternateContent xmlns:mc="http://schemas.openxmlformats.org/markup-compatibility/2006">
              <mc:Choice xmlns:v="urn:schemas-microsoft-com:vml" Requires="v">
                <p:oleObj name="Bitmap Image" r:id="rId2" imgW="5076720" imgH="6067440" progId="PBrush">
                  <p:embed/>
                </p:oleObj>
              </mc:Choice>
              <mc:Fallback>
                <p:oleObj name="Bitmap Image" r:id="rId2" imgW="5076720" imgH="6067440" progId="PBrush">
                  <p:embed/>
                  <p:pic>
                    <p:nvPicPr>
                      <p:cNvPr id="0" name=""/>
                      <p:cNvPicPr/>
                      <p:nvPr/>
                    </p:nvPicPr>
                    <p:blipFill>
                      <a:blip r:embed="rId3"/>
                      <a:stretch>
                        <a:fillRect/>
                      </a:stretch>
                    </p:blipFill>
                    <p:spPr>
                      <a:xfrm>
                        <a:off x="3557588" y="395288"/>
                        <a:ext cx="5076825" cy="6067425"/>
                      </a:xfrm>
                      <a:prstGeom prst="rect">
                        <a:avLst/>
                      </a:prstGeom>
                    </p:spPr>
                  </p:pic>
                </p:oleObj>
              </mc:Fallback>
            </mc:AlternateContent>
          </a:graphicData>
        </a:graphic>
      </p:graphicFrame>
    </p:spTree>
    <p:extLst>
      <p:ext uri="{BB962C8B-B14F-4D97-AF65-F5344CB8AC3E}">
        <p14:creationId xmlns:p14="http://schemas.microsoft.com/office/powerpoint/2010/main" val="248476467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202781-E716-FE7C-5E12-528BCA5C55BE}"/>
              </a:ext>
            </a:extLst>
          </p:cNvPr>
          <p:cNvPicPr>
            <a:picLocks noChangeAspect="1"/>
          </p:cNvPicPr>
          <p:nvPr/>
        </p:nvPicPr>
        <p:blipFill>
          <a:blip r:embed="rId2"/>
          <a:stretch>
            <a:fillRect/>
          </a:stretch>
        </p:blipFill>
        <p:spPr>
          <a:xfrm>
            <a:off x="252687" y="1614234"/>
            <a:ext cx="5410955" cy="3629532"/>
          </a:xfrm>
          <a:prstGeom prst="rect">
            <a:avLst/>
          </a:prstGeom>
        </p:spPr>
      </p:pic>
      <p:pic>
        <p:nvPicPr>
          <p:cNvPr id="5" name="Picture 4">
            <a:extLst>
              <a:ext uri="{FF2B5EF4-FFF2-40B4-BE49-F238E27FC236}">
                <a16:creationId xmlns:a16="http://schemas.microsoft.com/office/drawing/2014/main" id="{BC4908F6-93BB-3BD7-ECF2-6BE0ED29E925}"/>
              </a:ext>
            </a:extLst>
          </p:cNvPr>
          <p:cNvPicPr>
            <a:picLocks noChangeAspect="1"/>
          </p:cNvPicPr>
          <p:nvPr/>
        </p:nvPicPr>
        <p:blipFill>
          <a:blip r:embed="rId3"/>
          <a:stretch>
            <a:fillRect/>
          </a:stretch>
        </p:blipFill>
        <p:spPr>
          <a:xfrm>
            <a:off x="5787990" y="1614234"/>
            <a:ext cx="6182222" cy="3439029"/>
          </a:xfrm>
          <a:prstGeom prst="rect">
            <a:avLst/>
          </a:prstGeom>
        </p:spPr>
      </p:pic>
    </p:spTree>
    <p:extLst>
      <p:ext uri="{BB962C8B-B14F-4D97-AF65-F5344CB8AC3E}">
        <p14:creationId xmlns:p14="http://schemas.microsoft.com/office/powerpoint/2010/main" val="200578600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DCAA1-20F0-4455-B508-C08D8CCBE07F}"/>
              </a:ext>
            </a:extLst>
          </p:cNvPr>
          <p:cNvSpPr>
            <a:spLocks noGrp="1"/>
          </p:cNvSpPr>
          <p:nvPr>
            <p:ph type="title"/>
          </p:nvPr>
        </p:nvSpPr>
        <p:sp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r>
              <a:rPr lang="en-US" dirty="0"/>
              <a:t>Fasting</a:t>
            </a:r>
          </a:p>
        </p:txBody>
      </p:sp>
      <p:sp>
        <p:nvSpPr>
          <p:cNvPr id="3" name="Content Placeholder 2">
            <a:extLst>
              <a:ext uri="{FF2B5EF4-FFF2-40B4-BE49-F238E27FC236}">
                <a16:creationId xmlns:a16="http://schemas.microsoft.com/office/drawing/2014/main" id="{6812D43B-1144-491D-A2EA-119B9866095E}"/>
              </a:ext>
            </a:extLst>
          </p:cNvPr>
          <p:cNvSpPr>
            <a:spLocks noGrp="1"/>
          </p:cNvSpPr>
          <p:nvPr>
            <p:ph idx="1"/>
          </p:nvPr>
        </p:nvSpPr>
        <p:spPr>
          <a:xfrm>
            <a:off x="838200" y="2328863"/>
            <a:ext cx="10515600" cy="822325"/>
          </a:xfrm>
        </p:spPr>
        <p:txBody>
          <a:bodyPr/>
          <a:lstStyle/>
          <a:p>
            <a:pPr marL="0" indent="0">
              <a:buNone/>
            </a:pPr>
            <a:r>
              <a:rPr lang="en-US" sz="3600" dirty="0">
                <a:effectLst/>
                <a:latin typeface="Calibri" panose="020F0502020204030204" pitchFamily="34" charset="0"/>
                <a:ea typeface="Calibri" panose="020F0502020204030204" pitchFamily="34" charset="0"/>
                <a:cs typeface="Times New Roman" panose="02020603050405020304" pitchFamily="18" charset="0"/>
              </a:rPr>
              <a:t>1) It shows how serious we are when repenting of sin. </a:t>
            </a:r>
          </a:p>
          <a:p>
            <a:pPr marL="0" indent="0">
              <a:buNone/>
            </a:pPr>
            <a:endParaRPr lang="en-US" dirty="0"/>
          </a:p>
        </p:txBody>
      </p:sp>
    </p:spTree>
    <p:extLst>
      <p:ext uri="{BB962C8B-B14F-4D97-AF65-F5344CB8AC3E}">
        <p14:creationId xmlns:p14="http://schemas.microsoft.com/office/powerpoint/2010/main" val="89956928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5D93E78-FE1A-4A6F-87FB-5BF5BB900B0B}"/>
              </a:ext>
            </a:extLst>
          </p:cNvPr>
          <p:cNvSpPr txBox="1"/>
          <p:nvPr/>
        </p:nvSpPr>
        <p:spPr>
          <a:xfrm>
            <a:off x="981075" y="838200"/>
            <a:ext cx="10353675" cy="4867679"/>
          </a:xfrm>
          <a:prstGeom prst="rect">
            <a:avLst/>
          </a:prstGeom>
          <a:noFill/>
        </p:spPr>
        <p:txBody>
          <a:bodyPr wrap="square" rtlCol="0">
            <a:spAutoFit/>
          </a:bodyPr>
          <a:lstStyle/>
          <a:p>
            <a:pPr marL="0" marR="0">
              <a:lnSpc>
                <a:spcPct val="115000"/>
              </a:lnSpc>
              <a:spcBef>
                <a:spcPts val="0"/>
              </a:spcBef>
              <a:spcAft>
                <a:spcPts val="1000"/>
              </a:spcAft>
            </a:pPr>
            <a:r>
              <a:rPr lang="en-US" sz="2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Jonah 3:5-11</a:t>
            </a:r>
          </a:p>
          <a:p>
            <a:pPr marL="45720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5 Then the people of Nineveh believed in God; and they called a fast and put on sackcloth from the greatest to the least of them. 6 When the word reached the king of Nineveh, he arose from his throne, laid aside his robe from him, covered himself with sackcloth and sat on the ashes. 7 He issued a proclamation and it said, “In Nineveh by the decree of the king and his nobles: Do not let man, beast, herd, or flock taste a thing. Do not let them eat or drink water. 8 But both man and beast must be covered with sackcloth; and let men call on God earnestly that each may turn from his wicked way and from the violence which is in his hands. 9 Who knows, God may turn and relent and withdraw His burning anger so that we will not perish.”</a:t>
            </a:r>
          </a:p>
        </p:txBody>
      </p:sp>
    </p:spTree>
    <p:extLst>
      <p:ext uri="{BB962C8B-B14F-4D97-AF65-F5344CB8AC3E}">
        <p14:creationId xmlns:p14="http://schemas.microsoft.com/office/powerpoint/2010/main" val="23361159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DCAA1-20F0-4455-B508-C08D8CCBE07F}"/>
              </a:ext>
            </a:extLst>
          </p:cNvPr>
          <p:cNvSpPr>
            <a:spLocks noGrp="1"/>
          </p:cNvSpPr>
          <p:nvPr>
            <p:ph type="title"/>
          </p:nvPr>
        </p:nvSpPr>
        <p:sp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r>
              <a:rPr lang="en-US" dirty="0"/>
              <a:t>Fasting</a:t>
            </a:r>
          </a:p>
        </p:txBody>
      </p:sp>
      <p:sp>
        <p:nvSpPr>
          <p:cNvPr id="3" name="Content Placeholder 2">
            <a:extLst>
              <a:ext uri="{FF2B5EF4-FFF2-40B4-BE49-F238E27FC236}">
                <a16:creationId xmlns:a16="http://schemas.microsoft.com/office/drawing/2014/main" id="{6812D43B-1144-491D-A2EA-119B9866095E}"/>
              </a:ext>
            </a:extLst>
          </p:cNvPr>
          <p:cNvSpPr>
            <a:spLocks noGrp="1"/>
          </p:cNvSpPr>
          <p:nvPr>
            <p:ph idx="1"/>
          </p:nvPr>
        </p:nvSpPr>
        <p:spPr>
          <a:xfrm>
            <a:off x="838200" y="2328863"/>
            <a:ext cx="10515600" cy="2328862"/>
          </a:xfrm>
        </p:spPr>
        <p:txBody>
          <a:bodyPr/>
          <a:lstStyle/>
          <a:p>
            <a:pPr marL="0" indent="0">
              <a:buNone/>
            </a:pPr>
            <a:r>
              <a:rPr lang="en-US" sz="3600" dirty="0">
                <a:effectLst/>
                <a:latin typeface="Calibri" panose="020F0502020204030204" pitchFamily="34" charset="0"/>
                <a:ea typeface="Calibri" panose="020F0502020204030204" pitchFamily="34" charset="0"/>
                <a:cs typeface="Times New Roman" panose="02020603050405020304" pitchFamily="18" charset="0"/>
              </a:rPr>
              <a:t>1) It shows how serious we are when repenting of sin. </a:t>
            </a:r>
          </a:p>
          <a:p>
            <a:pPr marL="0" indent="0">
              <a:buNone/>
            </a:pPr>
            <a:endParaRPr lang="en-US" dirty="0"/>
          </a:p>
          <a:p>
            <a:pPr marL="0" indent="0">
              <a:buNone/>
            </a:pPr>
            <a:r>
              <a:rPr lang="en-US" sz="3600" dirty="0">
                <a:effectLst/>
                <a:latin typeface="Calibri" panose="020F0502020204030204" pitchFamily="34" charset="0"/>
                <a:ea typeface="Calibri" panose="020F0502020204030204" pitchFamily="34" charset="0"/>
                <a:cs typeface="Times New Roman" panose="02020603050405020304" pitchFamily="18" charset="0"/>
              </a:rPr>
              <a:t>2) Fasting moves us to an intense seeking of God when in a rough situation.</a:t>
            </a:r>
          </a:p>
          <a:p>
            <a:pPr marL="0" indent="0">
              <a:buNone/>
            </a:pPr>
            <a:endParaRPr lang="en-US" dirty="0"/>
          </a:p>
        </p:txBody>
      </p:sp>
    </p:spTree>
    <p:extLst>
      <p:ext uri="{BB962C8B-B14F-4D97-AF65-F5344CB8AC3E}">
        <p14:creationId xmlns:p14="http://schemas.microsoft.com/office/powerpoint/2010/main" val="421019284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C39D9F4-0A77-447F-B292-F72651CCFCC0}"/>
              </a:ext>
            </a:extLst>
          </p:cNvPr>
          <p:cNvSpPr txBox="1"/>
          <p:nvPr/>
        </p:nvSpPr>
        <p:spPr>
          <a:xfrm>
            <a:off x="523875" y="685800"/>
            <a:ext cx="10991850" cy="5709255"/>
          </a:xfrm>
          <a:prstGeom prst="rect">
            <a:avLst/>
          </a:prstGeom>
          <a:noFill/>
        </p:spPr>
        <p:txBody>
          <a:bodyPr wrap="square" rtlCol="0">
            <a:spAutoFit/>
          </a:bodyPr>
          <a:lstStyle/>
          <a:p>
            <a:pPr marL="0" marR="0">
              <a:lnSpc>
                <a:spcPct val="115000"/>
              </a:lnSpc>
              <a:spcBef>
                <a:spcPts val="0"/>
              </a:spcBef>
              <a:spcAft>
                <a:spcPts val="1000"/>
              </a:spcAft>
            </a:pPr>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Daniel 6:16-18 </a:t>
            </a:r>
          </a:p>
          <a:p>
            <a:pPr marL="0" marR="0">
              <a:lnSpc>
                <a:spcPct val="115000"/>
              </a:lnSpc>
              <a:spcBef>
                <a:spcPts val="0"/>
              </a:spcBef>
              <a:spcAft>
                <a:spcPts val="10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16 Then the king gave orders, and Daniel was brought in and cast into the lions’ den. The king spoke and said to Daniel, “Your God whom you constantly serve will Himself deliver you.” 17 A stone was brought and laid over the mouth of the den; and the king sealed it with his own signet ring and with the signet rings of his nobles, so that nothing would be changed in regard to Daniel. 18 Then the king went off to his palace and spent the night fasting, and no entertainment was brought before him; and his sleep fled from him.</a:t>
            </a:r>
          </a:p>
          <a:p>
            <a:endParaRPr lang="en-US" dirty="0"/>
          </a:p>
        </p:txBody>
      </p:sp>
    </p:spTree>
    <p:extLst>
      <p:ext uri="{BB962C8B-B14F-4D97-AF65-F5344CB8AC3E}">
        <p14:creationId xmlns:p14="http://schemas.microsoft.com/office/powerpoint/2010/main" val="216667688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372EAA-FE82-45B1-A39F-9CE222709EDB}"/>
              </a:ext>
            </a:extLst>
          </p:cNvPr>
          <p:cNvSpPr txBox="1"/>
          <p:nvPr/>
        </p:nvSpPr>
        <p:spPr>
          <a:xfrm>
            <a:off x="466725" y="504825"/>
            <a:ext cx="11258550" cy="5863144"/>
          </a:xfrm>
          <a:prstGeom prst="rect">
            <a:avLst/>
          </a:prstGeom>
          <a:noFill/>
        </p:spPr>
        <p:txBody>
          <a:bodyPr wrap="square" rtlCol="0">
            <a:spAutoFit/>
          </a:bodyPr>
          <a:lstStyle/>
          <a:p>
            <a:pPr marL="0" marR="0">
              <a:lnSpc>
                <a:spcPct val="115000"/>
              </a:lnSpc>
              <a:spcBef>
                <a:spcPts val="0"/>
              </a:spcBef>
              <a:spcAft>
                <a:spcPts val="1000"/>
              </a:spcAft>
            </a:pPr>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2 Chronicles 20:1-4</a:t>
            </a:r>
          </a:p>
          <a:p>
            <a:pPr marL="0" marR="0">
              <a:lnSpc>
                <a:spcPct val="115000"/>
              </a:lnSpc>
              <a:spcBef>
                <a:spcPts val="0"/>
              </a:spcBef>
              <a:spcAft>
                <a:spcPts val="10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Now it came about after this that the sons of Moab and the sons of Ammon, together with some of the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Meunites</a:t>
            </a:r>
            <a:r>
              <a:rPr lang="en-US" sz="2800" dirty="0">
                <a:effectLst/>
                <a:latin typeface="Calibri" panose="020F0502020204030204" pitchFamily="34" charset="0"/>
                <a:ea typeface="Calibri" panose="020F0502020204030204" pitchFamily="34" charset="0"/>
                <a:cs typeface="Times New Roman" panose="02020603050405020304" pitchFamily="18" charset="0"/>
              </a:rPr>
              <a:t>, came to make war against Jehoshaphat. 2 Then some came and reported to Jehoshaphat, saying, “A great multitude is coming against you from beyond the sea, out of Aram and behold, they are in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Hazazon-tamar</a:t>
            </a:r>
            <a:r>
              <a:rPr lang="en-US" sz="2800" dirty="0">
                <a:effectLst/>
                <a:latin typeface="Calibri" panose="020F0502020204030204" pitchFamily="34" charset="0"/>
                <a:ea typeface="Calibri" panose="020F0502020204030204" pitchFamily="34" charset="0"/>
                <a:cs typeface="Times New Roman" panose="02020603050405020304" pitchFamily="18" charset="0"/>
              </a:rPr>
              <a:t> (that is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Engedi</a:t>
            </a:r>
            <a:r>
              <a:rPr lang="en-US" sz="2800" dirty="0">
                <a:effectLst/>
                <a:latin typeface="Calibri" panose="020F0502020204030204" pitchFamily="34" charset="0"/>
                <a:ea typeface="Calibri" panose="020F0502020204030204" pitchFamily="34" charset="0"/>
                <a:cs typeface="Times New Roman" panose="02020603050405020304" pitchFamily="18" charset="0"/>
              </a:rPr>
              <a:t>).” 3 Jehoshaphat was afraid and turned his attention to seek the Lord, and proclaimed a fast throughout all Judah. 4 So Judah gathered together to seek help from the Lord; they even came from all the cities of Judah to seek the Lord.</a:t>
            </a:r>
          </a:p>
          <a:p>
            <a:endParaRPr lang="en-US" sz="2800" dirty="0"/>
          </a:p>
        </p:txBody>
      </p:sp>
    </p:spTree>
    <p:extLst>
      <p:ext uri="{BB962C8B-B14F-4D97-AF65-F5344CB8AC3E}">
        <p14:creationId xmlns:p14="http://schemas.microsoft.com/office/powerpoint/2010/main" val="193642133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33A1D24-6CD1-499A-B266-FA34BE4DD2E0}"/>
              </a:ext>
            </a:extLst>
          </p:cNvPr>
          <p:cNvPicPr>
            <a:picLocks noChangeAspect="1"/>
          </p:cNvPicPr>
          <p:nvPr/>
        </p:nvPicPr>
        <p:blipFill>
          <a:blip r:embed="rId2"/>
          <a:stretch>
            <a:fillRect/>
          </a:stretch>
        </p:blipFill>
        <p:spPr>
          <a:xfrm>
            <a:off x="2648222" y="485775"/>
            <a:ext cx="6838677" cy="5837896"/>
          </a:xfrm>
          <a:prstGeom prst="rect">
            <a:avLst/>
          </a:prstGeom>
        </p:spPr>
      </p:pic>
    </p:spTree>
    <p:extLst>
      <p:ext uri="{BB962C8B-B14F-4D97-AF65-F5344CB8AC3E}">
        <p14:creationId xmlns:p14="http://schemas.microsoft.com/office/powerpoint/2010/main" val="103193176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DCAA1-20F0-4455-B508-C08D8CCBE07F}"/>
              </a:ext>
            </a:extLst>
          </p:cNvPr>
          <p:cNvSpPr>
            <a:spLocks noGrp="1"/>
          </p:cNvSpPr>
          <p:nvPr>
            <p:ph type="title"/>
          </p:nvPr>
        </p:nvSpPr>
        <p:sp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r>
              <a:rPr lang="en-US" dirty="0"/>
              <a:t>Fasting</a:t>
            </a:r>
          </a:p>
        </p:txBody>
      </p:sp>
      <p:sp>
        <p:nvSpPr>
          <p:cNvPr id="3" name="Content Placeholder 2">
            <a:extLst>
              <a:ext uri="{FF2B5EF4-FFF2-40B4-BE49-F238E27FC236}">
                <a16:creationId xmlns:a16="http://schemas.microsoft.com/office/drawing/2014/main" id="{6812D43B-1144-491D-A2EA-119B9866095E}"/>
              </a:ext>
            </a:extLst>
          </p:cNvPr>
          <p:cNvSpPr>
            <a:spLocks noGrp="1"/>
          </p:cNvSpPr>
          <p:nvPr>
            <p:ph idx="1"/>
          </p:nvPr>
        </p:nvSpPr>
        <p:spPr>
          <a:xfrm>
            <a:off x="838200" y="2328863"/>
            <a:ext cx="10515600" cy="3929062"/>
          </a:xfrm>
        </p:spPr>
        <p:txBody>
          <a:bodyPr/>
          <a:lstStyle/>
          <a:p>
            <a:pPr marL="0" indent="0">
              <a:buNone/>
            </a:pPr>
            <a:r>
              <a:rPr lang="en-US" sz="3600" dirty="0">
                <a:effectLst/>
                <a:latin typeface="Calibri" panose="020F0502020204030204" pitchFamily="34" charset="0"/>
                <a:ea typeface="Calibri" panose="020F0502020204030204" pitchFamily="34" charset="0"/>
                <a:cs typeface="Times New Roman" panose="02020603050405020304" pitchFamily="18" charset="0"/>
              </a:rPr>
              <a:t>1) It shows how serious we are when repenting of sin. </a:t>
            </a:r>
          </a:p>
          <a:p>
            <a:pPr marL="0" indent="0">
              <a:buNone/>
            </a:pPr>
            <a:endParaRPr lang="en-US" dirty="0"/>
          </a:p>
          <a:p>
            <a:pPr marL="0" indent="0">
              <a:buNone/>
            </a:pPr>
            <a:r>
              <a:rPr lang="en-US" sz="3600" dirty="0">
                <a:effectLst/>
                <a:latin typeface="Calibri" panose="020F0502020204030204" pitchFamily="34" charset="0"/>
                <a:ea typeface="Calibri" panose="020F0502020204030204" pitchFamily="34" charset="0"/>
                <a:cs typeface="Times New Roman" panose="02020603050405020304" pitchFamily="18" charset="0"/>
              </a:rPr>
              <a:t>2) Fasting moves us to an intense seeking of God when in a rough situation.</a:t>
            </a:r>
          </a:p>
          <a:p>
            <a:pPr marL="0" indent="0">
              <a:buNone/>
            </a:pPr>
            <a:endParaRPr lang="en-US" dirty="0"/>
          </a:p>
          <a:p>
            <a:pPr marL="0" indent="0">
              <a:buNone/>
            </a:pPr>
            <a:r>
              <a:rPr lang="en-US" sz="3600" dirty="0">
                <a:effectLst/>
                <a:latin typeface="Calibri" panose="020F0502020204030204" pitchFamily="34" charset="0"/>
                <a:ea typeface="Calibri" panose="020F0502020204030204" pitchFamily="34" charset="0"/>
                <a:cs typeface="Times New Roman" panose="02020603050405020304" pitchFamily="18" charset="0"/>
              </a:rPr>
              <a:t>3) Fasting requests God’s anointing and guidance when starting a new ministry, project, or spiritual venture.</a:t>
            </a:r>
            <a:endParaRPr lang="en-US" dirty="0"/>
          </a:p>
        </p:txBody>
      </p:sp>
    </p:spTree>
    <p:extLst>
      <p:ext uri="{BB962C8B-B14F-4D97-AF65-F5344CB8AC3E}">
        <p14:creationId xmlns:p14="http://schemas.microsoft.com/office/powerpoint/2010/main" val="147931272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BEC50D-2285-4145-825A-DE4B9DFEFE75}"/>
              </a:ext>
            </a:extLst>
          </p:cNvPr>
          <p:cNvSpPr>
            <a:spLocks noGrp="1"/>
          </p:cNvSpPr>
          <p:nvPr>
            <p:ph idx="1"/>
          </p:nvPr>
        </p:nvSpPr>
        <p:spPr>
          <a:xfrm>
            <a:off x="838200" y="920750"/>
            <a:ext cx="10515600" cy="4351338"/>
          </a:xfrm>
        </p:spPr>
        <p:txBody>
          <a:bodyPr/>
          <a:lstStyle/>
          <a:p>
            <a:pPr marL="0" indent="0">
              <a:buNone/>
            </a:pPr>
            <a:r>
              <a:rPr lang="en-US" sz="36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Acts 14:23</a:t>
            </a:r>
          </a:p>
          <a:p>
            <a:pPr marL="0" indent="0">
              <a:buNone/>
            </a:pP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3600" dirty="0">
                <a:effectLst/>
                <a:latin typeface="Calibri" panose="020F0502020204030204" pitchFamily="34" charset="0"/>
                <a:ea typeface="Calibri" panose="020F0502020204030204" pitchFamily="34" charset="0"/>
                <a:cs typeface="Times New Roman" panose="02020603050405020304" pitchFamily="18" charset="0"/>
              </a:rPr>
              <a:t>When they had appointed elders for them in every church, having prayed with fasting, they commended them to the Lord in whom they had believed.</a:t>
            </a:r>
          </a:p>
          <a:p>
            <a:pPr marL="0" indent="0">
              <a:buNone/>
            </a:pPr>
            <a:endParaRPr lang="en-US" dirty="0"/>
          </a:p>
        </p:txBody>
      </p:sp>
    </p:spTree>
    <p:extLst>
      <p:ext uri="{BB962C8B-B14F-4D97-AF65-F5344CB8AC3E}">
        <p14:creationId xmlns:p14="http://schemas.microsoft.com/office/powerpoint/2010/main" val="324083441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E20C6-4921-4BF3-ADDB-9FD675136ECB}"/>
              </a:ext>
            </a:extLst>
          </p:cNvPr>
          <p:cNvSpPr>
            <a:spLocks noGrp="1"/>
          </p:cNvSpPr>
          <p:nvPr>
            <p:ph type="title"/>
          </p:nvPr>
        </p:nvSpPr>
        <p:sp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r>
              <a:rPr lang="en-US" dirty="0"/>
              <a:t>The First Temptation</a:t>
            </a:r>
          </a:p>
        </p:txBody>
      </p:sp>
      <p:sp>
        <p:nvSpPr>
          <p:cNvPr id="3" name="Content Placeholder 2">
            <a:extLst>
              <a:ext uri="{FF2B5EF4-FFF2-40B4-BE49-F238E27FC236}">
                <a16:creationId xmlns:a16="http://schemas.microsoft.com/office/drawing/2014/main" id="{57CEE914-1575-4E20-BFE1-DB7A57541049}"/>
              </a:ext>
            </a:extLst>
          </p:cNvPr>
          <p:cNvSpPr>
            <a:spLocks noGrp="1"/>
          </p:cNvSpPr>
          <p:nvPr>
            <p:ph idx="1"/>
          </p:nvPr>
        </p:nvSpPr>
        <p:spPr>
          <a:xfrm>
            <a:off x="914400" y="2425700"/>
            <a:ext cx="10515600" cy="1603375"/>
          </a:xfrm>
        </p:spPr>
        <p:txBody>
          <a:bodyPr>
            <a:normAutofit/>
          </a:bodyPr>
          <a:lstStyle/>
          <a:p>
            <a:pPr marL="0" indent="0">
              <a:buNone/>
            </a:pPr>
            <a:r>
              <a:rPr lang="en-US" sz="3600" dirty="0">
                <a:effectLst/>
                <a:latin typeface="Calibri" panose="020F0502020204030204" pitchFamily="34" charset="0"/>
                <a:ea typeface="Calibri" panose="020F0502020204030204" pitchFamily="34" charset="0"/>
                <a:cs typeface="Times New Roman" panose="02020603050405020304" pitchFamily="18" charset="0"/>
              </a:rPr>
              <a:t>And the tempter came and said to Him, “If You are the Son of God, command that these stones become bread.”</a:t>
            </a:r>
          </a:p>
        </p:txBody>
      </p:sp>
    </p:spTree>
    <p:extLst>
      <p:ext uri="{BB962C8B-B14F-4D97-AF65-F5344CB8AC3E}">
        <p14:creationId xmlns:p14="http://schemas.microsoft.com/office/powerpoint/2010/main" val="419163325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199E76-ED39-471E-B40E-A27CC99B5499}"/>
              </a:ext>
            </a:extLst>
          </p:cNvPr>
          <p:cNvSpPr txBox="1"/>
          <p:nvPr/>
        </p:nvSpPr>
        <p:spPr>
          <a:xfrm>
            <a:off x="581025" y="600075"/>
            <a:ext cx="11001375" cy="5770426"/>
          </a:xfrm>
          <a:prstGeom prst="rect">
            <a:avLst/>
          </a:prstGeom>
          <a:noFill/>
        </p:spPr>
        <p:txBody>
          <a:bodyPr wrap="square" rtlCol="0">
            <a:spAutoFit/>
          </a:bodyPr>
          <a:lstStyle/>
          <a:p>
            <a:pPr marL="0" marR="0">
              <a:lnSpc>
                <a:spcPct val="115000"/>
              </a:lnSpc>
              <a:spcBef>
                <a:spcPts val="0"/>
              </a:spcBef>
              <a:spcAft>
                <a:spcPts val="1000"/>
              </a:spcAft>
            </a:pPr>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Genesis 3:1-4</a:t>
            </a:r>
          </a:p>
          <a:p>
            <a:pPr marL="0" marR="0">
              <a:lnSpc>
                <a:spcPct val="115000"/>
              </a:lnSpc>
              <a:spcBef>
                <a:spcPts val="0"/>
              </a:spcBef>
              <a:spcAft>
                <a:spcPts val="10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3 Now the serpent was more crafty than any beast of the field which the Lord God had made. And he said to the woman, “Indeed, has God said, ‘You shall not eat from any tree of the garden’?” 2 The woman said to the serpent, “From the fruit of the trees of the garden we may eat; 3 but from the fruit of the tree which is in the middle of the garden, God has said, ‘You shall not eat from it or touch it, or you will die.’” 4 The serpent said to the woman, “You surely will not die! 5 For God knows that in the day you eat from it your eyes will be opened, and you will be like God, knowing good and evil.”</a:t>
            </a:r>
          </a:p>
        </p:txBody>
      </p:sp>
    </p:spTree>
    <p:extLst>
      <p:ext uri="{BB962C8B-B14F-4D97-AF65-F5344CB8AC3E}">
        <p14:creationId xmlns:p14="http://schemas.microsoft.com/office/powerpoint/2010/main" val="329613764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717EEDE-0B5B-4C16-AD30-DBDF61E72DBC}"/>
              </a:ext>
            </a:extLst>
          </p:cNvPr>
          <p:cNvSpPr txBox="1"/>
          <p:nvPr/>
        </p:nvSpPr>
        <p:spPr>
          <a:xfrm>
            <a:off x="523875" y="962025"/>
            <a:ext cx="10915650" cy="2308324"/>
          </a:xfrm>
          <a:prstGeom prst="rect">
            <a:avLst/>
          </a:prstGeom>
          <a:noFill/>
        </p:spPr>
        <p:txBody>
          <a:bodyPr wrap="square" rtlCol="0">
            <a:spAutoFit/>
          </a:bodyPr>
          <a:lstStyle/>
          <a:p>
            <a:r>
              <a:rPr lang="en-US" sz="36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Genesis 2:18</a:t>
            </a:r>
          </a:p>
          <a:p>
            <a:endParaRPr lang="en-US" sz="3600" dirty="0">
              <a:latin typeface="Calibri" panose="020F0502020204030204" pitchFamily="34" charset="0"/>
              <a:ea typeface="Calibri" panose="020F0502020204030204" pitchFamily="34" charset="0"/>
              <a:cs typeface="Times New Roman" panose="02020603050405020304" pitchFamily="18" charset="0"/>
            </a:endParaRPr>
          </a:p>
          <a:p>
            <a:r>
              <a:rPr lang="en-US" sz="3600" dirty="0">
                <a:effectLst/>
                <a:latin typeface="Calibri" panose="020F0502020204030204" pitchFamily="34" charset="0"/>
                <a:ea typeface="Calibri" panose="020F0502020204030204" pitchFamily="34" charset="0"/>
                <a:cs typeface="Times New Roman" panose="02020603050405020304" pitchFamily="18" charset="0"/>
              </a:rPr>
              <a:t>“Then the Lord God said, ‘It is not good for the man to be alone; I will make him a helper suitable for him.’”</a:t>
            </a:r>
            <a:endParaRPr lang="en-US" sz="3600" dirty="0"/>
          </a:p>
        </p:txBody>
      </p:sp>
    </p:spTree>
    <p:extLst>
      <p:ext uri="{BB962C8B-B14F-4D97-AF65-F5344CB8AC3E}">
        <p14:creationId xmlns:p14="http://schemas.microsoft.com/office/powerpoint/2010/main" val="276018943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4B758-0387-4C1D-AB89-A3251773D2C0}"/>
              </a:ext>
            </a:extLst>
          </p:cNvPr>
          <p:cNvSpPr>
            <a:spLocks noGrp="1"/>
          </p:cNvSpPr>
          <p:nvPr>
            <p:ph type="title"/>
          </p:nvPr>
        </p:nvSpPr>
        <p:sp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r>
              <a:rPr lang="en-US" dirty="0"/>
              <a:t>Lies of Loneliness</a:t>
            </a:r>
          </a:p>
        </p:txBody>
      </p:sp>
      <p:sp>
        <p:nvSpPr>
          <p:cNvPr id="3" name="Content Placeholder 2">
            <a:extLst>
              <a:ext uri="{FF2B5EF4-FFF2-40B4-BE49-F238E27FC236}">
                <a16:creationId xmlns:a16="http://schemas.microsoft.com/office/drawing/2014/main" id="{40594535-176B-4B28-96AD-43BDF05E62AC}"/>
              </a:ext>
            </a:extLst>
          </p:cNvPr>
          <p:cNvSpPr>
            <a:spLocks noGrp="1"/>
          </p:cNvSpPr>
          <p:nvPr>
            <p:ph idx="1"/>
          </p:nvPr>
        </p:nvSpPr>
        <p:spPr>
          <a:xfrm>
            <a:off x="838200" y="2141537"/>
            <a:ext cx="10515600" cy="1116013"/>
          </a:xfrm>
        </p:spPr>
        <p:txBody>
          <a:bodyPr/>
          <a:lstStyle/>
          <a:p>
            <a:pPr marL="0" indent="0">
              <a:buNone/>
            </a:pPr>
            <a:r>
              <a:rPr lang="en-US" dirty="0"/>
              <a:t>1) I am a bad person. There is something about me that is so wrong that I deserve to be rejected and shunned.</a:t>
            </a:r>
          </a:p>
        </p:txBody>
      </p:sp>
    </p:spTree>
    <p:extLst>
      <p:ext uri="{BB962C8B-B14F-4D97-AF65-F5344CB8AC3E}">
        <p14:creationId xmlns:p14="http://schemas.microsoft.com/office/powerpoint/2010/main" val="124875814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101A42-BAB7-488C-BDBF-5D701D063B50}"/>
              </a:ext>
            </a:extLst>
          </p:cNvPr>
          <p:cNvSpPr>
            <a:spLocks noGrp="1"/>
          </p:cNvSpPr>
          <p:nvPr>
            <p:ph idx="1"/>
          </p:nvPr>
        </p:nvSpPr>
        <p:spPr>
          <a:xfrm>
            <a:off x="838200" y="581025"/>
            <a:ext cx="10515600" cy="5595938"/>
          </a:xfrm>
        </p:spPr>
        <p:txBody>
          <a:bodyPr>
            <a:noAutofit/>
          </a:bodyPr>
          <a:lstStyle/>
          <a:p>
            <a:pPr marL="342900" marR="0" lvl="0" indent="-342900">
              <a:lnSpc>
                <a:spcPct val="115000"/>
              </a:lnSpc>
              <a:spcBef>
                <a:spcPts val="0"/>
              </a:spcBef>
              <a:spcAft>
                <a:spcPts val="0"/>
              </a:spcAft>
              <a:buFont typeface="Symbol" panose="05050102010706020507" pitchFamily="18" charset="2"/>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Revolted against God</a:t>
            </a:r>
          </a:p>
          <a:p>
            <a:pPr marL="342900" marR="0" lvl="0" indent="-342900">
              <a:lnSpc>
                <a:spcPct val="115000"/>
              </a:lnSpc>
              <a:spcBef>
                <a:spcPts val="0"/>
              </a:spcBef>
              <a:spcAft>
                <a:spcPts val="0"/>
              </a:spcAft>
              <a:buFont typeface="Symbol" panose="05050102010706020507" pitchFamily="18" charset="2"/>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Spiritual adultery</a:t>
            </a:r>
          </a:p>
          <a:p>
            <a:pPr marL="342900" marR="0" lvl="0" indent="-342900">
              <a:lnSpc>
                <a:spcPct val="115000"/>
              </a:lnSpc>
              <a:spcBef>
                <a:spcPts val="0"/>
              </a:spcBef>
              <a:spcAft>
                <a:spcPts val="0"/>
              </a:spcAft>
              <a:buFont typeface="Symbol" panose="05050102010706020507" pitchFamily="18" charset="2"/>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Lack of reverence for God</a:t>
            </a:r>
          </a:p>
          <a:p>
            <a:pPr marL="342900" marR="0" lvl="0" indent="-342900">
              <a:lnSpc>
                <a:spcPct val="115000"/>
              </a:lnSpc>
              <a:spcBef>
                <a:spcPts val="0"/>
              </a:spcBef>
              <a:spcAft>
                <a:spcPts val="0"/>
              </a:spcAft>
              <a:buFont typeface="Symbol" panose="05050102010706020507" pitchFamily="18" charset="2"/>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Idolatry</a:t>
            </a:r>
          </a:p>
          <a:p>
            <a:pPr marL="342900" marR="0" lvl="0" indent="-342900">
              <a:lnSpc>
                <a:spcPct val="115000"/>
              </a:lnSpc>
              <a:spcBef>
                <a:spcPts val="0"/>
              </a:spcBef>
              <a:spcAft>
                <a:spcPts val="0"/>
              </a:spcAft>
              <a:buFont typeface="Symbol" panose="05050102010706020507" pitchFamily="18" charset="2"/>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Contempt of God</a:t>
            </a:r>
          </a:p>
          <a:p>
            <a:pPr marL="342900" marR="0" lvl="0" indent="-342900">
              <a:lnSpc>
                <a:spcPct val="115000"/>
              </a:lnSpc>
              <a:spcBef>
                <a:spcPts val="0"/>
              </a:spcBef>
              <a:spcAft>
                <a:spcPts val="0"/>
              </a:spcAft>
              <a:buFont typeface="Symbol" panose="05050102010706020507" pitchFamily="18" charset="2"/>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Corruption in government and in ministry</a:t>
            </a:r>
          </a:p>
          <a:p>
            <a:pPr marL="342900" marR="0" lvl="0" indent="-342900">
              <a:lnSpc>
                <a:spcPct val="115000"/>
              </a:lnSpc>
              <a:spcBef>
                <a:spcPts val="0"/>
              </a:spcBef>
              <a:spcAft>
                <a:spcPts val="0"/>
              </a:spcAft>
              <a:buFont typeface="Symbol" panose="05050102010706020507" pitchFamily="18" charset="2"/>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Vain confidence</a:t>
            </a:r>
          </a:p>
          <a:p>
            <a:pPr marL="342900" marR="0" lvl="0" indent="-342900">
              <a:lnSpc>
                <a:spcPct val="115000"/>
              </a:lnSpc>
              <a:spcBef>
                <a:spcPts val="0"/>
              </a:spcBef>
              <a:spcAft>
                <a:spcPts val="0"/>
              </a:spcAft>
              <a:buFont typeface="Symbol" panose="05050102010706020507" pitchFamily="18" charset="2"/>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Lying</a:t>
            </a:r>
          </a:p>
          <a:p>
            <a:pPr marL="342900" marR="0" lvl="0" indent="-342900">
              <a:lnSpc>
                <a:spcPct val="115000"/>
              </a:lnSpc>
              <a:spcBef>
                <a:spcPts val="0"/>
              </a:spcBef>
              <a:spcAft>
                <a:spcPts val="1000"/>
              </a:spcAft>
              <a:buFont typeface="Symbol" panose="05050102010706020507" pitchFamily="18" charset="2"/>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Mocking God’s prophets</a:t>
            </a:r>
          </a:p>
        </p:txBody>
      </p:sp>
    </p:spTree>
    <p:extLst>
      <p:ext uri="{BB962C8B-B14F-4D97-AF65-F5344CB8AC3E}">
        <p14:creationId xmlns:p14="http://schemas.microsoft.com/office/powerpoint/2010/main" val="218556989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120679-303F-440A-964F-837817FB1170}"/>
              </a:ext>
            </a:extLst>
          </p:cNvPr>
          <p:cNvSpPr>
            <a:spLocks noGrp="1"/>
          </p:cNvSpPr>
          <p:nvPr>
            <p:ph idx="1"/>
          </p:nvPr>
        </p:nvSpPr>
        <p:spPr>
          <a:xfrm>
            <a:off x="838200" y="352425"/>
            <a:ext cx="10515600" cy="5824538"/>
          </a:xfrm>
        </p:spPr>
        <p:txBody>
          <a:bodyPr>
            <a:noAutofit/>
          </a:bodyPr>
          <a:lstStyle/>
          <a:p>
            <a:pPr marL="0" marR="0" indent="0">
              <a:lnSpc>
                <a:spcPct val="115000"/>
              </a:lnSpc>
              <a:spcBef>
                <a:spcPts val="0"/>
              </a:spcBef>
              <a:spcAft>
                <a:spcPts val="1000"/>
              </a:spcAft>
              <a:buNone/>
            </a:pPr>
            <a:r>
              <a:rPr lang="en-US" sz="2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Jeremiah 31:31-34</a:t>
            </a:r>
          </a:p>
          <a:p>
            <a:pPr marL="0" marR="0" indent="0">
              <a:lnSpc>
                <a:spcPct val="115000"/>
              </a:lnSpc>
              <a:spcBef>
                <a:spcPts val="0"/>
              </a:spcBef>
              <a:spcAft>
                <a:spcPts val="1000"/>
              </a:spcAft>
              <a:buNone/>
            </a:pPr>
            <a:endParaRPr lang="en-US" sz="2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R="0" indent="0">
              <a:lnSpc>
                <a:spcPct val="115000"/>
              </a:lnSpc>
              <a:spcBef>
                <a:spcPts val="0"/>
              </a:spcBef>
              <a:spcAft>
                <a:spcPts val="1000"/>
              </a:spcAft>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31 “Behold, days are coming,” declares the Lord, “when I will make a new covenant with the house of Israel and with the house of Judah, 32 not like the covenant which I made with their fathers in the day I took them by the hand to bring them out of the land of Egypt, My covenant which they broke, although I was a husband to them,” declares the Lord. 33 “But this is the covenant which I will make with the house of Israel after those days,” declares the Lord, “I will put My law within them and on their heart I will write it; and I will be their God, and they shall be My people. 34 They will not teach again, each man his neighbor and each man his brother, saying, ‘Know the Lord,’ for they will all know Me, from the least of them to the greatest of them,” declares the Lord, “for I will forgive their iniquity, and their sin I will remember no more.”</a:t>
            </a:r>
          </a:p>
        </p:txBody>
      </p:sp>
    </p:spTree>
    <p:extLst>
      <p:ext uri="{BB962C8B-B14F-4D97-AF65-F5344CB8AC3E}">
        <p14:creationId xmlns:p14="http://schemas.microsoft.com/office/powerpoint/2010/main" val="7914542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485C06-4D7D-4333-B411-17910932AB45}"/>
              </a:ext>
            </a:extLst>
          </p:cNvPr>
          <p:cNvSpPr>
            <a:spLocks noGrp="1"/>
          </p:cNvSpPr>
          <p:nvPr>
            <p:ph idx="1"/>
          </p:nvPr>
        </p:nvSpPr>
        <p:spPr>
          <a:xfrm>
            <a:off x="933450" y="968375"/>
            <a:ext cx="10515600" cy="4351338"/>
          </a:xfrm>
        </p:spPr>
        <p:txBody>
          <a:bodyPr>
            <a:normAutofit/>
          </a:bodyPr>
          <a:lstStyle/>
          <a:p>
            <a:pPr marL="0" indent="0">
              <a:buNone/>
            </a:pPr>
            <a:r>
              <a:rPr lang="en-US" sz="36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 John 1:9 </a:t>
            </a:r>
            <a:endParaRPr lang="en-US" sz="3600"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3600" dirty="0">
                <a:effectLst/>
                <a:latin typeface="Calibri" panose="020F0502020204030204" pitchFamily="34" charset="0"/>
                <a:ea typeface="Calibri" panose="020F0502020204030204" pitchFamily="34" charset="0"/>
                <a:cs typeface="Times New Roman" panose="02020603050405020304" pitchFamily="18" charset="0"/>
              </a:rPr>
              <a:t>If we confess our sins, He is faithful and righteous to forgive us our sins and to cleanse us from all unrighteousness.</a:t>
            </a:r>
            <a:endParaRPr lang="en-US" sz="3600" dirty="0"/>
          </a:p>
        </p:txBody>
      </p:sp>
    </p:spTree>
    <p:extLst>
      <p:ext uri="{BB962C8B-B14F-4D97-AF65-F5344CB8AC3E}">
        <p14:creationId xmlns:p14="http://schemas.microsoft.com/office/powerpoint/2010/main" val="360070838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4B758-0387-4C1D-AB89-A3251773D2C0}"/>
              </a:ext>
            </a:extLst>
          </p:cNvPr>
          <p:cNvSpPr>
            <a:spLocks noGrp="1"/>
          </p:cNvSpPr>
          <p:nvPr>
            <p:ph type="title"/>
          </p:nvPr>
        </p:nvSpPr>
        <p:sp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r>
              <a:rPr lang="en-US" dirty="0"/>
              <a:t>Lies of Loneliness</a:t>
            </a:r>
          </a:p>
        </p:txBody>
      </p:sp>
      <p:sp>
        <p:nvSpPr>
          <p:cNvPr id="3" name="Content Placeholder 2">
            <a:extLst>
              <a:ext uri="{FF2B5EF4-FFF2-40B4-BE49-F238E27FC236}">
                <a16:creationId xmlns:a16="http://schemas.microsoft.com/office/drawing/2014/main" id="{40594535-176B-4B28-96AD-43BDF05E62AC}"/>
              </a:ext>
            </a:extLst>
          </p:cNvPr>
          <p:cNvSpPr>
            <a:spLocks noGrp="1"/>
          </p:cNvSpPr>
          <p:nvPr>
            <p:ph idx="1"/>
          </p:nvPr>
        </p:nvSpPr>
        <p:spPr>
          <a:xfrm>
            <a:off x="838200" y="2141537"/>
            <a:ext cx="10515600" cy="1116013"/>
          </a:xfrm>
        </p:spPr>
        <p:txBody>
          <a:bodyPr/>
          <a:lstStyle/>
          <a:p>
            <a:pPr marL="0" indent="0">
              <a:buNone/>
            </a:pPr>
            <a:r>
              <a:rPr lang="en-US" dirty="0"/>
              <a:t>1) I am a bad person. There is something about me that is so wrong that I deserve to be rejected and shunned.</a:t>
            </a:r>
          </a:p>
        </p:txBody>
      </p:sp>
      <p:sp>
        <p:nvSpPr>
          <p:cNvPr id="4" name="TextBox 3">
            <a:extLst>
              <a:ext uri="{FF2B5EF4-FFF2-40B4-BE49-F238E27FC236}">
                <a16:creationId xmlns:a16="http://schemas.microsoft.com/office/drawing/2014/main" id="{64ABB01A-EFB9-45E5-8539-EC0D33962E85}"/>
              </a:ext>
            </a:extLst>
          </p:cNvPr>
          <p:cNvSpPr txBox="1"/>
          <p:nvPr/>
        </p:nvSpPr>
        <p:spPr>
          <a:xfrm>
            <a:off x="838200" y="3086756"/>
            <a:ext cx="10515600" cy="523220"/>
          </a:xfrm>
          <a:prstGeom prst="rect">
            <a:avLst/>
          </a:prstGeom>
          <a:noFill/>
        </p:spPr>
        <p:txBody>
          <a:bodyPr wrap="square" rtlCol="0">
            <a:spAutoFit/>
          </a:bodyPr>
          <a:lstStyle/>
          <a:p>
            <a:r>
              <a:rPr lang="en-US" sz="2800" dirty="0"/>
              <a:t>2) Neither God nor anyone else cares about me.</a:t>
            </a:r>
          </a:p>
        </p:txBody>
      </p:sp>
    </p:spTree>
    <p:extLst>
      <p:ext uri="{BB962C8B-B14F-4D97-AF65-F5344CB8AC3E}">
        <p14:creationId xmlns:p14="http://schemas.microsoft.com/office/powerpoint/2010/main" val="93165464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4D319A-A568-F944-E60B-E3A8948548E8}"/>
              </a:ext>
            </a:extLst>
          </p:cNvPr>
          <p:cNvSpPr>
            <a:spLocks noGrp="1"/>
          </p:cNvSpPr>
          <p:nvPr>
            <p:ph idx="1"/>
          </p:nvPr>
        </p:nvSpPr>
        <p:spPr>
          <a:xfrm>
            <a:off x="269507" y="439587"/>
            <a:ext cx="11521440" cy="4351338"/>
          </a:xfrm>
        </p:spPr>
        <p:txBody>
          <a:bodyPr>
            <a:normAutofit/>
          </a:bodyPr>
          <a:lstStyle/>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Jesus Christ allowed Himself to be whipped </a:t>
            </a:r>
            <a:r>
              <a:rPr lang="en-US" sz="2400" u="sng" dirty="0">
                <a:effectLst/>
                <a:latin typeface="Calibri" panose="020F0502020204030204" pitchFamily="34" charset="0"/>
                <a:ea typeface="Calibri" panose="020F0502020204030204" pitchFamily="34" charset="0"/>
                <a:cs typeface="Times New Roman" panose="02020603050405020304" pitchFamily="18" charset="0"/>
              </a:rPr>
              <a:t>for you</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He allowed Himself to have thorns driven into His forehead </a:t>
            </a:r>
            <a:r>
              <a:rPr lang="en-US" sz="2400" u="sng" dirty="0">
                <a:effectLst/>
                <a:latin typeface="Calibri" panose="020F0502020204030204" pitchFamily="34" charset="0"/>
                <a:ea typeface="Calibri" panose="020F0502020204030204" pitchFamily="34" charset="0"/>
                <a:cs typeface="Times New Roman" panose="02020603050405020304" pitchFamily="18" charset="0"/>
              </a:rPr>
              <a:t>for you</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He dragged a harsh, wooden cross down a street lined with people mocking Him </a:t>
            </a:r>
            <a:r>
              <a:rPr lang="en-US" sz="2400" u="sng" dirty="0">
                <a:effectLst/>
                <a:latin typeface="Calibri" panose="020F0502020204030204" pitchFamily="34" charset="0"/>
                <a:ea typeface="Calibri" panose="020F0502020204030204" pitchFamily="34" charset="0"/>
                <a:cs typeface="Times New Roman" panose="02020603050405020304" pitchFamily="18" charset="0"/>
              </a:rPr>
              <a:t>for you</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He had large, possibly nine-inch, nails hammered into His wrists and feet </a:t>
            </a:r>
            <a:r>
              <a:rPr lang="en-US" sz="2400" u="sng" dirty="0">
                <a:effectLst/>
                <a:latin typeface="Calibri" panose="020F0502020204030204" pitchFamily="34" charset="0"/>
                <a:ea typeface="Calibri" panose="020F0502020204030204" pitchFamily="34" charset="0"/>
                <a:cs typeface="Times New Roman" panose="02020603050405020304" pitchFamily="18" charset="0"/>
              </a:rPr>
              <a:t>for you</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He took your sins upon Himself and suffered the wrath of His Father </a:t>
            </a:r>
            <a:r>
              <a:rPr lang="en-US" sz="2400" u="sng" dirty="0">
                <a:effectLst/>
                <a:latin typeface="Calibri" panose="020F0502020204030204" pitchFamily="34" charset="0"/>
                <a:ea typeface="Calibri" panose="020F0502020204030204" pitchFamily="34" charset="0"/>
                <a:cs typeface="Times New Roman" panose="02020603050405020304" pitchFamily="18" charset="0"/>
              </a:rPr>
              <a:t>for you</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nSpc>
                <a:spcPct val="115000"/>
              </a:lnSpc>
              <a:spcBef>
                <a:spcPts val="0"/>
              </a:spcBef>
              <a:spcAft>
                <a:spcPts val="100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Jesus Christ died </a:t>
            </a:r>
            <a:r>
              <a:rPr lang="en-US" sz="2400" u="sng" dirty="0">
                <a:effectLst/>
                <a:latin typeface="Calibri" panose="020F0502020204030204" pitchFamily="34" charset="0"/>
                <a:ea typeface="Calibri" panose="020F0502020204030204" pitchFamily="34" charset="0"/>
                <a:cs typeface="Times New Roman" panose="02020603050405020304" pitchFamily="18" charset="0"/>
              </a:rPr>
              <a:t>for you</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47222417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BF4F358-6147-4D03-BD3E-903F3891860D}"/>
              </a:ext>
            </a:extLst>
          </p:cNvPr>
          <p:cNvSpPr txBox="1"/>
          <p:nvPr/>
        </p:nvSpPr>
        <p:spPr>
          <a:xfrm>
            <a:off x="438150" y="619125"/>
            <a:ext cx="11325225" cy="5252400"/>
          </a:xfrm>
          <a:prstGeom prst="rect">
            <a:avLst/>
          </a:prstGeom>
          <a:noFill/>
        </p:spPr>
        <p:txBody>
          <a:bodyPr wrap="square" rtlCol="0">
            <a:spAutoFit/>
          </a:bodyPr>
          <a:lstStyle/>
          <a:p>
            <a:pPr marL="0" marR="0">
              <a:lnSpc>
                <a:spcPct val="115000"/>
              </a:lnSpc>
              <a:spcBef>
                <a:spcPts val="0"/>
              </a:spcBef>
              <a:spcAft>
                <a:spcPts val="1000"/>
              </a:spcAft>
            </a:pPr>
            <a:r>
              <a:rPr lang="en-US" sz="2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 Peter 5:7</a:t>
            </a:r>
            <a:r>
              <a:rPr lang="en-US" sz="2400" dirty="0">
                <a:effectLst/>
                <a:latin typeface="Calibri" panose="020F0502020204030204" pitchFamily="34" charset="0"/>
                <a:ea typeface="Calibri" panose="020F0502020204030204" pitchFamily="34" charset="0"/>
                <a:cs typeface="Times New Roman" panose="02020603050405020304" pitchFamily="18" charset="0"/>
              </a:rPr>
              <a:t>, “casting all your anxiety on Him, because He cares for you.”</a:t>
            </a:r>
          </a:p>
          <a:p>
            <a:pPr marL="0" marR="0">
              <a:lnSpc>
                <a:spcPct val="115000"/>
              </a:lnSpc>
              <a:spcBef>
                <a:spcPts val="0"/>
              </a:spcBef>
              <a:spcAft>
                <a:spcPts val="1000"/>
              </a:spcAft>
            </a:pPr>
            <a:r>
              <a:rPr lang="en-US" sz="2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Isaiah 49:13</a:t>
            </a:r>
            <a:r>
              <a:rPr lang="en-US" sz="2400" dirty="0">
                <a:effectLst/>
                <a:latin typeface="Calibri" panose="020F0502020204030204" pitchFamily="34" charset="0"/>
                <a:ea typeface="Calibri" panose="020F0502020204030204" pitchFamily="34" charset="0"/>
                <a:cs typeface="Times New Roman" panose="02020603050405020304" pitchFamily="18" charset="0"/>
              </a:rPr>
              <a:t>, “Shout for joy, O heavens! And rejoice, O earth! Break forth into joyful shouting, O mountains! For the Lord has comforted His people and will have compassion on His afflicted.”</a:t>
            </a:r>
          </a:p>
          <a:p>
            <a:pPr marL="0" marR="0">
              <a:lnSpc>
                <a:spcPct val="115000"/>
              </a:lnSpc>
              <a:spcBef>
                <a:spcPts val="0"/>
              </a:spcBef>
              <a:spcAft>
                <a:spcPts val="1000"/>
              </a:spcAft>
            </a:pPr>
            <a:r>
              <a:rPr lang="en-US" sz="2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Lamentations 3:22-23</a:t>
            </a:r>
            <a:r>
              <a:rPr lang="en-US" sz="2400" dirty="0">
                <a:effectLst/>
                <a:latin typeface="Calibri" panose="020F0502020204030204" pitchFamily="34" charset="0"/>
                <a:ea typeface="Calibri" panose="020F0502020204030204" pitchFamily="34" charset="0"/>
                <a:cs typeface="Times New Roman" panose="02020603050405020304" pitchFamily="18" charset="0"/>
              </a:rPr>
              <a:t>, “The Lord’s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lovingkindnesses</a:t>
            </a:r>
            <a:r>
              <a:rPr lang="en-US" sz="2400" dirty="0">
                <a:effectLst/>
                <a:latin typeface="Calibri" panose="020F0502020204030204" pitchFamily="34" charset="0"/>
                <a:ea typeface="Calibri" panose="020F0502020204030204" pitchFamily="34" charset="0"/>
                <a:cs typeface="Times New Roman" panose="02020603050405020304" pitchFamily="18" charset="0"/>
              </a:rPr>
              <a:t> indeed never cease, for His compassions never fail. They are new every morning; great is Your faithfulness.”</a:t>
            </a:r>
          </a:p>
          <a:p>
            <a:pPr marL="0" marR="0">
              <a:lnSpc>
                <a:spcPct val="115000"/>
              </a:lnSpc>
              <a:spcBef>
                <a:spcPts val="0"/>
              </a:spcBef>
              <a:spcAft>
                <a:spcPts val="1000"/>
              </a:spcAft>
            </a:pPr>
            <a:r>
              <a:rPr lang="en-US" sz="2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Luke 12:7</a:t>
            </a:r>
            <a:r>
              <a:rPr lang="en-US" sz="2400" dirty="0">
                <a:effectLst/>
                <a:latin typeface="Calibri" panose="020F0502020204030204" pitchFamily="34" charset="0"/>
                <a:ea typeface="Calibri" panose="020F0502020204030204" pitchFamily="34" charset="0"/>
                <a:cs typeface="Times New Roman" panose="02020603050405020304" pitchFamily="18" charset="0"/>
              </a:rPr>
              <a:t>, “Indeed, the very hairs of your head are all numbered. Do not fear; you are more valuable than many sparrows.”</a:t>
            </a:r>
          </a:p>
          <a:p>
            <a:pPr marL="0" marR="0">
              <a:lnSpc>
                <a:spcPct val="115000"/>
              </a:lnSpc>
              <a:spcBef>
                <a:spcPts val="0"/>
              </a:spcBef>
              <a:spcAft>
                <a:spcPts val="1000"/>
              </a:spcAft>
            </a:pPr>
            <a:r>
              <a:rPr lang="en-US" sz="2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Isaiah 41:10</a:t>
            </a:r>
            <a:r>
              <a:rPr lang="en-US" sz="2400" dirty="0">
                <a:effectLst/>
                <a:latin typeface="Calibri" panose="020F0502020204030204" pitchFamily="34" charset="0"/>
                <a:ea typeface="Calibri" panose="020F0502020204030204" pitchFamily="34" charset="0"/>
                <a:cs typeface="Times New Roman" panose="02020603050405020304" pitchFamily="18" charset="0"/>
              </a:rPr>
              <a:t>, “Do not fear, for I am with you; do not anxiously look about you, for I am your God. I will strengthen you, surely I will help you, surely I will uphold you with My righteous right hand.”</a:t>
            </a:r>
          </a:p>
        </p:txBody>
      </p:sp>
    </p:spTree>
    <p:extLst>
      <p:ext uri="{BB962C8B-B14F-4D97-AF65-F5344CB8AC3E}">
        <p14:creationId xmlns:p14="http://schemas.microsoft.com/office/powerpoint/2010/main" val="99406942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BB7015-4D9A-4BD3-80BE-28D1F38BFC74}"/>
              </a:ext>
            </a:extLst>
          </p:cNvPr>
          <p:cNvSpPr txBox="1"/>
          <p:nvPr/>
        </p:nvSpPr>
        <p:spPr>
          <a:xfrm>
            <a:off x="571500" y="647700"/>
            <a:ext cx="11134725" cy="6194516"/>
          </a:xfrm>
          <a:prstGeom prst="rect">
            <a:avLst/>
          </a:prstGeom>
          <a:noFill/>
        </p:spPr>
        <p:txBody>
          <a:bodyPr wrap="square" rtlCol="0">
            <a:spAutoFit/>
          </a:bodyPr>
          <a:lstStyle/>
          <a:p>
            <a:pPr marL="0" marR="0">
              <a:lnSpc>
                <a:spcPct val="115000"/>
              </a:lnSpc>
              <a:spcBef>
                <a:spcPts val="0"/>
              </a:spcBef>
              <a:spcAft>
                <a:spcPts val="1000"/>
              </a:spcAft>
            </a:pPr>
            <a:r>
              <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Isaiah 58:10-11</a:t>
            </a:r>
          </a:p>
          <a:p>
            <a:pPr marL="0" marR="0">
              <a:lnSpc>
                <a:spcPct val="115000"/>
              </a:lnSpc>
              <a:spcBef>
                <a:spcPts val="0"/>
              </a:spcBef>
              <a:spcAft>
                <a:spcPts val="1000"/>
              </a:spcAft>
            </a:pP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3200" dirty="0">
                <a:effectLst/>
                <a:latin typeface="Calibri" panose="020F0502020204030204" pitchFamily="34" charset="0"/>
                <a:ea typeface="Calibri" panose="020F0502020204030204" pitchFamily="34" charset="0"/>
                <a:cs typeface="Times New Roman" panose="02020603050405020304" pitchFamily="18" charset="0"/>
              </a:rPr>
              <a:t>10 And if you give yourself to the hungry and satisfy the desire of the afflicted, then your light will rise in darkness and your gloom will become like midday.</a:t>
            </a:r>
          </a:p>
          <a:p>
            <a:pPr marL="0" marR="0">
              <a:lnSpc>
                <a:spcPct val="115000"/>
              </a:lnSpc>
              <a:spcBef>
                <a:spcPts val="0"/>
              </a:spcBef>
              <a:spcAft>
                <a:spcPts val="1000"/>
              </a:spcAft>
            </a:pPr>
            <a:r>
              <a:rPr lang="en-US" sz="3200" dirty="0">
                <a:effectLst/>
                <a:latin typeface="Calibri" panose="020F0502020204030204" pitchFamily="34" charset="0"/>
                <a:ea typeface="Calibri" panose="020F0502020204030204" pitchFamily="34" charset="0"/>
                <a:cs typeface="Times New Roman" panose="02020603050405020304" pitchFamily="18" charset="0"/>
              </a:rPr>
              <a:t>11 “And the Lord will continually guide you, and satisfy your desire in scorched places, and give strength to your bones; and you will be like a watered garden, and like a spring of water whose waters do not fail.”</a:t>
            </a:r>
          </a:p>
          <a:p>
            <a:endParaRPr lang="en-US" sz="3200" dirty="0"/>
          </a:p>
        </p:txBody>
      </p:sp>
    </p:spTree>
    <p:extLst>
      <p:ext uri="{BB962C8B-B14F-4D97-AF65-F5344CB8AC3E}">
        <p14:creationId xmlns:p14="http://schemas.microsoft.com/office/powerpoint/2010/main" val="246640875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4240CE8-9D67-4B29-907D-CEBA91DD0C0F}"/>
              </a:ext>
            </a:extLst>
          </p:cNvPr>
          <p:cNvSpPr txBox="1"/>
          <p:nvPr/>
        </p:nvSpPr>
        <p:spPr>
          <a:xfrm>
            <a:off x="514350" y="381000"/>
            <a:ext cx="10991850" cy="1182503"/>
          </a:xfrm>
          <a:prstGeom prst="rect">
            <a:avLst/>
          </a:prstGeom>
          <a:noFill/>
        </p:spPr>
        <p:txBody>
          <a:bodyPr wrap="square" rtlCol="0">
            <a:spAutoFit/>
          </a:bodyPr>
          <a:lstStyle/>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Stage 1</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You feel like you are in darkness. Your life is gloomy.</a:t>
            </a:r>
          </a:p>
        </p:txBody>
      </p:sp>
      <p:pic>
        <p:nvPicPr>
          <p:cNvPr id="3" name="Picture 2">
            <a:extLst>
              <a:ext uri="{FF2B5EF4-FFF2-40B4-BE49-F238E27FC236}">
                <a16:creationId xmlns:a16="http://schemas.microsoft.com/office/drawing/2014/main" id="{61812648-238C-4AB8-8C0E-97D5B2B6AD06}"/>
              </a:ext>
            </a:extLst>
          </p:cNvPr>
          <p:cNvPicPr>
            <a:picLocks noChangeAspect="1"/>
          </p:cNvPicPr>
          <p:nvPr/>
        </p:nvPicPr>
        <p:blipFill>
          <a:blip r:embed="rId2"/>
          <a:stretch>
            <a:fillRect/>
          </a:stretch>
        </p:blipFill>
        <p:spPr>
          <a:xfrm>
            <a:off x="4427904" y="2538907"/>
            <a:ext cx="2601545" cy="2610484"/>
          </a:xfrm>
          <a:prstGeom prst="rect">
            <a:avLst/>
          </a:prstGeom>
        </p:spPr>
      </p:pic>
    </p:spTree>
    <p:extLst>
      <p:ext uri="{BB962C8B-B14F-4D97-AF65-F5344CB8AC3E}">
        <p14:creationId xmlns:p14="http://schemas.microsoft.com/office/powerpoint/2010/main" val="82384763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8D4EC8-855D-4EC1-AB02-EE2BC0D579DF}"/>
              </a:ext>
            </a:extLst>
          </p:cNvPr>
          <p:cNvSpPr txBox="1"/>
          <p:nvPr/>
        </p:nvSpPr>
        <p:spPr>
          <a:xfrm>
            <a:off x="561975" y="609600"/>
            <a:ext cx="10915650" cy="1894558"/>
          </a:xfrm>
          <a:prstGeom prst="rect">
            <a:avLst/>
          </a:prstGeom>
          <a:noFill/>
        </p:spPr>
        <p:txBody>
          <a:bodyPr wrap="square" rtlCol="0">
            <a:spAutoFit/>
          </a:bodyPr>
          <a:lstStyle/>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Stage 2</a:t>
            </a:r>
          </a:p>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You give yourself to those who are in greater want than yourself (the hungry) and to those who are even more oppressed than you (the afflicted). This is the pivot. This is what flips the card from the back to the front.</a:t>
            </a:r>
          </a:p>
        </p:txBody>
      </p:sp>
      <p:pic>
        <p:nvPicPr>
          <p:cNvPr id="3" name="Picture 2">
            <a:extLst>
              <a:ext uri="{FF2B5EF4-FFF2-40B4-BE49-F238E27FC236}">
                <a16:creationId xmlns:a16="http://schemas.microsoft.com/office/drawing/2014/main" id="{9922C53E-6A46-4427-83F2-6DEBA63F07F3}"/>
              </a:ext>
            </a:extLst>
          </p:cNvPr>
          <p:cNvPicPr>
            <a:picLocks noChangeAspect="1"/>
          </p:cNvPicPr>
          <p:nvPr/>
        </p:nvPicPr>
        <p:blipFill>
          <a:blip r:embed="rId2"/>
          <a:stretch>
            <a:fillRect/>
          </a:stretch>
        </p:blipFill>
        <p:spPr>
          <a:xfrm>
            <a:off x="4190043" y="3205309"/>
            <a:ext cx="3811913" cy="2119166"/>
          </a:xfrm>
          <a:prstGeom prst="rect">
            <a:avLst/>
          </a:prstGeom>
        </p:spPr>
      </p:pic>
      <p:pic>
        <p:nvPicPr>
          <p:cNvPr id="4" name="Picture 3">
            <a:extLst>
              <a:ext uri="{FF2B5EF4-FFF2-40B4-BE49-F238E27FC236}">
                <a16:creationId xmlns:a16="http://schemas.microsoft.com/office/drawing/2014/main" id="{8361021B-679C-485B-959D-6F2D9284070C}"/>
              </a:ext>
            </a:extLst>
          </p:cNvPr>
          <p:cNvPicPr>
            <a:picLocks noChangeAspect="1"/>
          </p:cNvPicPr>
          <p:nvPr/>
        </p:nvPicPr>
        <p:blipFill>
          <a:blip r:embed="rId3"/>
          <a:stretch>
            <a:fillRect/>
          </a:stretch>
        </p:blipFill>
        <p:spPr>
          <a:xfrm>
            <a:off x="1444351" y="3468018"/>
            <a:ext cx="1403624" cy="1076753"/>
          </a:xfrm>
          <a:prstGeom prst="rect">
            <a:avLst/>
          </a:prstGeom>
        </p:spPr>
      </p:pic>
    </p:spTree>
    <p:extLst>
      <p:ext uri="{BB962C8B-B14F-4D97-AF65-F5344CB8AC3E}">
        <p14:creationId xmlns:p14="http://schemas.microsoft.com/office/powerpoint/2010/main" val="40417889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5B4AE16-2822-4158-85E4-FD9BC3064D8A}"/>
              </a:ext>
            </a:extLst>
          </p:cNvPr>
          <p:cNvSpPr txBox="1"/>
          <p:nvPr/>
        </p:nvSpPr>
        <p:spPr>
          <a:xfrm>
            <a:off x="438150" y="314325"/>
            <a:ext cx="11106150" cy="3513526"/>
          </a:xfrm>
          <a:prstGeom prst="rect">
            <a:avLst/>
          </a:prstGeom>
          <a:noFill/>
        </p:spPr>
        <p:txBody>
          <a:bodyPr wrap="square" rtlCol="0">
            <a:spAutoFit/>
          </a:bodyPr>
          <a:lstStyle/>
          <a:p>
            <a:pPr marL="0" marR="0">
              <a:lnSpc>
                <a:spcPct val="115000"/>
              </a:lnSpc>
              <a:spcBef>
                <a:spcPts val="0"/>
              </a:spcBef>
              <a:spcAft>
                <a:spcPts val="10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Stage 3</a:t>
            </a:r>
          </a:p>
          <a:p>
            <a:pPr marL="0" marR="0">
              <a:lnSpc>
                <a:spcPct val="115000"/>
              </a:lnSpc>
              <a:spcBef>
                <a:spcPts val="0"/>
              </a:spcBef>
              <a:spcAft>
                <a:spcPts val="10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Here are the results:</a:t>
            </a:r>
          </a:p>
          <a:p>
            <a:pPr marL="342900" marR="0" lvl="0" indent="-342900">
              <a:lnSpc>
                <a:spcPct val="115000"/>
              </a:lnSpc>
              <a:spcBef>
                <a:spcPts val="0"/>
              </a:spcBef>
              <a:spcAft>
                <a:spcPts val="0"/>
              </a:spcAft>
              <a:buFont typeface="+mj-lt"/>
              <a:buAutoNum type="arabicParenR"/>
            </a:pPr>
            <a:r>
              <a:rPr lang="en-US" sz="2000" dirty="0">
                <a:effectLst/>
                <a:latin typeface="Calibri" panose="020F0502020204030204" pitchFamily="34" charset="0"/>
                <a:ea typeface="Calibri" panose="020F0502020204030204" pitchFamily="34" charset="0"/>
                <a:cs typeface="Times New Roman" panose="02020603050405020304" pitchFamily="18" charset="0"/>
              </a:rPr>
              <a:t>Your light will rise</a:t>
            </a:r>
          </a:p>
          <a:p>
            <a:pPr marL="342900" marR="0" lvl="0" indent="-342900">
              <a:lnSpc>
                <a:spcPct val="115000"/>
              </a:lnSpc>
              <a:spcBef>
                <a:spcPts val="0"/>
              </a:spcBef>
              <a:spcAft>
                <a:spcPts val="0"/>
              </a:spcAft>
              <a:buFont typeface="+mj-lt"/>
              <a:buAutoNum type="arabicParenR"/>
            </a:pPr>
            <a:r>
              <a:rPr lang="en-US" sz="2000" dirty="0">
                <a:effectLst/>
                <a:latin typeface="Calibri" panose="020F0502020204030204" pitchFamily="34" charset="0"/>
                <a:ea typeface="Calibri" panose="020F0502020204030204" pitchFamily="34" charset="0"/>
                <a:cs typeface="Times New Roman" panose="02020603050405020304" pitchFamily="18" charset="0"/>
              </a:rPr>
              <a:t>Your gloom will dissipate like dew in the morning sun</a:t>
            </a:r>
          </a:p>
          <a:p>
            <a:pPr marL="342900" marR="0" lvl="0" indent="-342900">
              <a:lnSpc>
                <a:spcPct val="115000"/>
              </a:lnSpc>
              <a:spcBef>
                <a:spcPts val="0"/>
              </a:spcBef>
              <a:spcAft>
                <a:spcPts val="0"/>
              </a:spcAft>
              <a:buFont typeface="+mj-lt"/>
              <a:buAutoNum type="arabicParenR"/>
            </a:pPr>
            <a:r>
              <a:rPr lang="en-US" sz="2000" dirty="0">
                <a:effectLst/>
                <a:latin typeface="Calibri" panose="020F0502020204030204" pitchFamily="34" charset="0"/>
                <a:ea typeface="Calibri" panose="020F0502020204030204" pitchFamily="34" charset="0"/>
                <a:cs typeface="Times New Roman" panose="02020603050405020304" pitchFamily="18" charset="0"/>
              </a:rPr>
              <a:t>The Lord will continually guide you</a:t>
            </a:r>
          </a:p>
          <a:p>
            <a:pPr marL="342900" marR="0" lvl="0" indent="-342900">
              <a:lnSpc>
                <a:spcPct val="115000"/>
              </a:lnSpc>
              <a:spcBef>
                <a:spcPts val="0"/>
              </a:spcBef>
              <a:spcAft>
                <a:spcPts val="0"/>
              </a:spcAft>
              <a:buFont typeface="+mj-lt"/>
              <a:buAutoNum type="arabicParenR"/>
            </a:pPr>
            <a:r>
              <a:rPr lang="en-US" sz="2000" dirty="0">
                <a:effectLst/>
                <a:latin typeface="Calibri" panose="020F0502020204030204" pitchFamily="34" charset="0"/>
                <a:ea typeface="Calibri" panose="020F0502020204030204" pitchFamily="34" charset="0"/>
                <a:cs typeface="Times New Roman" panose="02020603050405020304" pitchFamily="18" charset="0"/>
              </a:rPr>
              <a:t>Your desire will be satisfied</a:t>
            </a:r>
          </a:p>
          <a:p>
            <a:pPr marL="342900" marR="0" lvl="0" indent="-342900">
              <a:lnSpc>
                <a:spcPct val="115000"/>
              </a:lnSpc>
              <a:spcBef>
                <a:spcPts val="0"/>
              </a:spcBef>
              <a:spcAft>
                <a:spcPts val="0"/>
              </a:spcAft>
              <a:buFont typeface="+mj-lt"/>
              <a:buAutoNum type="arabicParenR"/>
            </a:pPr>
            <a:r>
              <a:rPr lang="en-US" sz="2000" dirty="0">
                <a:effectLst/>
                <a:latin typeface="Calibri" panose="020F0502020204030204" pitchFamily="34" charset="0"/>
                <a:ea typeface="Calibri" panose="020F0502020204030204" pitchFamily="34" charset="0"/>
                <a:cs typeface="Times New Roman" panose="02020603050405020304" pitchFamily="18" charset="0"/>
              </a:rPr>
              <a:t>You will be strengthened</a:t>
            </a:r>
          </a:p>
          <a:p>
            <a:pPr marL="342900" marR="0" lvl="0" indent="-342900">
              <a:lnSpc>
                <a:spcPct val="115000"/>
              </a:lnSpc>
              <a:spcBef>
                <a:spcPts val="0"/>
              </a:spcBef>
              <a:spcAft>
                <a:spcPts val="0"/>
              </a:spcAft>
              <a:buFont typeface="+mj-lt"/>
              <a:buAutoNum type="arabicParenR"/>
            </a:pPr>
            <a:r>
              <a:rPr lang="en-US" sz="2000" dirty="0">
                <a:effectLst/>
                <a:latin typeface="Calibri" panose="020F0502020204030204" pitchFamily="34" charset="0"/>
                <a:ea typeface="Calibri" panose="020F0502020204030204" pitchFamily="34" charset="0"/>
                <a:cs typeface="Times New Roman" panose="02020603050405020304" pitchFamily="18" charset="0"/>
              </a:rPr>
              <a:t>You will flourish and grow like a watered garden</a:t>
            </a:r>
          </a:p>
          <a:p>
            <a:pPr marL="342900" marR="0" lvl="0" indent="-342900">
              <a:lnSpc>
                <a:spcPct val="115000"/>
              </a:lnSpc>
              <a:spcBef>
                <a:spcPts val="0"/>
              </a:spcBef>
              <a:spcAft>
                <a:spcPts val="1000"/>
              </a:spcAft>
              <a:buFont typeface="+mj-lt"/>
              <a:buAutoNum type="arabicParenR"/>
            </a:pPr>
            <a:r>
              <a:rPr lang="en-US" sz="2000" dirty="0">
                <a:effectLst/>
                <a:latin typeface="Calibri" panose="020F0502020204030204" pitchFamily="34" charset="0"/>
                <a:ea typeface="Calibri" panose="020F0502020204030204" pitchFamily="34" charset="0"/>
                <a:cs typeface="Times New Roman" panose="02020603050405020304" pitchFamily="18" charset="0"/>
              </a:rPr>
              <a:t>Your life will be like a clear, refreshing spring of water</a:t>
            </a:r>
          </a:p>
        </p:txBody>
      </p:sp>
      <p:pic>
        <p:nvPicPr>
          <p:cNvPr id="3" name="Picture 2">
            <a:extLst>
              <a:ext uri="{FF2B5EF4-FFF2-40B4-BE49-F238E27FC236}">
                <a16:creationId xmlns:a16="http://schemas.microsoft.com/office/drawing/2014/main" id="{E646C65B-9BE4-4223-B659-59659E3D0391}"/>
              </a:ext>
            </a:extLst>
          </p:cNvPr>
          <p:cNvPicPr>
            <a:picLocks noChangeAspect="1"/>
          </p:cNvPicPr>
          <p:nvPr/>
        </p:nvPicPr>
        <p:blipFill>
          <a:blip r:embed="rId2"/>
          <a:stretch>
            <a:fillRect/>
          </a:stretch>
        </p:blipFill>
        <p:spPr>
          <a:xfrm>
            <a:off x="4899592" y="4077679"/>
            <a:ext cx="1554615" cy="2548349"/>
          </a:xfrm>
          <a:prstGeom prst="rect">
            <a:avLst/>
          </a:prstGeom>
        </p:spPr>
      </p:pic>
      <p:pic>
        <p:nvPicPr>
          <p:cNvPr id="4" name="Picture 3">
            <a:extLst>
              <a:ext uri="{FF2B5EF4-FFF2-40B4-BE49-F238E27FC236}">
                <a16:creationId xmlns:a16="http://schemas.microsoft.com/office/drawing/2014/main" id="{76C3DDC5-598D-470F-B7F3-4CC6205635E5}"/>
              </a:ext>
            </a:extLst>
          </p:cNvPr>
          <p:cNvPicPr>
            <a:picLocks noChangeAspect="1"/>
          </p:cNvPicPr>
          <p:nvPr/>
        </p:nvPicPr>
        <p:blipFill>
          <a:blip r:embed="rId3"/>
          <a:stretch>
            <a:fillRect/>
          </a:stretch>
        </p:blipFill>
        <p:spPr>
          <a:xfrm>
            <a:off x="1927799" y="4699207"/>
            <a:ext cx="1402202" cy="1079086"/>
          </a:xfrm>
          <a:prstGeom prst="rect">
            <a:avLst/>
          </a:prstGeom>
        </p:spPr>
      </p:pic>
    </p:spTree>
    <p:extLst>
      <p:ext uri="{BB962C8B-B14F-4D97-AF65-F5344CB8AC3E}">
        <p14:creationId xmlns:p14="http://schemas.microsoft.com/office/powerpoint/2010/main" val="387006283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4B758-0387-4C1D-AB89-A3251773D2C0}"/>
              </a:ext>
            </a:extLst>
          </p:cNvPr>
          <p:cNvSpPr>
            <a:spLocks noGrp="1"/>
          </p:cNvSpPr>
          <p:nvPr>
            <p:ph type="title"/>
          </p:nvPr>
        </p:nvSpPr>
        <p:sp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r>
              <a:rPr lang="en-US" dirty="0"/>
              <a:t>Lies of Loneliness</a:t>
            </a:r>
          </a:p>
        </p:txBody>
      </p:sp>
      <p:sp>
        <p:nvSpPr>
          <p:cNvPr id="3" name="Content Placeholder 2">
            <a:extLst>
              <a:ext uri="{FF2B5EF4-FFF2-40B4-BE49-F238E27FC236}">
                <a16:creationId xmlns:a16="http://schemas.microsoft.com/office/drawing/2014/main" id="{40594535-176B-4B28-96AD-43BDF05E62AC}"/>
              </a:ext>
            </a:extLst>
          </p:cNvPr>
          <p:cNvSpPr>
            <a:spLocks noGrp="1"/>
          </p:cNvSpPr>
          <p:nvPr>
            <p:ph idx="1"/>
          </p:nvPr>
        </p:nvSpPr>
        <p:spPr>
          <a:xfrm>
            <a:off x="838200" y="2141537"/>
            <a:ext cx="10515600" cy="1116013"/>
          </a:xfrm>
        </p:spPr>
        <p:txBody>
          <a:bodyPr/>
          <a:lstStyle/>
          <a:p>
            <a:pPr marL="0" indent="0">
              <a:buNone/>
            </a:pPr>
            <a:r>
              <a:rPr lang="en-US" dirty="0"/>
              <a:t>1) I am a bad person. There is something about me that is so wrong that I deserve to be rejected and shunned.</a:t>
            </a:r>
          </a:p>
        </p:txBody>
      </p:sp>
      <p:sp>
        <p:nvSpPr>
          <p:cNvPr id="4" name="TextBox 3">
            <a:extLst>
              <a:ext uri="{FF2B5EF4-FFF2-40B4-BE49-F238E27FC236}">
                <a16:creationId xmlns:a16="http://schemas.microsoft.com/office/drawing/2014/main" id="{64ABB01A-EFB9-45E5-8539-EC0D33962E85}"/>
              </a:ext>
            </a:extLst>
          </p:cNvPr>
          <p:cNvSpPr txBox="1"/>
          <p:nvPr/>
        </p:nvSpPr>
        <p:spPr>
          <a:xfrm>
            <a:off x="838200" y="3101370"/>
            <a:ext cx="10515600" cy="523220"/>
          </a:xfrm>
          <a:prstGeom prst="rect">
            <a:avLst/>
          </a:prstGeom>
          <a:noFill/>
        </p:spPr>
        <p:txBody>
          <a:bodyPr wrap="square" rtlCol="0">
            <a:spAutoFit/>
          </a:bodyPr>
          <a:lstStyle/>
          <a:p>
            <a:r>
              <a:rPr lang="en-US" sz="2800" dirty="0"/>
              <a:t>2) Neither God nor anyone else cares about me.</a:t>
            </a:r>
          </a:p>
        </p:txBody>
      </p:sp>
      <p:sp>
        <p:nvSpPr>
          <p:cNvPr id="5" name="TextBox 4">
            <a:extLst>
              <a:ext uri="{FF2B5EF4-FFF2-40B4-BE49-F238E27FC236}">
                <a16:creationId xmlns:a16="http://schemas.microsoft.com/office/drawing/2014/main" id="{2BFED214-E39C-4043-81D1-2B28EC27B952}"/>
              </a:ext>
            </a:extLst>
          </p:cNvPr>
          <p:cNvSpPr txBox="1"/>
          <p:nvPr/>
        </p:nvSpPr>
        <p:spPr>
          <a:xfrm>
            <a:off x="838200" y="3800475"/>
            <a:ext cx="10515600" cy="523220"/>
          </a:xfrm>
          <a:prstGeom prst="rect">
            <a:avLst/>
          </a:prstGeom>
          <a:noFill/>
        </p:spPr>
        <p:txBody>
          <a:bodyPr wrap="square" rtlCol="0">
            <a:spAutoFit/>
          </a:bodyPr>
          <a:lstStyle/>
          <a:p>
            <a:r>
              <a:rPr lang="en-US" sz="2800" dirty="0"/>
              <a:t>3) No one understands me, not even God.</a:t>
            </a:r>
          </a:p>
        </p:txBody>
      </p:sp>
    </p:spTree>
    <p:extLst>
      <p:ext uri="{BB962C8B-B14F-4D97-AF65-F5344CB8AC3E}">
        <p14:creationId xmlns:p14="http://schemas.microsoft.com/office/powerpoint/2010/main" val="71617314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3E41C4-D32D-4E6D-944B-80E7A6DD68E6}"/>
              </a:ext>
            </a:extLst>
          </p:cNvPr>
          <p:cNvSpPr>
            <a:spLocks noGrp="1"/>
          </p:cNvSpPr>
          <p:nvPr>
            <p:ph idx="1"/>
          </p:nvPr>
        </p:nvSpPr>
        <p:spPr>
          <a:xfrm>
            <a:off x="838200" y="920750"/>
            <a:ext cx="10515600" cy="4351338"/>
          </a:xfrm>
        </p:spPr>
        <p:txBody>
          <a:bodyPr>
            <a:normAutofit/>
          </a:bodyPr>
          <a:lstStyle/>
          <a:p>
            <a:pPr marL="0" indent="0">
              <a:buNone/>
            </a:pPr>
            <a:r>
              <a:rPr lang="en-US" sz="40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 Corinthians 10:13</a:t>
            </a:r>
          </a:p>
          <a:p>
            <a:pPr marL="0" indent="0">
              <a:buNone/>
            </a:pP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4000" dirty="0">
                <a:effectLst/>
                <a:latin typeface="Calibri" panose="020F0502020204030204" pitchFamily="34" charset="0"/>
                <a:ea typeface="Calibri" panose="020F0502020204030204" pitchFamily="34" charset="0"/>
                <a:cs typeface="Times New Roman" panose="02020603050405020304" pitchFamily="18" charset="0"/>
              </a:rPr>
              <a:t>No temptation has overtaken you </a:t>
            </a:r>
            <a:r>
              <a:rPr lang="en-US" sz="4000" b="1" dirty="0">
                <a:effectLst/>
                <a:latin typeface="Calibri" panose="020F0502020204030204" pitchFamily="34" charset="0"/>
                <a:ea typeface="Calibri" panose="020F0502020204030204" pitchFamily="34" charset="0"/>
                <a:cs typeface="Times New Roman" panose="02020603050405020304" pitchFamily="18" charset="0"/>
              </a:rPr>
              <a:t>but such as is common to man</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4000" dirty="0"/>
          </a:p>
        </p:txBody>
      </p:sp>
    </p:spTree>
    <p:extLst>
      <p:ext uri="{BB962C8B-B14F-4D97-AF65-F5344CB8AC3E}">
        <p14:creationId xmlns:p14="http://schemas.microsoft.com/office/powerpoint/2010/main" val="210359392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E873E2-534E-427D-AC5D-39D23249B3A4}"/>
              </a:ext>
            </a:extLst>
          </p:cNvPr>
          <p:cNvSpPr>
            <a:spLocks noGrp="1"/>
          </p:cNvSpPr>
          <p:nvPr>
            <p:ph idx="1"/>
          </p:nvPr>
        </p:nvSpPr>
        <p:spPr>
          <a:xfrm>
            <a:off x="419100" y="434974"/>
            <a:ext cx="11258550" cy="5394325"/>
          </a:xfrm>
        </p:spPr>
        <p:txBody>
          <a:bodyPr>
            <a:noAutofit/>
          </a:bodyPr>
          <a:lstStyle/>
          <a:p>
            <a:pPr marL="0" marR="0" indent="0">
              <a:lnSpc>
                <a:spcPct val="115000"/>
              </a:lnSpc>
              <a:spcBef>
                <a:spcPts val="0"/>
              </a:spcBef>
              <a:spcAft>
                <a:spcPts val="1000"/>
              </a:spcAft>
              <a:buNone/>
            </a:pPr>
            <a:r>
              <a:rPr lang="en-US" sz="2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Hebrews 2:17-18</a:t>
            </a:r>
          </a:p>
          <a:p>
            <a:pPr marR="0" indent="0">
              <a:lnSpc>
                <a:spcPct val="115000"/>
              </a:lnSpc>
              <a:spcBef>
                <a:spcPts val="0"/>
              </a:spcBef>
              <a:spcAft>
                <a:spcPts val="1000"/>
              </a:spcAft>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17 Therefore, He had to be made like His brethren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in</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all things</a:t>
            </a:r>
            <a:r>
              <a:rPr lang="en-US" sz="2400" dirty="0">
                <a:effectLst/>
                <a:latin typeface="Calibri" panose="020F0502020204030204" pitchFamily="34" charset="0"/>
                <a:ea typeface="Calibri" panose="020F0502020204030204" pitchFamily="34" charset="0"/>
                <a:cs typeface="Times New Roman" panose="02020603050405020304" pitchFamily="18" charset="0"/>
              </a:rPr>
              <a:t>, so that He might become a merciful and faithful high priest in things pertaining to God, to make propitiation for the sins of the people. 18 For since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He Himself was tempted </a:t>
            </a:r>
            <a:r>
              <a:rPr lang="en-US" sz="2400" dirty="0">
                <a:effectLst/>
                <a:latin typeface="Calibri" panose="020F0502020204030204" pitchFamily="34" charset="0"/>
                <a:ea typeface="Calibri" panose="020F0502020204030204" pitchFamily="34" charset="0"/>
                <a:cs typeface="Times New Roman" panose="02020603050405020304" pitchFamily="18" charset="0"/>
              </a:rPr>
              <a:t>in that which He has suffered, He is able to come to the aid of those who are tempted.</a:t>
            </a:r>
          </a:p>
          <a:p>
            <a:pPr marR="0" indent="0">
              <a:lnSpc>
                <a:spcPct val="115000"/>
              </a:lnSpc>
              <a:spcBef>
                <a:spcPts val="0"/>
              </a:spcBef>
              <a:spcAft>
                <a:spcPts val="1000"/>
              </a:spcAft>
              <a:buNone/>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1000"/>
              </a:spcAft>
              <a:buNone/>
            </a:pPr>
            <a:r>
              <a:rPr lang="en-US" sz="2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Hebrews 4:15-16</a:t>
            </a:r>
          </a:p>
          <a:p>
            <a:pPr marR="0" indent="0">
              <a:lnSpc>
                <a:spcPct val="115000"/>
              </a:lnSpc>
              <a:spcBef>
                <a:spcPts val="0"/>
              </a:spcBef>
              <a:spcAft>
                <a:spcPts val="1000"/>
              </a:spcAft>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15 For we do not have a high priest who cannot sympathize with our weaknesses, but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One who has been tempted in all things as we are</a:t>
            </a:r>
            <a:r>
              <a:rPr lang="en-US" sz="2400" dirty="0">
                <a:effectLst/>
                <a:latin typeface="Calibri" panose="020F0502020204030204" pitchFamily="34" charset="0"/>
                <a:ea typeface="Calibri" panose="020F0502020204030204" pitchFamily="34" charset="0"/>
                <a:cs typeface="Times New Roman" panose="02020603050405020304" pitchFamily="18" charset="0"/>
              </a:rPr>
              <a:t>, yet without sin. 16 Therefore let us draw near with confidence to the throne of grace, so that we may receive mercy and find grace to help in time of need.</a:t>
            </a:r>
          </a:p>
        </p:txBody>
      </p:sp>
    </p:spTree>
    <p:extLst>
      <p:ext uri="{BB962C8B-B14F-4D97-AF65-F5344CB8AC3E}">
        <p14:creationId xmlns:p14="http://schemas.microsoft.com/office/powerpoint/2010/main" val="261591799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7031B3-9CF1-469D-BE5A-2FD4B5E43AB5}"/>
              </a:ext>
            </a:extLst>
          </p:cNvPr>
          <p:cNvSpPr>
            <a:spLocks noGrp="1"/>
          </p:cNvSpPr>
          <p:nvPr>
            <p:ph idx="1"/>
          </p:nvPr>
        </p:nvSpPr>
        <p:spPr>
          <a:xfrm>
            <a:off x="838200" y="349250"/>
            <a:ext cx="10515600" cy="1136650"/>
          </a:xfrm>
        </p:spPr>
        <p:txBody>
          <a:bodyPr/>
          <a:lstStyle/>
          <a:p>
            <a:pPr marL="0" indent="0">
              <a:lnSpc>
                <a:spcPct val="100000"/>
              </a:lnSpc>
              <a:buNone/>
            </a:pPr>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Homelessness</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00000"/>
              </a:lnSpc>
              <a:buNone/>
            </a:pPr>
            <a:r>
              <a:rPr lang="en-US" sz="1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8:20</a:t>
            </a:r>
            <a:r>
              <a:rPr lang="en-US" sz="1800" dirty="0">
                <a:effectLst/>
                <a:latin typeface="Calibri" panose="020F0502020204030204" pitchFamily="34" charset="0"/>
                <a:ea typeface="Calibri" panose="020F0502020204030204" pitchFamily="34" charset="0"/>
                <a:cs typeface="Times New Roman" panose="02020603050405020304" pitchFamily="18" charset="0"/>
              </a:rPr>
              <a:t>, “Jesus said to him, ‘The foxes have holes and the birds of the air have nests, but the Son of Man has nowhere to lay His head.’”</a:t>
            </a:r>
          </a:p>
          <a:p>
            <a:pPr marL="0" indent="0">
              <a:buNone/>
            </a:pPr>
            <a:endParaRPr lang="en-US" dirty="0"/>
          </a:p>
        </p:txBody>
      </p:sp>
      <p:sp>
        <p:nvSpPr>
          <p:cNvPr id="4" name="TextBox 3">
            <a:extLst>
              <a:ext uri="{FF2B5EF4-FFF2-40B4-BE49-F238E27FC236}">
                <a16:creationId xmlns:a16="http://schemas.microsoft.com/office/drawing/2014/main" id="{EBC87DA6-681D-452B-996C-A589A6614DD5}"/>
              </a:ext>
            </a:extLst>
          </p:cNvPr>
          <p:cNvSpPr txBox="1"/>
          <p:nvPr/>
        </p:nvSpPr>
        <p:spPr>
          <a:xfrm>
            <a:off x="838200" y="1666875"/>
            <a:ext cx="10515600" cy="1200329"/>
          </a:xfrm>
          <a:prstGeom prst="rect">
            <a:avLst/>
          </a:prstGeom>
          <a:noFill/>
        </p:spPr>
        <p:txBody>
          <a:bodyPr wrap="square" rtlCol="0">
            <a:spAutoFit/>
          </a:bodyPr>
          <a:lstStyle/>
          <a:p>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Temptation</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Mark 1:13</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He was in the wilderness forty days being tempted by Satan.”</a:t>
            </a:r>
          </a:p>
          <a:p>
            <a:endParaRPr lang="en-US" dirty="0"/>
          </a:p>
        </p:txBody>
      </p:sp>
      <p:sp>
        <p:nvSpPr>
          <p:cNvPr id="5" name="TextBox 4">
            <a:extLst>
              <a:ext uri="{FF2B5EF4-FFF2-40B4-BE49-F238E27FC236}">
                <a16:creationId xmlns:a16="http://schemas.microsoft.com/office/drawing/2014/main" id="{E311B3BF-2955-4084-9F53-436BD1930740}"/>
              </a:ext>
            </a:extLst>
          </p:cNvPr>
          <p:cNvSpPr txBox="1"/>
          <p:nvPr/>
        </p:nvSpPr>
        <p:spPr>
          <a:xfrm>
            <a:off x="838200" y="3086100"/>
            <a:ext cx="11029950" cy="1200329"/>
          </a:xfrm>
          <a:prstGeom prst="rect">
            <a:avLst/>
          </a:prstGeom>
          <a:noFill/>
        </p:spPr>
        <p:txBody>
          <a:bodyPr wrap="square" rtlCol="0">
            <a:spAutoFit/>
          </a:bodyPr>
          <a:lstStyle/>
          <a:p>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Hunger</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sz="1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4:2</a:t>
            </a:r>
            <a:r>
              <a:rPr lang="en-US" sz="1800" dirty="0">
                <a:effectLst/>
                <a:latin typeface="Calibri" panose="020F0502020204030204" pitchFamily="34" charset="0"/>
                <a:ea typeface="Calibri" panose="020F0502020204030204" pitchFamily="34" charset="0"/>
                <a:cs typeface="Times New Roman" panose="02020603050405020304" pitchFamily="18" charset="0"/>
              </a:rPr>
              <a:t>, “He then became hungry”</a:t>
            </a:r>
          </a:p>
          <a:p>
            <a:endParaRPr lang="en-US" dirty="0"/>
          </a:p>
        </p:txBody>
      </p:sp>
      <p:sp>
        <p:nvSpPr>
          <p:cNvPr id="6" name="TextBox 5">
            <a:extLst>
              <a:ext uri="{FF2B5EF4-FFF2-40B4-BE49-F238E27FC236}">
                <a16:creationId xmlns:a16="http://schemas.microsoft.com/office/drawing/2014/main" id="{DD377518-8C46-423E-A729-D11DFDA1B43F}"/>
              </a:ext>
            </a:extLst>
          </p:cNvPr>
          <p:cNvSpPr txBox="1"/>
          <p:nvPr/>
        </p:nvSpPr>
        <p:spPr>
          <a:xfrm>
            <a:off x="838199" y="4447580"/>
            <a:ext cx="10772775" cy="1477328"/>
          </a:xfrm>
          <a:prstGeom prst="rect">
            <a:avLst/>
          </a:prstGeom>
          <a:noFill/>
        </p:spPr>
        <p:txBody>
          <a:bodyPr wrap="square" rtlCol="0">
            <a:spAutoFit/>
          </a:bodyPr>
          <a:lstStyle/>
          <a:p>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Loneliness</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sz="1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47:26</a:t>
            </a:r>
            <a:r>
              <a:rPr lang="en-US" sz="1800" dirty="0">
                <a:effectLst/>
                <a:latin typeface="Calibri" panose="020F0502020204030204" pitchFamily="34" charset="0"/>
                <a:ea typeface="Calibri" panose="020F0502020204030204" pitchFamily="34" charset="0"/>
                <a:cs typeface="Times New Roman" panose="02020603050405020304" pitchFamily="18" charset="0"/>
              </a:rPr>
              <a:t>, “About the ninth hour Jesus cried out with a loud voice, saying, ‘Eli, Eli, lama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sabachthani</a:t>
            </a:r>
            <a:r>
              <a:rPr lang="en-US" sz="1800" dirty="0">
                <a:effectLst/>
                <a:latin typeface="Calibri" panose="020F0502020204030204" pitchFamily="34" charset="0"/>
                <a:ea typeface="Calibri" panose="020F0502020204030204" pitchFamily="34" charset="0"/>
                <a:cs typeface="Times New Roman" panose="02020603050405020304" pitchFamily="18" charset="0"/>
              </a:rPr>
              <a:t>?’ that is, ‘My God, My God, why have You forsaken Me?’”</a:t>
            </a:r>
          </a:p>
          <a:p>
            <a:endParaRPr lang="en-US" dirty="0"/>
          </a:p>
        </p:txBody>
      </p:sp>
    </p:spTree>
    <p:extLst>
      <p:ext uri="{BB962C8B-B14F-4D97-AF65-F5344CB8AC3E}">
        <p14:creationId xmlns:p14="http://schemas.microsoft.com/office/powerpoint/2010/main" val="2593175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DB2ED5-66DC-4C5C-9F21-C394F32EBC22}"/>
              </a:ext>
            </a:extLst>
          </p:cNvPr>
          <p:cNvSpPr txBox="1"/>
          <p:nvPr/>
        </p:nvSpPr>
        <p:spPr>
          <a:xfrm>
            <a:off x="466725" y="552450"/>
            <a:ext cx="11391900" cy="923330"/>
          </a:xfrm>
          <a:prstGeom prst="rect">
            <a:avLst/>
          </a:prstGeom>
          <a:noFill/>
        </p:spPr>
        <p:txBody>
          <a:bodyPr wrap="square" rtlCol="0">
            <a:spAutoFit/>
          </a:bodyPr>
          <a:lstStyle/>
          <a:p>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Betrayal</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sz="1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26:72</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again he [Peter] denied it with an oath, “I do not know the man.”</a:t>
            </a:r>
          </a:p>
        </p:txBody>
      </p:sp>
      <p:sp>
        <p:nvSpPr>
          <p:cNvPr id="3" name="TextBox 2">
            <a:extLst>
              <a:ext uri="{FF2B5EF4-FFF2-40B4-BE49-F238E27FC236}">
                <a16:creationId xmlns:a16="http://schemas.microsoft.com/office/drawing/2014/main" id="{699873C1-B093-4547-B163-4DFCED61A00F}"/>
              </a:ext>
            </a:extLst>
          </p:cNvPr>
          <p:cNvSpPr txBox="1"/>
          <p:nvPr/>
        </p:nvSpPr>
        <p:spPr>
          <a:xfrm>
            <a:off x="466725" y="1981200"/>
            <a:ext cx="11229975" cy="923330"/>
          </a:xfrm>
          <a:prstGeom prst="rect">
            <a:avLst/>
          </a:prstGeom>
          <a:noFill/>
        </p:spPr>
        <p:txBody>
          <a:bodyPr wrap="square" rtlCol="0">
            <a:spAutoFit/>
          </a:bodyPr>
          <a:lstStyle/>
          <a:p>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Rejected by family</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sz="1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John 7:5</a:t>
            </a:r>
            <a:r>
              <a:rPr lang="en-US" sz="1800" dirty="0">
                <a:effectLst/>
                <a:latin typeface="Calibri" panose="020F0502020204030204" pitchFamily="34" charset="0"/>
                <a:ea typeface="Calibri" panose="020F0502020204030204" pitchFamily="34" charset="0"/>
                <a:cs typeface="Times New Roman" panose="02020603050405020304" pitchFamily="18" charset="0"/>
              </a:rPr>
              <a:t>, “For not even His brothers were believing in Him.”</a:t>
            </a:r>
          </a:p>
        </p:txBody>
      </p:sp>
      <p:sp>
        <p:nvSpPr>
          <p:cNvPr id="4" name="TextBox 3">
            <a:extLst>
              <a:ext uri="{FF2B5EF4-FFF2-40B4-BE49-F238E27FC236}">
                <a16:creationId xmlns:a16="http://schemas.microsoft.com/office/drawing/2014/main" id="{302A19E8-034B-4EF9-AE5A-81F9772A0910}"/>
              </a:ext>
            </a:extLst>
          </p:cNvPr>
          <p:cNvSpPr txBox="1"/>
          <p:nvPr/>
        </p:nvSpPr>
        <p:spPr>
          <a:xfrm>
            <a:off x="466725" y="3581400"/>
            <a:ext cx="11144250" cy="1200329"/>
          </a:xfrm>
          <a:prstGeom prst="rect">
            <a:avLst/>
          </a:prstGeom>
          <a:noFill/>
        </p:spPr>
        <p:txBody>
          <a:bodyPr wrap="square" rtlCol="0">
            <a:spAutoFit/>
          </a:bodyPr>
          <a:lstStyle/>
          <a:p>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Rejected by an entire community</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sz="1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8:34</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behold, the whole city came out to meet Jesus; and when they saw Him, they implored Him to leave their region.”</a:t>
            </a:r>
          </a:p>
        </p:txBody>
      </p:sp>
      <p:sp>
        <p:nvSpPr>
          <p:cNvPr id="5" name="TextBox 4">
            <a:extLst>
              <a:ext uri="{FF2B5EF4-FFF2-40B4-BE49-F238E27FC236}">
                <a16:creationId xmlns:a16="http://schemas.microsoft.com/office/drawing/2014/main" id="{AA0ECB9C-22C9-452A-9BA1-8F10F307173F}"/>
              </a:ext>
            </a:extLst>
          </p:cNvPr>
          <p:cNvSpPr txBox="1"/>
          <p:nvPr/>
        </p:nvSpPr>
        <p:spPr>
          <a:xfrm>
            <a:off x="466725" y="5419725"/>
            <a:ext cx="10963275" cy="923330"/>
          </a:xfrm>
          <a:prstGeom prst="rect">
            <a:avLst/>
          </a:prstGeom>
          <a:noFill/>
        </p:spPr>
        <p:txBody>
          <a:bodyPr wrap="square" rtlCol="0">
            <a:spAutoFit/>
          </a:bodyPr>
          <a:lstStyle/>
          <a:p>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Oppressed</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sz="1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Isaiah 53:7</a:t>
            </a:r>
            <a:r>
              <a:rPr lang="en-US" sz="1800" dirty="0">
                <a:effectLst/>
                <a:latin typeface="Calibri" panose="020F0502020204030204" pitchFamily="34" charset="0"/>
                <a:ea typeface="Calibri" panose="020F0502020204030204" pitchFamily="34" charset="0"/>
                <a:cs typeface="Times New Roman" panose="02020603050405020304" pitchFamily="18" charset="0"/>
              </a:rPr>
              <a:t>, “He was oppressed and He was afflicted…”</a:t>
            </a:r>
          </a:p>
        </p:txBody>
      </p:sp>
    </p:spTree>
    <p:extLst>
      <p:ext uri="{BB962C8B-B14F-4D97-AF65-F5344CB8AC3E}">
        <p14:creationId xmlns:p14="http://schemas.microsoft.com/office/powerpoint/2010/main" val="3620554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BF5F23-AF3E-4EC2-A9AB-89E379BC03CC}"/>
              </a:ext>
            </a:extLst>
          </p:cNvPr>
          <p:cNvSpPr txBox="1"/>
          <p:nvPr/>
        </p:nvSpPr>
        <p:spPr>
          <a:xfrm>
            <a:off x="381000" y="476250"/>
            <a:ext cx="11420475" cy="923330"/>
          </a:xfrm>
          <a:prstGeom prst="rect">
            <a:avLst/>
          </a:prstGeom>
          <a:noFill/>
        </p:spPr>
        <p:txBody>
          <a:bodyPr wrap="square" rtlCol="0">
            <a:spAutoFit/>
          </a:bodyPr>
          <a:lstStyle/>
          <a:p>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Physically weary</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sz="1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John 4:6</a:t>
            </a:r>
            <a:r>
              <a:rPr lang="en-US" sz="1800" dirty="0">
                <a:effectLst/>
                <a:latin typeface="Calibri" panose="020F0502020204030204" pitchFamily="34" charset="0"/>
                <a:ea typeface="Calibri" panose="020F0502020204030204" pitchFamily="34" charset="0"/>
                <a:cs typeface="Times New Roman" panose="02020603050405020304" pitchFamily="18" charset="0"/>
              </a:rPr>
              <a:t>, “So Jesus, being wearied from His journey.”</a:t>
            </a:r>
          </a:p>
        </p:txBody>
      </p:sp>
      <p:sp>
        <p:nvSpPr>
          <p:cNvPr id="3" name="TextBox 2">
            <a:extLst>
              <a:ext uri="{FF2B5EF4-FFF2-40B4-BE49-F238E27FC236}">
                <a16:creationId xmlns:a16="http://schemas.microsoft.com/office/drawing/2014/main" id="{8E18DDAC-DFCF-461D-8E42-8C06B4250832}"/>
              </a:ext>
            </a:extLst>
          </p:cNvPr>
          <p:cNvSpPr txBox="1"/>
          <p:nvPr/>
        </p:nvSpPr>
        <p:spPr>
          <a:xfrm>
            <a:off x="447675" y="1866900"/>
            <a:ext cx="11353800" cy="1477328"/>
          </a:xfrm>
          <a:prstGeom prst="rect">
            <a:avLst/>
          </a:prstGeom>
          <a:noFill/>
        </p:spPr>
        <p:txBody>
          <a:bodyPr wrap="square" rtlCol="0">
            <a:spAutoFit/>
          </a:bodyPr>
          <a:lstStyle/>
          <a:p>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Disappointment</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sz="1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26:40</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He came to the disciples and found them sleeping, and said to Peter, ‘So, you men could not keep watch with Me for one hour?’” Jesus was in His hour of distress, and His three closest friends fell asleep. They couldn’t even stand with Him in His hour of need.</a:t>
            </a:r>
          </a:p>
        </p:txBody>
      </p:sp>
      <p:sp>
        <p:nvSpPr>
          <p:cNvPr id="4" name="TextBox 3">
            <a:extLst>
              <a:ext uri="{FF2B5EF4-FFF2-40B4-BE49-F238E27FC236}">
                <a16:creationId xmlns:a16="http://schemas.microsoft.com/office/drawing/2014/main" id="{C9CE5DB9-40A1-474D-AC80-1DCBC4AB27CF}"/>
              </a:ext>
            </a:extLst>
          </p:cNvPr>
          <p:cNvSpPr txBox="1"/>
          <p:nvPr/>
        </p:nvSpPr>
        <p:spPr>
          <a:xfrm>
            <a:off x="447675" y="3811548"/>
            <a:ext cx="11515725" cy="923330"/>
          </a:xfrm>
          <a:prstGeom prst="rect">
            <a:avLst/>
          </a:prstGeom>
          <a:noFill/>
        </p:spPr>
        <p:txBody>
          <a:bodyPr wrap="square" rtlCol="0">
            <a:spAutoFit/>
          </a:bodyPr>
          <a:lstStyle/>
          <a:p>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Rejection by friends</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sz="1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John 6:66</a:t>
            </a:r>
            <a:r>
              <a:rPr lang="en-US" sz="1800" dirty="0">
                <a:effectLst/>
                <a:latin typeface="Calibri" panose="020F0502020204030204" pitchFamily="34" charset="0"/>
                <a:ea typeface="Calibri" panose="020F0502020204030204" pitchFamily="34" charset="0"/>
                <a:cs typeface="Times New Roman" panose="02020603050405020304" pitchFamily="18" charset="0"/>
              </a:rPr>
              <a:t>, “As a result of this many of His disciples withdrew and were not walking with Him anymore.”</a:t>
            </a:r>
          </a:p>
        </p:txBody>
      </p:sp>
      <p:sp>
        <p:nvSpPr>
          <p:cNvPr id="5" name="TextBox 4">
            <a:extLst>
              <a:ext uri="{FF2B5EF4-FFF2-40B4-BE49-F238E27FC236}">
                <a16:creationId xmlns:a16="http://schemas.microsoft.com/office/drawing/2014/main" id="{3525F9BB-7745-4AF7-9CCE-E5937C7AA384}"/>
              </a:ext>
            </a:extLst>
          </p:cNvPr>
          <p:cNvSpPr txBox="1"/>
          <p:nvPr/>
        </p:nvSpPr>
        <p:spPr>
          <a:xfrm>
            <a:off x="533400" y="5210175"/>
            <a:ext cx="10953750" cy="923330"/>
          </a:xfrm>
          <a:prstGeom prst="rect">
            <a:avLst/>
          </a:prstGeom>
          <a:noFill/>
        </p:spPr>
        <p:txBody>
          <a:bodyPr wrap="square" rtlCol="0">
            <a:spAutoFit/>
          </a:bodyPr>
          <a:lstStyle/>
          <a:p>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Sorrow</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sz="1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Isaiah 53:3</a:t>
            </a:r>
            <a:r>
              <a:rPr lang="en-US" sz="1800" dirty="0">
                <a:effectLst/>
                <a:latin typeface="Calibri" panose="020F0502020204030204" pitchFamily="34" charset="0"/>
                <a:ea typeface="Calibri" panose="020F0502020204030204" pitchFamily="34" charset="0"/>
                <a:cs typeface="Times New Roman" panose="02020603050405020304" pitchFamily="18" charset="0"/>
              </a:rPr>
              <a:t>, “A man of sorrows and acquainted with grief…”</a:t>
            </a:r>
          </a:p>
        </p:txBody>
      </p:sp>
    </p:spTree>
    <p:extLst>
      <p:ext uri="{BB962C8B-B14F-4D97-AF65-F5344CB8AC3E}">
        <p14:creationId xmlns:p14="http://schemas.microsoft.com/office/powerpoint/2010/main" val="2599814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E88E27-5351-4231-955D-CBEF618DED23}"/>
              </a:ext>
            </a:extLst>
          </p:cNvPr>
          <p:cNvSpPr txBox="1"/>
          <p:nvPr/>
        </p:nvSpPr>
        <p:spPr>
          <a:xfrm>
            <a:off x="247650" y="409575"/>
            <a:ext cx="11515725" cy="1754326"/>
          </a:xfrm>
          <a:prstGeom prst="rect">
            <a:avLst/>
          </a:prstGeom>
          <a:noFill/>
        </p:spPr>
        <p:txBody>
          <a:bodyPr wrap="square" rtlCol="0">
            <a:spAutoFit/>
          </a:bodyPr>
          <a:lstStyle/>
          <a:p>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Ridicule</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sz="1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Luke 23:35-37</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the people stood by, looking on. And even the rulers were sneering at Him, saying, ‘He saved others; let Him save Himself if this is the Christ of God, His Chosen One.’ The soldiers also mocked Him, coming up to Him, offering Him sour wine, and saying, ‘If You are the King of the Jews, save Yourself!’” The man is dying, and they are making fun of Him.</a:t>
            </a:r>
          </a:p>
        </p:txBody>
      </p:sp>
      <p:sp>
        <p:nvSpPr>
          <p:cNvPr id="3" name="TextBox 2">
            <a:extLst>
              <a:ext uri="{FF2B5EF4-FFF2-40B4-BE49-F238E27FC236}">
                <a16:creationId xmlns:a16="http://schemas.microsoft.com/office/drawing/2014/main" id="{EC0C4DB3-55E9-4D75-89D7-AFC0EED0267C}"/>
              </a:ext>
            </a:extLst>
          </p:cNvPr>
          <p:cNvSpPr txBox="1"/>
          <p:nvPr/>
        </p:nvSpPr>
        <p:spPr>
          <a:xfrm>
            <a:off x="247650" y="2387328"/>
            <a:ext cx="11410950" cy="923330"/>
          </a:xfrm>
          <a:prstGeom prst="rect">
            <a:avLst/>
          </a:prstGeom>
          <a:noFill/>
        </p:spPr>
        <p:txBody>
          <a:bodyPr wrap="square" rtlCol="0">
            <a:spAutoFit/>
          </a:bodyPr>
          <a:lstStyle/>
          <a:p>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Grieved</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sz="1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26:38</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“Then He [Jesus] said to them, ‘My soul is deeply grieved, to the point of death;’”</a:t>
            </a:r>
          </a:p>
        </p:txBody>
      </p:sp>
      <p:sp>
        <p:nvSpPr>
          <p:cNvPr id="4" name="TextBox 3">
            <a:extLst>
              <a:ext uri="{FF2B5EF4-FFF2-40B4-BE49-F238E27FC236}">
                <a16:creationId xmlns:a16="http://schemas.microsoft.com/office/drawing/2014/main" id="{953F1316-9C73-4BD8-B5EC-6D1CEA79A634}"/>
              </a:ext>
            </a:extLst>
          </p:cNvPr>
          <p:cNvSpPr txBox="1"/>
          <p:nvPr/>
        </p:nvSpPr>
        <p:spPr>
          <a:xfrm>
            <a:off x="247650" y="3784341"/>
            <a:ext cx="11515725" cy="923330"/>
          </a:xfrm>
          <a:prstGeom prst="rect">
            <a:avLst/>
          </a:prstGeom>
          <a:noFill/>
        </p:spPr>
        <p:txBody>
          <a:bodyPr wrap="square" rtlCol="0">
            <a:spAutoFit/>
          </a:bodyPr>
          <a:lstStyle/>
          <a:p>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Distressed</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sz="1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26:31</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He took with Him Peter and the two sons of Zebedee, and began to be grieved and distressed.”</a:t>
            </a:r>
          </a:p>
        </p:txBody>
      </p:sp>
      <p:sp>
        <p:nvSpPr>
          <p:cNvPr id="5" name="TextBox 4">
            <a:extLst>
              <a:ext uri="{FF2B5EF4-FFF2-40B4-BE49-F238E27FC236}">
                <a16:creationId xmlns:a16="http://schemas.microsoft.com/office/drawing/2014/main" id="{13C31DEE-1CD8-203A-828D-CAE5A8568BA9}"/>
              </a:ext>
            </a:extLst>
          </p:cNvPr>
          <p:cNvSpPr txBox="1"/>
          <p:nvPr/>
        </p:nvSpPr>
        <p:spPr>
          <a:xfrm>
            <a:off x="247649" y="5181354"/>
            <a:ext cx="11515725" cy="1200329"/>
          </a:xfrm>
          <a:prstGeom prst="rect">
            <a:avLst/>
          </a:prstGeom>
          <a:noFill/>
        </p:spPr>
        <p:txBody>
          <a:bodyPr wrap="square" rtlCol="0">
            <a:spAutoFit/>
          </a:bodyPr>
          <a:lstStyle/>
          <a:p>
            <a: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Death of a friend/loved one</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sz="1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a:t>
            </a:r>
            <a:r>
              <a:rPr lang="en-US"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rPr>
              <a:t>14</a:t>
            </a:r>
            <a:r>
              <a:rPr lang="en-US" sz="1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:13</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dirty="0"/>
              <a:t>Now when Jesus heard about John [the Baptist’s murder], He withdrew from there in a boat to a secluded place by Himself; and when the [</a:t>
            </a:r>
            <a:r>
              <a:rPr lang="en-US" dirty="0" err="1"/>
              <a:t>i</a:t>
            </a:r>
            <a:r>
              <a:rPr lang="en-US" dirty="0"/>
              <a:t>]people heard about this, they followed Him on foot from the cities.</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267833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4B758-0387-4C1D-AB89-A3251773D2C0}"/>
              </a:ext>
            </a:extLst>
          </p:cNvPr>
          <p:cNvSpPr>
            <a:spLocks noGrp="1"/>
          </p:cNvSpPr>
          <p:nvPr>
            <p:ph type="title"/>
          </p:nvPr>
        </p:nvSpPr>
        <p:sp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r>
              <a:rPr lang="en-US" dirty="0"/>
              <a:t>Lies of Loneliness</a:t>
            </a:r>
          </a:p>
        </p:txBody>
      </p:sp>
      <p:sp>
        <p:nvSpPr>
          <p:cNvPr id="3" name="Content Placeholder 2">
            <a:extLst>
              <a:ext uri="{FF2B5EF4-FFF2-40B4-BE49-F238E27FC236}">
                <a16:creationId xmlns:a16="http://schemas.microsoft.com/office/drawing/2014/main" id="{40594535-176B-4B28-96AD-43BDF05E62AC}"/>
              </a:ext>
            </a:extLst>
          </p:cNvPr>
          <p:cNvSpPr>
            <a:spLocks noGrp="1"/>
          </p:cNvSpPr>
          <p:nvPr>
            <p:ph idx="1"/>
          </p:nvPr>
        </p:nvSpPr>
        <p:spPr>
          <a:xfrm>
            <a:off x="838200" y="2141537"/>
            <a:ext cx="10515600" cy="1116013"/>
          </a:xfrm>
        </p:spPr>
        <p:txBody>
          <a:bodyPr/>
          <a:lstStyle/>
          <a:p>
            <a:pPr marL="0" indent="0">
              <a:buNone/>
            </a:pPr>
            <a:r>
              <a:rPr lang="en-US" dirty="0"/>
              <a:t>1) I am a bad person. There is something about me that is so wrong that I deserve to be rejected and shunned.</a:t>
            </a:r>
          </a:p>
        </p:txBody>
      </p:sp>
      <p:sp>
        <p:nvSpPr>
          <p:cNvPr id="4" name="TextBox 3">
            <a:extLst>
              <a:ext uri="{FF2B5EF4-FFF2-40B4-BE49-F238E27FC236}">
                <a16:creationId xmlns:a16="http://schemas.microsoft.com/office/drawing/2014/main" id="{64ABB01A-EFB9-45E5-8539-EC0D33962E85}"/>
              </a:ext>
            </a:extLst>
          </p:cNvPr>
          <p:cNvSpPr txBox="1"/>
          <p:nvPr/>
        </p:nvSpPr>
        <p:spPr>
          <a:xfrm>
            <a:off x="838200" y="3101370"/>
            <a:ext cx="10515600" cy="523220"/>
          </a:xfrm>
          <a:prstGeom prst="rect">
            <a:avLst/>
          </a:prstGeom>
          <a:noFill/>
        </p:spPr>
        <p:txBody>
          <a:bodyPr wrap="square" rtlCol="0">
            <a:spAutoFit/>
          </a:bodyPr>
          <a:lstStyle/>
          <a:p>
            <a:r>
              <a:rPr lang="en-US" sz="2800" dirty="0"/>
              <a:t>2) Neither God nor anyone else cares about me.</a:t>
            </a:r>
          </a:p>
        </p:txBody>
      </p:sp>
      <p:sp>
        <p:nvSpPr>
          <p:cNvPr id="5" name="TextBox 4">
            <a:extLst>
              <a:ext uri="{FF2B5EF4-FFF2-40B4-BE49-F238E27FC236}">
                <a16:creationId xmlns:a16="http://schemas.microsoft.com/office/drawing/2014/main" id="{2BFED214-E39C-4043-81D1-2B28EC27B952}"/>
              </a:ext>
            </a:extLst>
          </p:cNvPr>
          <p:cNvSpPr txBox="1"/>
          <p:nvPr/>
        </p:nvSpPr>
        <p:spPr>
          <a:xfrm>
            <a:off x="838200" y="3800475"/>
            <a:ext cx="10515600" cy="523220"/>
          </a:xfrm>
          <a:prstGeom prst="rect">
            <a:avLst/>
          </a:prstGeom>
          <a:noFill/>
        </p:spPr>
        <p:txBody>
          <a:bodyPr wrap="square" rtlCol="0">
            <a:spAutoFit/>
          </a:bodyPr>
          <a:lstStyle/>
          <a:p>
            <a:r>
              <a:rPr lang="en-US" sz="2800" dirty="0"/>
              <a:t>3) No one understands me, not even God.</a:t>
            </a:r>
          </a:p>
        </p:txBody>
      </p:sp>
      <p:sp>
        <p:nvSpPr>
          <p:cNvPr id="6" name="TextBox 5">
            <a:extLst>
              <a:ext uri="{FF2B5EF4-FFF2-40B4-BE49-F238E27FC236}">
                <a16:creationId xmlns:a16="http://schemas.microsoft.com/office/drawing/2014/main" id="{B8F075FD-F4B5-4B58-97F0-68CF635A684E}"/>
              </a:ext>
            </a:extLst>
          </p:cNvPr>
          <p:cNvSpPr txBox="1"/>
          <p:nvPr/>
        </p:nvSpPr>
        <p:spPr>
          <a:xfrm>
            <a:off x="838200" y="4500086"/>
            <a:ext cx="10725150" cy="954107"/>
          </a:xfrm>
          <a:prstGeom prst="rect">
            <a:avLst/>
          </a:prstGeom>
          <a:noFill/>
        </p:spPr>
        <p:txBody>
          <a:bodyPr wrap="square" rtlCol="0">
            <a:spAutoFit/>
          </a:bodyPr>
          <a:lstStyle/>
          <a:p>
            <a:r>
              <a:rPr lang="en-US" sz="2800" dirty="0"/>
              <a:t>4) Because I don’t have any joy from others it is justifiable for me to find happiness in sin.</a:t>
            </a:r>
          </a:p>
        </p:txBody>
      </p:sp>
    </p:spTree>
    <p:extLst>
      <p:ext uri="{BB962C8B-B14F-4D97-AF65-F5344CB8AC3E}">
        <p14:creationId xmlns:p14="http://schemas.microsoft.com/office/powerpoint/2010/main" val="189866562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FA2124-4D4A-44A7-9B6D-B6024CCAC02B}"/>
              </a:ext>
            </a:extLst>
          </p:cNvPr>
          <p:cNvSpPr txBox="1"/>
          <p:nvPr/>
        </p:nvSpPr>
        <p:spPr>
          <a:xfrm>
            <a:off x="390525" y="514350"/>
            <a:ext cx="11096625" cy="2669064"/>
          </a:xfrm>
          <a:prstGeom prst="rect">
            <a:avLst/>
          </a:prstGeom>
          <a:noFill/>
        </p:spPr>
        <p:txBody>
          <a:bodyPr wrap="square" rtlCol="0">
            <a:spAutoFit/>
          </a:bodyPr>
          <a:lstStyle/>
          <a:p>
            <a:pPr marL="0" marR="0">
              <a:lnSpc>
                <a:spcPct val="115000"/>
              </a:lnSpc>
              <a:spcBef>
                <a:spcPts val="0"/>
              </a:spcBef>
              <a:spcAft>
                <a:spcPts val="1000"/>
              </a:spcAft>
            </a:pPr>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Genesis 3:11-13</a:t>
            </a:r>
          </a:p>
          <a:p>
            <a:pPr marL="45720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11 And He said, “Who told you that you were naked? Have you eaten from the tree of which I commanded you not to eat?” 12 The man said, “The woman whom You gave to be with me, she gave me from the tree, and I ate.” </a:t>
            </a:r>
          </a:p>
        </p:txBody>
      </p:sp>
      <p:sp>
        <p:nvSpPr>
          <p:cNvPr id="3" name="TextBox 2">
            <a:extLst>
              <a:ext uri="{FF2B5EF4-FFF2-40B4-BE49-F238E27FC236}">
                <a16:creationId xmlns:a16="http://schemas.microsoft.com/office/drawing/2014/main" id="{0F187E66-BAEB-425F-821C-D2541338CE98}"/>
              </a:ext>
            </a:extLst>
          </p:cNvPr>
          <p:cNvSpPr txBox="1"/>
          <p:nvPr/>
        </p:nvSpPr>
        <p:spPr>
          <a:xfrm>
            <a:off x="790575" y="3743325"/>
            <a:ext cx="10763250" cy="954107"/>
          </a:xfrm>
          <a:prstGeom prst="rect">
            <a:avLst/>
          </a:prstGeom>
          <a:noFill/>
        </p:spPr>
        <p:txBody>
          <a:bodyPr wrap="square" rtlCol="0">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13 Then the Lord God said to the woman, “What is this you have done?” And the woman said, “The serpent deceived me, and I ate.”</a:t>
            </a:r>
          </a:p>
        </p:txBody>
      </p:sp>
    </p:spTree>
    <p:extLst>
      <p:ext uri="{BB962C8B-B14F-4D97-AF65-F5344CB8AC3E}">
        <p14:creationId xmlns:p14="http://schemas.microsoft.com/office/powerpoint/2010/main" val="1975437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F5324C-7EA2-46BF-B729-189B10D3E735}"/>
              </a:ext>
            </a:extLst>
          </p:cNvPr>
          <p:cNvSpPr txBox="1"/>
          <p:nvPr/>
        </p:nvSpPr>
        <p:spPr>
          <a:xfrm>
            <a:off x="457200" y="466725"/>
            <a:ext cx="1600200" cy="523220"/>
          </a:xfrm>
          <a:prstGeom prst="rect">
            <a:avLst/>
          </a:prstGeom>
          <a:noFill/>
        </p:spPr>
        <p:txBody>
          <a:bodyPr wrap="square" rtlCol="0">
            <a:spAutoFit/>
          </a:bodyPr>
          <a:lstStyle/>
          <a:p>
            <a:r>
              <a:rPr lang="en-US" sz="2800" dirty="0"/>
              <a:t>Deny it?</a:t>
            </a:r>
          </a:p>
        </p:txBody>
      </p:sp>
      <p:pic>
        <p:nvPicPr>
          <p:cNvPr id="4" name="Picture 3">
            <a:extLst>
              <a:ext uri="{FF2B5EF4-FFF2-40B4-BE49-F238E27FC236}">
                <a16:creationId xmlns:a16="http://schemas.microsoft.com/office/drawing/2014/main" id="{02DB11FA-61BC-4222-A2B2-34B89F178411}"/>
              </a:ext>
            </a:extLst>
          </p:cNvPr>
          <p:cNvPicPr>
            <a:picLocks noChangeAspect="1"/>
          </p:cNvPicPr>
          <p:nvPr/>
        </p:nvPicPr>
        <p:blipFill>
          <a:blip r:embed="rId2"/>
          <a:stretch>
            <a:fillRect/>
          </a:stretch>
        </p:blipFill>
        <p:spPr>
          <a:xfrm>
            <a:off x="2524125" y="199370"/>
            <a:ext cx="1771650" cy="1581150"/>
          </a:xfrm>
          <a:prstGeom prst="rect">
            <a:avLst/>
          </a:prstGeom>
        </p:spPr>
      </p:pic>
      <p:sp>
        <p:nvSpPr>
          <p:cNvPr id="5" name="TextBox 4">
            <a:extLst>
              <a:ext uri="{FF2B5EF4-FFF2-40B4-BE49-F238E27FC236}">
                <a16:creationId xmlns:a16="http://schemas.microsoft.com/office/drawing/2014/main" id="{76CEA631-7A0B-4CEA-BE2C-BBFF72308DF7}"/>
              </a:ext>
            </a:extLst>
          </p:cNvPr>
          <p:cNvSpPr txBox="1"/>
          <p:nvPr/>
        </p:nvSpPr>
        <p:spPr>
          <a:xfrm>
            <a:off x="5343525" y="352425"/>
            <a:ext cx="2000250" cy="558743"/>
          </a:xfrm>
          <a:prstGeom prst="rect">
            <a:avLst/>
          </a:prstGeom>
          <a:noFill/>
        </p:spPr>
        <p:txBody>
          <a:bodyPr wrap="square" rtlCol="0">
            <a:spAutoFit/>
          </a:bodyPr>
          <a:lstStyle/>
          <a:p>
            <a:pPr marR="0" lvl="0">
              <a:lnSpc>
                <a:spcPct val="115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Ignore it?</a:t>
            </a:r>
          </a:p>
        </p:txBody>
      </p:sp>
      <p:sp>
        <p:nvSpPr>
          <p:cNvPr id="6" name="TextBox 5">
            <a:extLst>
              <a:ext uri="{FF2B5EF4-FFF2-40B4-BE49-F238E27FC236}">
                <a16:creationId xmlns:a16="http://schemas.microsoft.com/office/drawing/2014/main" id="{0648671B-F4CD-470F-A5EF-66F0E6863346}"/>
              </a:ext>
            </a:extLst>
          </p:cNvPr>
          <p:cNvSpPr txBox="1"/>
          <p:nvPr/>
        </p:nvSpPr>
        <p:spPr>
          <a:xfrm>
            <a:off x="6448425" y="5403571"/>
            <a:ext cx="1790700" cy="558743"/>
          </a:xfrm>
          <a:prstGeom prst="rect">
            <a:avLst/>
          </a:prstGeom>
          <a:noFill/>
        </p:spPr>
        <p:txBody>
          <a:bodyPr wrap="square" rtlCol="0">
            <a:spAutoFit/>
          </a:bodyPr>
          <a:lstStyle/>
          <a:p>
            <a:pPr marR="0" lvl="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Justify it?</a:t>
            </a:r>
          </a:p>
        </p:txBody>
      </p:sp>
      <p:sp>
        <p:nvSpPr>
          <p:cNvPr id="7" name="TextBox 6">
            <a:extLst>
              <a:ext uri="{FF2B5EF4-FFF2-40B4-BE49-F238E27FC236}">
                <a16:creationId xmlns:a16="http://schemas.microsoft.com/office/drawing/2014/main" id="{A5F6B4DF-2310-4A25-9281-099F9BB0173D}"/>
              </a:ext>
            </a:extLst>
          </p:cNvPr>
          <p:cNvSpPr txBox="1"/>
          <p:nvPr/>
        </p:nvSpPr>
        <p:spPr>
          <a:xfrm>
            <a:off x="681037" y="5403571"/>
            <a:ext cx="2252663" cy="558743"/>
          </a:xfrm>
          <a:prstGeom prst="rect">
            <a:avLst/>
          </a:prstGeom>
          <a:noFill/>
        </p:spPr>
        <p:txBody>
          <a:bodyPr wrap="square" rtlCol="0">
            <a:spAutoFit/>
          </a:bodyPr>
          <a:lstStyle/>
          <a:p>
            <a:pPr marR="0" lvl="0">
              <a:lnSpc>
                <a:spcPct val="115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Blame God?</a:t>
            </a:r>
          </a:p>
        </p:txBody>
      </p:sp>
      <p:sp>
        <p:nvSpPr>
          <p:cNvPr id="8" name="TextBox 7">
            <a:extLst>
              <a:ext uri="{FF2B5EF4-FFF2-40B4-BE49-F238E27FC236}">
                <a16:creationId xmlns:a16="http://schemas.microsoft.com/office/drawing/2014/main" id="{7945AEE8-4FBD-4477-8C9B-5CB62C0BFF8F}"/>
              </a:ext>
            </a:extLst>
          </p:cNvPr>
          <p:cNvSpPr txBox="1"/>
          <p:nvPr/>
        </p:nvSpPr>
        <p:spPr>
          <a:xfrm>
            <a:off x="457200" y="2850877"/>
            <a:ext cx="3429000" cy="558743"/>
          </a:xfrm>
          <a:prstGeom prst="rect">
            <a:avLst/>
          </a:prstGeom>
          <a:noFill/>
        </p:spPr>
        <p:txBody>
          <a:bodyPr wrap="square" rtlCol="0">
            <a:spAutoFit/>
          </a:bodyPr>
          <a:lstStyle/>
          <a:p>
            <a:pPr marR="0" lvl="0">
              <a:lnSpc>
                <a:spcPct val="115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Blame other people?</a:t>
            </a:r>
          </a:p>
        </p:txBody>
      </p:sp>
      <p:pic>
        <p:nvPicPr>
          <p:cNvPr id="10" name="Picture 9">
            <a:extLst>
              <a:ext uri="{FF2B5EF4-FFF2-40B4-BE49-F238E27FC236}">
                <a16:creationId xmlns:a16="http://schemas.microsoft.com/office/drawing/2014/main" id="{4C966AE3-02A1-433C-8905-109281463B94}"/>
              </a:ext>
            </a:extLst>
          </p:cNvPr>
          <p:cNvPicPr>
            <a:picLocks noChangeAspect="1"/>
          </p:cNvPicPr>
          <p:nvPr/>
        </p:nvPicPr>
        <p:blipFill>
          <a:blip r:embed="rId3"/>
          <a:stretch>
            <a:fillRect/>
          </a:stretch>
        </p:blipFill>
        <p:spPr>
          <a:xfrm>
            <a:off x="7767637" y="199370"/>
            <a:ext cx="2543175" cy="1743075"/>
          </a:xfrm>
          <a:prstGeom prst="rect">
            <a:avLst/>
          </a:prstGeom>
        </p:spPr>
      </p:pic>
      <p:pic>
        <p:nvPicPr>
          <p:cNvPr id="12" name="Picture 11">
            <a:extLst>
              <a:ext uri="{FF2B5EF4-FFF2-40B4-BE49-F238E27FC236}">
                <a16:creationId xmlns:a16="http://schemas.microsoft.com/office/drawing/2014/main" id="{F9A8F92E-5655-48FA-9223-C13700D3E20A}"/>
              </a:ext>
            </a:extLst>
          </p:cNvPr>
          <p:cNvPicPr>
            <a:picLocks noChangeAspect="1"/>
          </p:cNvPicPr>
          <p:nvPr/>
        </p:nvPicPr>
        <p:blipFill>
          <a:blip r:embed="rId4"/>
          <a:stretch>
            <a:fillRect/>
          </a:stretch>
        </p:blipFill>
        <p:spPr>
          <a:xfrm>
            <a:off x="4186236" y="2667000"/>
            <a:ext cx="2466975" cy="1524000"/>
          </a:xfrm>
          <a:prstGeom prst="rect">
            <a:avLst/>
          </a:prstGeom>
        </p:spPr>
      </p:pic>
      <p:pic>
        <p:nvPicPr>
          <p:cNvPr id="14" name="Picture 13">
            <a:extLst>
              <a:ext uri="{FF2B5EF4-FFF2-40B4-BE49-F238E27FC236}">
                <a16:creationId xmlns:a16="http://schemas.microsoft.com/office/drawing/2014/main" id="{EC4A8587-AAFD-4067-8395-A33A92C8FCC8}"/>
              </a:ext>
            </a:extLst>
          </p:cNvPr>
          <p:cNvPicPr>
            <a:picLocks noChangeAspect="1"/>
          </p:cNvPicPr>
          <p:nvPr/>
        </p:nvPicPr>
        <p:blipFill>
          <a:blip r:embed="rId5"/>
          <a:stretch>
            <a:fillRect/>
          </a:stretch>
        </p:blipFill>
        <p:spPr>
          <a:xfrm>
            <a:off x="3028949" y="4915555"/>
            <a:ext cx="2314575" cy="1743075"/>
          </a:xfrm>
          <a:prstGeom prst="rect">
            <a:avLst/>
          </a:prstGeom>
        </p:spPr>
      </p:pic>
      <p:pic>
        <p:nvPicPr>
          <p:cNvPr id="16" name="Picture 15">
            <a:extLst>
              <a:ext uri="{FF2B5EF4-FFF2-40B4-BE49-F238E27FC236}">
                <a16:creationId xmlns:a16="http://schemas.microsoft.com/office/drawing/2014/main" id="{6E304155-B050-49A4-BB12-30A573AD5C09}"/>
              </a:ext>
            </a:extLst>
          </p:cNvPr>
          <p:cNvPicPr>
            <a:picLocks noChangeAspect="1"/>
          </p:cNvPicPr>
          <p:nvPr/>
        </p:nvPicPr>
        <p:blipFill>
          <a:blip r:embed="rId6"/>
          <a:stretch>
            <a:fillRect/>
          </a:stretch>
        </p:blipFill>
        <p:spPr>
          <a:xfrm>
            <a:off x="8448676" y="4973826"/>
            <a:ext cx="1428750" cy="1743075"/>
          </a:xfrm>
          <a:prstGeom prst="rect">
            <a:avLst/>
          </a:prstGeom>
        </p:spPr>
      </p:pic>
    </p:spTree>
    <p:extLst>
      <p:ext uri="{BB962C8B-B14F-4D97-AF65-F5344CB8AC3E}">
        <p14:creationId xmlns:p14="http://schemas.microsoft.com/office/powerpoint/2010/main" val="127357226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3371D1-9FAF-429A-B522-BA9D4D4DBA1B}"/>
              </a:ext>
            </a:extLst>
          </p:cNvPr>
          <p:cNvSpPr txBox="1"/>
          <p:nvPr/>
        </p:nvSpPr>
        <p:spPr>
          <a:xfrm>
            <a:off x="2933701" y="2523692"/>
            <a:ext cx="1962150" cy="523220"/>
          </a:xfrm>
          <a:prstGeom prst="rect">
            <a:avLst/>
          </a:prstGeom>
          <a:noFill/>
        </p:spPr>
        <p:txBody>
          <a:bodyPr wrap="square" rtlCol="0">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Confess it?</a:t>
            </a:r>
            <a:endParaRPr lang="en-US" sz="2800" dirty="0"/>
          </a:p>
        </p:txBody>
      </p:sp>
      <p:pic>
        <p:nvPicPr>
          <p:cNvPr id="6" name="Picture 5">
            <a:extLst>
              <a:ext uri="{FF2B5EF4-FFF2-40B4-BE49-F238E27FC236}">
                <a16:creationId xmlns:a16="http://schemas.microsoft.com/office/drawing/2014/main" id="{F0EFEC8F-091A-4C1F-B3D9-86CEE51BC9EC}"/>
              </a:ext>
            </a:extLst>
          </p:cNvPr>
          <p:cNvPicPr>
            <a:picLocks noChangeAspect="1"/>
          </p:cNvPicPr>
          <p:nvPr/>
        </p:nvPicPr>
        <p:blipFill>
          <a:blip r:embed="rId2"/>
          <a:stretch>
            <a:fillRect/>
          </a:stretch>
        </p:blipFill>
        <p:spPr>
          <a:xfrm>
            <a:off x="5076825" y="2057400"/>
            <a:ext cx="2038350" cy="1657350"/>
          </a:xfrm>
          <a:prstGeom prst="rect">
            <a:avLst/>
          </a:prstGeom>
        </p:spPr>
      </p:pic>
    </p:spTree>
    <p:extLst>
      <p:ext uri="{BB962C8B-B14F-4D97-AF65-F5344CB8AC3E}">
        <p14:creationId xmlns:p14="http://schemas.microsoft.com/office/powerpoint/2010/main" val="233713891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9A9E28A-D69A-32AB-8119-E3141898DFAC}"/>
              </a:ext>
            </a:extLst>
          </p:cNvPr>
          <p:cNvSpPr txBox="1">
            <a:spLocks/>
          </p:cNvSpPr>
          <p:nvPr/>
        </p:nvSpPr>
        <p:spPr>
          <a:xfrm>
            <a:off x="742950" y="854075"/>
            <a:ext cx="10515600" cy="235585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rPr>
              <a:t>Psalm 38:4-8</a:t>
            </a:r>
          </a:p>
          <a:p>
            <a:pPr marL="0" indent="0">
              <a:buFont typeface="Arial" panose="020B0604020202020204" pitchFamily="34" charset="0"/>
              <a:buNone/>
            </a:pPr>
            <a:endParaRPr lang="en-US"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r>
              <a:rPr lang="en-US" dirty="0">
                <a:effectLst/>
                <a:latin typeface="Calibri" panose="020F0502020204030204" pitchFamily="34" charset="0"/>
                <a:ea typeface="Calibri" panose="020F0502020204030204" pitchFamily="34" charset="0"/>
                <a:cs typeface="Times New Roman" panose="02020603050405020304" pitchFamily="18" charset="0"/>
              </a:rPr>
              <a:t>4 For my iniquities are gone over my head; as a heavy burden they weigh too much for me.</a:t>
            </a:r>
          </a:p>
        </p:txBody>
      </p:sp>
      <p:sp>
        <p:nvSpPr>
          <p:cNvPr id="3" name="TextBox 2">
            <a:extLst>
              <a:ext uri="{FF2B5EF4-FFF2-40B4-BE49-F238E27FC236}">
                <a16:creationId xmlns:a16="http://schemas.microsoft.com/office/drawing/2014/main" id="{F47640B6-96CB-AEA4-4075-708C60FDF9A0}"/>
              </a:ext>
            </a:extLst>
          </p:cNvPr>
          <p:cNvSpPr txBox="1"/>
          <p:nvPr/>
        </p:nvSpPr>
        <p:spPr>
          <a:xfrm>
            <a:off x="745958" y="3598121"/>
            <a:ext cx="10530038" cy="523220"/>
          </a:xfrm>
          <a:prstGeom prst="rect">
            <a:avLst/>
          </a:prstGeom>
          <a:noFill/>
        </p:spPr>
        <p:txBody>
          <a:bodyPr wrap="square" rtlCol="0">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5 My wounds grow foul and fester because of my folly.</a:t>
            </a:r>
          </a:p>
        </p:txBody>
      </p:sp>
    </p:spTree>
    <p:extLst>
      <p:ext uri="{BB962C8B-B14F-4D97-AF65-F5344CB8AC3E}">
        <p14:creationId xmlns:p14="http://schemas.microsoft.com/office/powerpoint/2010/main" val="1172200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384A3C-3FC9-4428-A970-C8E5FC29C6DC}"/>
              </a:ext>
            </a:extLst>
          </p:cNvPr>
          <p:cNvSpPr>
            <a:spLocks noGrp="1"/>
          </p:cNvSpPr>
          <p:nvPr>
            <p:ph idx="1"/>
          </p:nvPr>
        </p:nvSpPr>
        <p:spPr>
          <a:xfrm>
            <a:off x="742950" y="854075"/>
            <a:ext cx="10515600" cy="2355850"/>
          </a:xfrm>
        </p:spPr>
        <p:txBody>
          <a:bodyPr>
            <a:normAutofit/>
          </a:bodyPr>
          <a:lstStyle/>
          <a:p>
            <a:pPr marL="0" indent="0">
              <a:buNone/>
            </a:pPr>
            <a:r>
              <a:rPr lang="en-US"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Hebrews 12:15</a:t>
            </a:r>
          </a:p>
          <a:p>
            <a:pPr marL="0" indent="0">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dirty="0">
                <a:effectLst/>
                <a:latin typeface="Calibri" panose="020F0502020204030204" pitchFamily="34" charset="0"/>
                <a:ea typeface="Calibri" panose="020F0502020204030204" pitchFamily="34" charset="0"/>
                <a:cs typeface="Times New Roman" panose="02020603050405020304" pitchFamily="18" charset="0"/>
              </a:rPr>
              <a:t>See to it that no one comes short of the grace of God; that no root of bitterness springing up causes trouble, and by it </a:t>
            </a:r>
            <a:r>
              <a:rPr lang="en-US" b="1" dirty="0">
                <a:effectLst/>
                <a:latin typeface="Calibri" panose="020F0502020204030204" pitchFamily="34" charset="0"/>
                <a:ea typeface="Calibri" panose="020F0502020204030204" pitchFamily="34" charset="0"/>
                <a:cs typeface="Times New Roman" panose="02020603050405020304" pitchFamily="18" charset="0"/>
              </a:rPr>
              <a:t>many be defiled</a:t>
            </a:r>
            <a:endParaRPr lang="en-US" dirty="0"/>
          </a:p>
        </p:txBody>
      </p:sp>
    </p:spTree>
    <p:extLst>
      <p:ext uri="{BB962C8B-B14F-4D97-AF65-F5344CB8AC3E}">
        <p14:creationId xmlns:p14="http://schemas.microsoft.com/office/powerpoint/2010/main" val="7364372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D38AA4F-B25C-4AF1-B9FB-27C8E9F2A07C}"/>
              </a:ext>
            </a:extLst>
          </p:cNvPr>
          <p:cNvSpPr txBox="1"/>
          <p:nvPr/>
        </p:nvSpPr>
        <p:spPr>
          <a:xfrm>
            <a:off x="514350" y="523875"/>
            <a:ext cx="11172825" cy="5262979"/>
          </a:xfrm>
          <a:prstGeom prst="rect">
            <a:avLst/>
          </a:prstGeom>
          <a:noFill/>
        </p:spPr>
        <p:txBody>
          <a:bodyPr wrap="square" rtlCol="0">
            <a:spAutoFit/>
          </a:bodyPr>
          <a:lstStyle/>
          <a:p>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 Thessalonians 5:23 </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Now may the God of peace Himself sanctify you entirely; and may your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spirit and soul and body</a:t>
            </a:r>
            <a:r>
              <a:rPr lang="en-US" sz="2800" dirty="0">
                <a:effectLst/>
                <a:latin typeface="Calibri" panose="020F0502020204030204" pitchFamily="34" charset="0"/>
                <a:ea typeface="Calibri" panose="020F0502020204030204" pitchFamily="34" charset="0"/>
                <a:cs typeface="Times New Roman" panose="02020603050405020304" pitchFamily="18" charset="0"/>
              </a:rPr>
              <a:t> be preserved complete, without blame at the coming of our Lord Jesus Christ.</a:t>
            </a:r>
          </a:p>
          <a:p>
            <a:endParaRPr lang="en-US" sz="2800" dirty="0">
              <a:latin typeface="Calibri" panose="020F0502020204030204" pitchFamily="34" charset="0"/>
              <a:cs typeface="Times New Roman" panose="02020603050405020304" pitchFamily="18" charset="0"/>
            </a:endParaRPr>
          </a:p>
          <a:p>
            <a:endParaRPr lang="en-US" sz="2800" dirty="0">
              <a:latin typeface="Calibri" panose="020F0502020204030204" pitchFamily="34" charset="0"/>
              <a:cs typeface="Times New Roman" panose="02020603050405020304" pitchFamily="18" charset="0"/>
            </a:endParaRPr>
          </a:p>
          <a:p>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Hebrews 4:12</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For the word of God is living and active and sharper than any two-edged sword, and piercing as far as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the division of soul and spirit</a:t>
            </a:r>
            <a:r>
              <a:rPr lang="en-US" sz="2800" dirty="0">
                <a:effectLst/>
                <a:latin typeface="Calibri" panose="020F0502020204030204" pitchFamily="34" charset="0"/>
                <a:ea typeface="Calibri" panose="020F0502020204030204" pitchFamily="34" charset="0"/>
                <a:cs typeface="Times New Roman" panose="02020603050405020304" pitchFamily="18" charset="0"/>
              </a:rPr>
              <a:t>, of both joints and marrow, and able to judge the thoughts and intentions of the heart.</a:t>
            </a:r>
            <a:endParaRPr lang="en-US" sz="2800" dirty="0"/>
          </a:p>
        </p:txBody>
      </p:sp>
    </p:spTree>
    <p:extLst>
      <p:ext uri="{BB962C8B-B14F-4D97-AF65-F5344CB8AC3E}">
        <p14:creationId xmlns:p14="http://schemas.microsoft.com/office/powerpoint/2010/main" val="272379287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980BC-371E-46A0-B9DE-C17D60D34EBD}"/>
              </a:ext>
            </a:extLst>
          </p:cNvPr>
          <p:cNvSpPr>
            <a:spLocks noGrp="1"/>
          </p:cNvSpPr>
          <p:nvPr>
            <p:ph type="title"/>
          </p:nvPr>
        </p:nvSpPr>
        <p:sp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r>
              <a:rPr lang="en-US" dirty="0"/>
              <a:t>Psalm 38</a:t>
            </a:r>
          </a:p>
        </p:txBody>
      </p:sp>
      <p:sp>
        <p:nvSpPr>
          <p:cNvPr id="3" name="Content Placeholder 2">
            <a:extLst>
              <a:ext uri="{FF2B5EF4-FFF2-40B4-BE49-F238E27FC236}">
                <a16:creationId xmlns:a16="http://schemas.microsoft.com/office/drawing/2014/main" id="{AD7A33DD-C222-43DA-B0F3-ECE403F8CBEA}"/>
              </a:ext>
            </a:extLst>
          </p:cNvPr>
          <p:cNvSpPr>
            <a:spLocks noGrp="1"/>
          </p:cNvSpPr>
          <p:nvPr>
            <p:ph idx="1"/>
          </p:nvPr>
        </p:nvSpPr>
        <p:spPr>
          <a:xfrm>
            <a:off x="838200" y="2014538"/>
            <a:ext cx="10515600" cy="1004887"/>
          </a:xfrm>
        </p:spPr>
        <p:txBody>
          <a:bodyPr/>
          <a:lstStyle/>
          <a:p>
            <a:pPr marL="0" indent="0">
              <a:buNone/>
            </a:pPr>
            <a:r>
              <a:rPr lang="en-US" dirty="0"/>
              <a:t>4 For my iniquities are gone over my head; as a heavy burden they weigh too much for me.</a:t>
            </a:r>
          </a:p>
        </p:txBody>
      </p:sp>
      <p:sp>
        <p:nvSpPr>
          <p:cNvPr id="5" name="TextBox 4">
            <a:extLst>
              <a:ext uri="{FF2B5EF4-FFF2-40B4-BE49-F238E27FC236}">
                <a16:creationId xmlns:a16="http://schemas.microsoft.com/office/drawing/2014/main" id="{562E79E6-4BBB-4009-BF42-7998F5C0D476}"/>
              </a:ext>
            </a:extLst>
          </p:cNvPr>
          <p:cNvSpPr txBox="1"/>
          <p:nvPr/>
        </p:nvSpPr>
        <p:spPr>
          <a:xfrm>
            <a:off x="838200" y="3238500"/>
            <a:ext cx="10706100" cy="523220"/>
          </a:xfrm>
          <a:prstGeom prst="rect">
            <a:avLst/>
          </a:prstGeom>
          <a:noFill/>
        </p:spPr>
        <p:txBody>
          <a:bodyPr wrap="square" rtlCol="0">
            <a:spAutoFit/>
          </a:bodyPr>
          <a:lstStyle/>
          <a:p>
            <a:r>
              <a:rPr lang="en-US" sz="2800" dirty="0"/>
              <a:t>5 My wounds grow foul and fester because of my folly.</a:t>
            </a:r>
          </a:p>
        </p:txBody>
      </p:sp>
      <p:sp>
        <p:nvSpPr>
          <p:cNvPr id="6" name="TextBox 5">
            <a:extLst>
              <a:ext uri="{FF2B5EF4-FFF2-40B4-BE49-F238E27FC236}">
                <a16:creationId xmlns:a16="http://schemas.microsoft.com/office/drawing/2014/main" id="{E5C05EF1-5BCA-4760-AA7D-5901F35CEF7C}"/>
              </a:ext>
            </a:extLst>
          </p:cNvPr>
          <p:cNvSpPr txBox="1"/>
          <p:nvPr/>
        </p:nvSpPr>
        <p:spPr>
          <a:xfrm>
            <a:off x="838200" y="4333875"/>
            <a:ext cx="10515600" cy="2246769"/>
          </a:xfrm>
          <a:prstGeom prst="rect">
            <a:avLst/>
          </a:prstGeom>
          <a:noFill/>
        </p:spPr>
        <p:txBody>
          <a:bodyPr wrap="square" rtlCol="0">
            <a:spAutoFit/>
          </a:bodyPr>
          <a:lstStyle/>
          <a:p>
            <a:r>
              <a:rPr lang="en-US" sz="2800" dirty="0"/>
              <a:t>6 I am bent over and greatly bowed down; I go mourning all day long.</a:t>
            </a:r>
          </a:p>
          <a:p>
            <a:r>
              <a:rPr lang="en-US" sz="2800" dirty="0"/>
              <a:t>7 For my loins are filled with burning, and there is no soundness in my flesh.</a:t>
            </a:r>
          </a:p>
          <a:p>
            <a:r>
              <a:rPr lang="en-US" sz="2800" dirty="0"/>
              <a:t>8 I am benumbed and badly crushed; I groan because of the agitation of my heart.</a:t>
            </a:r>
          </a:p>
        </p:txBody>
      </p:sp>
    </p:spTree>
    <p:extLst>
      <p:ext uri="{BB962C8B-B14F-4D97-AF65-F5344CB8AC3E}">
        <p14:creationId xmlns:p14="http://schemas.microsoft.com/office/powerpoint/2010/main" val="50851716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980BC-371E-46A0-B9DE-C17D60D34EBD}"/>
              </a:ext>
            </a:extLst>
          </p:cNvPr>
          <p:cNvSpPr>
            <a:spLocks noGrp="1"/>
          </p:cNvSpPr>
          <p:nvPr>
            <p:ph type="title"/>
          </p:nvPr>
        </p:nvSpPr>
        <p:sp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r>
              <a:rPr lang="en-US" dirty="0"/>
              <a:t>Psalm 38</a:t>
            </a:r>
          </a:p>
        </p:txBody>
      </p:sp>
      <p:sp>
        <p:nvSpPr>
          <p:cNvPr id="3" name="Content Placeholder 2">
            <a:extLst>
              <a:ext uri="{FF2B5EF4-FFF2-40B4-BE49-F238E27FC236}">
                <a16:creationId xmlns:a16="http://schemas.microsoft.com/office/drawing/2014/main" id="{AD7A33DD-C222-43DA-B0F3-ECE403F8CBEA}"/>
              </a:ext>
            </a:extLst>
          </p:cNvPr>
          <p:cNvSpPr>
            <a:spLocks noGrp="1"/>
          </p:cNvSpPr>
          <p:nvPr>
            <p:ph idx="1"/>
          </p:nvPr>
        </p:nvSpPr>
        <p:spPr>
          <a:xfrm>
            <a:off x="838200" y="2235994"/>
            <a:ext cx="10791825" cy="2386012"/>
          </a:xfrm>
        </p:spPr>
        <p:txBody>
          <a:bodyPr>
            <a:noAutofit/>
          </a:bodyPr>
          <a:lstStyle/>
          <a:p>
            <a:pPr marL="0" indent="0">
              <a:buNone/>
            </a:pPr>
            <a:r>
              <a:rPr lang="en-US" dirty="0"/>
              <a:t>9 Lord, all my desire is before You; and my sighing is not hidden from You.</a:t>
            </a:r>
          </a:p>
          <a:p>
            <a:pPr marL="0" indent="0">
              <a:buNone/>
            </a:pPr>
            <a:endParaRPr lang="en-US" dirty="0"/>
          </a:p>
          <a:p>
            <a:pPr marL="0" indent="0">
              <a:buNone/>
            </a:pPr>
            <a:r>
              <a:rPr lang="en-US" dirty="0"/>
              <a:t>15 For I hope in You, O Lord; You will answer, O Lord my God.</a:t>
            </a:r>
          </a:p>
          <a:p>
            <a:pPr marL="0" indent="0">
              <a:buNone/>
            </a:pPr>
            <a:endParaRPr lang="en-US" dirty="0"/>
          </a:p>
        </p:txBody>
      </p:sp>
    </p:spTree>
    <p:extLst>
      <p:ext uri="{BB962C8B-B14F-4D97-AF65-F5344CB8AC3E}">
        <p14:creationId xmlns:p14="http://schemas.microsoft.com/office/powerpoint/2010/main" val="98340018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4B758-0387-4C1D-AB89-A3251773D2C0}"/>
              </a:ext>
            </a:extLst>
          </p:cNvPr>
          <p:cNvSpPr>
            <a:spLocks noGrp="1"/>
          </p:cNvSpPr>
          <p:nvPr>
            <p:ph type="title"/>
          </p:nvPr>
        </p:nvSpPr>
        <p:sp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r>
              <a:rPr lang="en-US" dirty="0"/>
              <a:t>Lies of Loneliness</a:t>
            </a:r>
          </a:p>
        </p:txBody>
      </p:sp>
      <p:sp>
        <p:nvSpPr>
          <p:cNvPr id="3" name="Content Placeholder 2">
            <a:extLst>
              <a:ext uri="{FF2B5EF4-FFF2-40B4-BE49-F238E27FC236}">
                <a16:creationId xmlns:a16="http://schemas.microsoft.com/office/drawing/2014/main" id="{40594535-176B-4B28-96AD-43BDF05E62AC}"/>
              </a:ext>
            </a:extLst>
          </p:cNvPr>
          <p:cNvSpPr>
            <a:spLocks noGrp="1"/>
          </p:cNvSpPr>
          <p:nvPr>
            <p:ph idx="1"/>
          </p:nvPr>
        </p:nvSpPr>
        <p:spPr>
          <a:xfrm>
            <a:off x="838200" y="2141537"/>
            <a:ext cx="10515600" cy="1116013"/>
          </a:xfrm>
        </p:spPr>
        <p:txBody>
          <a:bodyPr/>
          <a:lstStyle/>
          <a:p>
            <a:pPr marL="0" indent="0">
              <a:buNone/>
            </a:pPr>
            <a:r>
              <a:rPr lang="en-US" dirty="0"/>
              <a:t>1) I am a bad person. There is something about me that is so wrong that I deserve to be rejected and shunned.</a:t>
            </a:r>
          </a:p>
        </p:txBody>
      </p:sp>
      <p:sp>
        <p:nvSpPr>
          <p:cNvPr id="4" name="TextBox 3">
            <a:extLst>
              <a:ext uri="{FF2B5EF4-FFF2-40B4-BE49-F238E27FC236}">
                <a16:creationId xmlns:a16="http://schemas.microsoft.com/office/drawing/2014/main" id="{64ABB01A-EFB9-45E5-8539-EC0D33962E85}"/>
              </a:ext>
            </a:extLst>
          </p:cNvPr>
          <p:cNvSpPr txBox="1"/>
          <p:nvPr/>
        </p:nvSpPr>
        <p:spPr>
          <a:xfrm>
            <a:off x="838200" y="3101370"/>
            <a:ext cx="10515600" cy="523220"/>
          </a:xfrm>
          <a:prstGeom prst="rect">
            <a:avLst/>
          </a:prstGeom>
          <a:noFill/>
        </p:spPr>
        <p:txBody>
          <a:bodyPr wrap="square" rtlCol="0">
            <a:spAutoFit/>
          </a:bodyPr>
          <a:lstStyle/>
          <a:p>
            <a:r>
              <a:rPr lang="en-US" sz="2800" dirty="0"/>
              <a:t>2) Neither God nor anyone else cares about me.</a:t>
            </a:r>
          </a:p>
        </p:txBody>
      </p:sp>
      <p:sp>
        <p:nvSpPr>
          <p:cNvPr id="5" name="TextBox 4">
            <a:extLst>
              <a:ext uri="{FF2B5EF4-FFF2-40B4-BE49-F238E27FC236}">
                <a16:creationId xmlns:a16="http://schemas.microsoft.com/office/drawing/2014/main" id="{2BFED214-E39C-4043-81D1-2B28EC27B952}"/>
              </a:ext>
            </a:extLst>
          </p:cNvPr>
          <p:cNvSpPr txBox="1"/>
          <p:nvPr/>
        </p:nvSpPr>
        <p:spPr>
          <a:xfrm>
            <a:off x="838200" y="3800475"/>
            <a:ext cx="10515600" cy="523220"/>
          </a:xfrm>
          <a:prstGeom prst="rect">
            <a:avLst/>
          </a:prstGeom>
          <a:noFill/>
        </p:spPr>
        <p:txBody>
          <a:bodyPr wrap="square" rtlCol="0">
            <a:spAutoFit/>
          </a:bodyPr>
          <a:lstStyle/>
          <a:p>
            <a:r>
              <a:rPr lang="en-US" sz="2800" dirty="0"/>
              <a:t>3) No one understands me, not even God.</a:t>
            </a:r>
          </a:p>
        </p:txBody>
      </p:sp>
      <p:sp>
        <p:nvSpPr>
          <p:cNvPr id="6" name="TextBox 5">
            <a:extLst>
              <a:ext uri="{FF2B5EF4-FFF2-40B4-BE49-F238E27FC236}">
                <a16:creationId xmlns:a16="http://schemas.microsoft.com/office/drawing/2014/main" id="{B8F075FD-F4B5-4B58-97F0-68CF635A684E}"/>
              </a:ext>
            </a:extLst>
          </p:cNvPr>
          <p:cNvSpPr txBox="1"/>
          <p:nvPr/>
        </p:nvSpPr>
        <p:spPr>
          <a:xfrm>
            <a:off x="838200" y="4500086"/>
            <a:ext cx="10725150" cy="954107"/>
          </a:xfrm>
          <a:prstGeom prst="rect">
            <a:avLst/>
          </a:prstGeom>
          <a:noFill/>
        </p:spPr>
        <p:txBody>
          <a:bodyPr wrap="square" rtlCol="0">
            <a:spAutoFit/>
          </a:bodyPr>
          <a:lstStyle/>
          <a:p>
            <a:r>
              <a:rPr lang="en-US" sz="2800" dirty="0"/>
              <a:t>4) Because I don’t have any joy from others it is justifiable for me to find happiness in sin.</a:t>
            </a:r>
          </a:p>
        </p:txBody>
      </p:sp>
      <p:sp>
        <p:nvSpPr>
          <p:cNvPr id="7" name="TextBox 6">
            <a:extLst>
              <a:ext uri="{FF2B5EF4-FFF2-40B4-BE49-F238E27FC236}">
                <a16:creationId xmlns:a16="http://schemas.microsoft.com/office/drawing/2014/main" id="{0266D675-2F9C-45B9-9CA1-0DE701370377}"/>
              </a:ext>
            </a:extLst>
          </p:cNvPr>
          <p:cNvSpPr txBox="1"/>
          <p:nvPr/>
        </p:nvSpPr>
        <p:spPr>
          <a:xfrm>
            <a:off x="838200" y="5630584"/>
            <a:ext cx="10782300" cy="523220"/>
          </a:xfrm>
          <a:prstGeom prst="rect">
            <a:avLst/>
          </a:prstGeom>
          <a:noFill/>
        </p:spPr>
        <p:txBody>
          <a:bodyPr wrap="square" rtlCol="0">
            <a:spAutoFit/>
          </a:bodyPr>
          <a:lstStyle/>
          <a:p>
            <a:r>
              <a:rPr lang="en-US" sz="2800" dirty="0"/>
              <a:t>5) Any more rejection will break me so I am isolating from others.</a:t>
            </a:r>
          </a:p>
        </p:txBody>
      </p:sp>
    </p:spTree>
    <p:extLst>
      <p:ext uri="{BB962C8B-B14F-4D97-AF65-F5344CB8AC3E}">
        <p14:creationId xmlns:p14="http://schemas.microsoft.com/office/powerpoint/2010/main" val="246688627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5889FF-6B11-4917-B77C-246DCC24FF54}"/>
              </a:ext>
            </a:extLst>
          </p:cNvPr>
          <p:cNvSpPr txBox="1"/>
          <p:nvPr/>
        </p:nvSpPr>
        <p:spPr>
          <a:xfrm>
            <a:off x="600075" y="419100"/>
            <a:ext cx="11039475" cy="6510500"/>
          </a:xfrm>
          <a:prstGeom prst="rect">
            <a:avLst/>
          </a:prstGeom>
          <a:noFill/>
        </p:spPr>
        <p:txBody>
          <a:bodyPr wrap="square" rtlCol="0">
            <a:spAutoFit/>
          </a:bodyPr>
          <a:lstStyle/>
          <a:p>
            <a:pPr marL="0" marR="0">
              <a:lnSpc>
                <a:spcPct val="115000"/>
              </a:lnSpc>
              <a:spcBef>
                <a:spcPts val="0"/>
              </a:spcBef>
              <a:spcAft>
                <a:spcPts val="1000"/>
              </a:spcAft>
            </a:pPr>
            <a:r>
              <a:rPr lang="en-US" sz="2800" dirty="0">
                <a:solidFill>
                  <a:schemeClr val="accent4">
                    <a:lumMod val="75000"/>
                  </a:schemeClr>
                </a:solidFill>
              </a:rPr>
              <a:t>Numbers 11:</a:t>
            </a:r>
            <a:r>
              <a:rPr lang="en-US" sz="2800" dirty="0">
                <a:solidFill>
                  <a:schemeClr val="accent4">
                    <a:lumMod val="75000"/>
                  </a:schemeClr>
                </a:solidFill>
                <a:effectLst/>
                <a:ea typeface="Calibri" panose="020F0502020204030204" pitchFamily="34" charset="0"/>
                <a:cs typeface="Times New Roman" panose="02020603050405020304" pitchFamily="18" charset="0"/>
              </a:rPr>
              <a:t>11 – 15</a:t>
            </a:r>
          </a:p>
          <a:p>
            <a:pPr marL="0" marR="0">
              <a:lnSpc>
                <a:spcPct val="115000"/>
              </a:lnSpc>
              <a:spcBef>
                <a:spcPts val="0"/>
              </a:spcBef>
              <a:spcAft>
                <a:spcPts val="1000"/>
              </a:spcAft>
            </a:pPr>
            <a:endParaRPr lang="en-US" sz="2800" dirty="0">
              <a:effectLst/>
              <a:ea typeface="Calibri" panose="020F0502020204030204" pitchFamily="34" charset="0"/>
              <a:cs typeface="Times New Roman" panose="02020603050405020304" pitchFamily="18" charset="0"/>
            </a:endParaRPr>
          </a:p>
          <a:p>
            <a:r>
              <a:rPr lang="en-US" sz="2800" dirty="0">
                <a:effectLst/>
                <a:ea typeface="Calibri" panose="020F0502020204030204" pitchFamily="34" charset="0"/>
                <a:cs typeface="Times New Roman" panose="02020603050405020304" pitchFamily="18" charset="0"/>
              </a:rPr>
              <a:t>11 So Moses said to the Lord, “Why have You been so hard on Your servant? And why have I not found favor in Your sight, that You have laid the burden of all this people on me? </a:t>
            </a:r>
          </a:p>
          <a:p>
            <a:r>
              <a:rPr lang="en-US" sz="2800" dirty="0">
                <a:effectLst/>
                <a:ea typeface="Calibri" panose="020F0502020204030204" pitchFamily="34" charset="0"/>
                <a:cs typeface="Times New Roman" panose="02020603050405020304" pitchFamily="18" charset="0"/>
              </a:rPr>
              <a:t>12 Was it I who conceived all this people? Was it I who brought them forth, that You should say to me, ‘Carry them in your bosom as a nurse carries a nursing infant, to the land which You swore to their fathers’? </a:t>
            </a:r>
          </a:p>
          <a:p>
            <a:r>
              <a:rPr lang="en-US" sz="2800" dirty="0">
                <a:effectLst/>
                <a:ea typeface="Calibri" panose="020F0502020204030204" pitchFamily="34" charset="0"/>
                <a:cs typeface="Times New Roman" panose="02020603050405020304" pitchFamily="18" charset="0"/>
              </a:rPr>
              <a:t>13 Where am I to get meat to give to all this people? For they weep before me, saying, ‘Give us meat that we may eat!’ </a:t>
            </a:r>
          </a:p>
          <a:p>
            <a:r>
              <a:rPr lang="en-US" sz="2800" dirty="0">
                <a:effectLst/>
                <a:ea typeface="Calibri" panose="020F0502020204030204" pitchFamily="34" charset="0"/>
                <a:cs typeface="Times New Roman" panose="02020603050405020304" pitchFamily="18" charset="0"/>
              </a:rPr>
              <a:t>14 I alone am not able to carry all this people, because it is too burdensome for me. </a:t>
            </a:r>
          </a:p>
          <a:p>
            <a:r>
              <a:rPr lang="en-US" sz="2800" dirty="0">
                <a:effectLst/>
                <a:ea typeface="Calibri" panose="020F0502020204030204" pitchFamily="34" charset="0"/>
                <a:cs typeface="Times New Roman" panose="02020603050405020304" pitchFamily="18" charset="0"/>
              </a:rPr>
              <a:t>15 So if You are going to deal thus with me, please kill me at once, if I have found favor in Your sight, and do not let me see my wretchedness.”</a:t>
            </a:r>
            <a:endParaRPr lang="en-US" sz="2800" dirty="0"/>
          </a:p>
        </p:txBody>
      </p:sp>
    </p:spTree>
    <p:extLst>
      <p:ext uri="{BB962C8B-B14F-4D97-AF65-F5344CB8AC3E}">
        <p14:creationId xmlns:p14="http://schemas.microsoft.com/office/powerpoint/2010/main" val="350359046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7D0EB9-5A78-432D-8B35-86F3B2F9036F}"/>
              </a:ext>
            </a:extLst>
          </p:cNvPr>
          <p:cNvSpPr txBox="1"/>
          <p:nvPr/>
        </p:nvSpPr>
        <p:spPr>
          <a:xfrm>
            <a:off x="452437" y="595249"/>
            <a:ext cx="11287125" cy="492122"/>
          </a:xfrm>
          <a:prstGeom prst="rect">
            <a:avLst/>
          </a:prstGeom>
          <a:noFill/>
        </p:spPr>
        <p:txBody>
          <a:bodyPr wrap="square" rtlCol="0">
            <a:spAutoFit/>
          </a:bodyPr>
          <a:lstStyle/>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Moses blamed God for his difficulties: “Why have You been so hard on Your servant?”</a:t>
            </a:r>
          </a:p>
        </p:txBody>
      </p:sp>
      <p:sp>
        <p:nvSpPr>
          <p:cNvPr id="3" name="TextBox 2">
            <a:extLst>
              <a:ext uri="{FF2B5EF4-FFF2-40B4-BE49-F238E27FC236}">
                <a16:creationId xmlns:a16="http://schemas.microsoft.com/office/drawing/2014/main" id="{C7299765-6010-4196-AD61-2B8B9F214AD2}"/>
              </a:ext>
            </a:extLst>
          </p:cNvPr>
          <p:cNvSpPr txBox="1"/>
          <p:nvPr/>
        </p:nvSpPr>
        <p:spPr>
          <a:xfrm>
            <a:off x="452437" y="2455763"/>
            <a:ext cx="11287125" cy="916854"/>
          </a:xfrm>
          <a:prstGeom prst="rect">
            <a:avLst/>
          </a:prstGeom>
          <a:noFill/>
        </p:spPr>
        <p:txBody>
          <a:bodyPr wrap="square" rtlCol="0">
            <a:spAutoFit/>
          </a:bodyPr>
          <a:lstStyle/>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Moses claimed inability and lack of resources, i.e. he just can’t do it: “Where am I to get meat to give to all this people?”</a:t>
            </a:r>
          </a:p>
        </p:txBody>
      </p:sp>
      <p:sp>
        <p:nvSpPr>
          <p:cNvPr id="4" name="TextBox 3">
            <a:extLst>
              <a:ext uri="{FF2B5EF4-FFF2-40B4-BE49-F238E27FC236}">
                <a16:creationId xmlns:a16="http://schemas.microsoft.com/office/drawing/2014/main" id="{2F77B296-39F3-4445-AAAE-E4234BEA7869}"/>
              </a:ext>
            </a:extLst>
          </p:cNvPr>
          <p:cNvSpPr txBox="1"/>
          <p:nvPr/>
        </p:nvSpPr>
        <p:spPr>
          <a:xfrm>
            <a:off x="452437" y="1525506"/>
            <a:ext cx="11287125" cy="492122"/>
          </a:xfrm>
          <a:prstGeom prst="rect">
            <a:avLst/>
          </a:prstGeom>
          <a:noFill/>
        </p:spPr>
        <p:txBody>
          <a:bodyPr wrap="square" rtlCol="0">
            <a:spAutoFit/>
          </a:bodyPr>
          <a:lstStyle/>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Moses tried to offload any responsibility: “Was it I who conceived all this people?”</a:t>
            </a:r>
          </a:p>
        </p:txBody>
      </p:sp>
      <p:sp>
        <p:nvSpPr>
          <p:cNvPr id="5" name="TextBox 4">
            <a:extLst>
              <a:ext uri="{FF2B5EF4-FFF2-40B4-BE49-F238E27FC236}">
                <a16:creationId xmlns:a16="http://schemas.microsoft.com/office/drawing/2014/main" id="{2C443D4D-B4B4-4CA4-9E79-79928500C829}"/>
              </a:ext>
            </a:extLst>
          </p:cNvPr>
          <p:cNvSpPr txBox="1"/>
          <p:nvPr/>
        </p:nvSpPr>
        <p:spPr>
          <a:xfrm>
            <a:off x="452437" y="3810752"/>
            <a:ext cx="11287125" cy="916854"/>
          </a:xfrm>
          <a:prstGeom prst="rect">
            <a:avLst/>
          </a:prstGeom>
          <a:noFill/>
        </p:spPr>
        <p:txBody>
          <a:bodyPr wrap="square" rtlCol="0">
            <a:spAutoFit/>
          </a:bodyPr>
          <a:lstStyle/>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Moses claimed that no one is helping him, that he is all alone: “I alone am not able to carry all this people.”</a:t>
            </a:r>
          </a:p>
        </p:txBody>
      </p:sp>
      <p:sp>
        <p:nvSpPr>
          <p:cNvPr id="6" name="TextBox 5">
            <a:extLst>
              <a:ext uri="{FF2B5EF4-FFF2-40B4-BE49-F238E27FC236}">
                <a16:creationId xmlns:a16="http://schemas.microsoft.com/office/drawing/2014/main" id="{76A5BF3F-3423-4B7B-9711-F881675F4052}"/>
              </a:ext>
            </a:extLst>
          </p:cNvPr>
          <p:cNvSpPr txBox="1"/>
          <p:nvPr/>
        </p:nvSpPr>
        <p:spPr>
          <a:xfrm>
            <a:off x="452437" y="5165741"/>
            <a:ext cx="11287125" cy="492122"/>
          </a:xfrm>
          <a:prstGeom prst="rect">
            <a:avLst/>
          </a:prstGeom>
          <a:noFill/>
        </p:spPr>
        <p:txBody>
          <a:bodyPr wrap="square" rtlCol="0">
            <a:spAutoFit/>
          </a:bodyPr>
          <a:lstStyle/>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Moses’ solution was to die: “Please kill me at once.” </a:t>
            </a:r>
          </a:p>
        </p:txBody>
      </p:sp>
      <p:sp>
        <p:nvSpPr>
          <p:cNvPr id="7" name="TextBox 6">
            <a:extLst>
              <a:ext uri="{FF2B5EF4-FFF2-40B4-BE49-F238E27FC236}">
                <a16:creationId xmlns:a16="http://schemas.microsoft.com/office/drawing/2014/main" id="{87411C7C-0F10-4D4E-9816-E223E3AF108B}"/>
              </a:ext>
            </a:extLst>
          </p:cNvPr>
          <p:cNvSpPr txBox="1"/>
          <p:nvPr/>
        </p:nvSpPr>
        <p:spPr>
          <a:xfrm>
            <a:off x="452437" y="6096000"/>
            <a:ext cx="11287125" cy="492122"/>
          </a:xfrm>
          <a:prstGeom prst="rect">
            <a:avLst/>
          </a:prstGeom>
          <a:noFill/>
        </p:spPr>
        <p:txBody>
          <a:bodyPr wrap="square" rtlCol="0">
            <a:spAutoFit/>
          </a:bodyPr>
          <a:lstStyle/>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Moses saw himself as wretched: “Do not let me see my wretchedness.”</a:t>
            </a:r>
          </a:p>
        </p:txBody>
      </p:sp>
    </p:spTree>
    <p:extLst>
      <p:ext uri="{BB962C8B-B14F-4D97-AF65-F5344CB8AC3E}">
        <p14:creationId xmlns:p14="http://schemas.microsoft.com/office/powerpoint/2010/main" val="4116867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2929D9-8690-4BD5-BADD-84023B7D585F}"/>
              </a:ext>
            </a:extLst>
          </p:cNvPr>
          <p:cNvSpPr txBox="1"/>
          <p:nvPr/>
        </p:nvSpPr>
        <p:spPr>
          <a:xfrm>
            <a:off x="419100" y="485775"/>
            <a:ext cx="11182350" cy="4401205"/>
          </a:xfrm>
          <a:prstGeom prst="rect">
            <a:avLst/>
          </a:prstGeom>
          <a:noFill/>
        </p:spPr>
        <p:txBody>
          <a:bodyPr wrap="square" rtlCol="0">
            <a:spAutoFit/>
          </a:bodyPr>
          <a:lstStyle/>
          <a:p>
            <a:r>
              <a:rPr lang="en-US" sz="2800" dirty="0">
                <a:solidFill>
                  <a:schemeClr val="accent4">
                    <a:lumMod val="75000"/>
                  </a:schemeClr>
                </a:solidFill>
              </a:rPr>
              <a:t>Numbers 11:16-17</a:t>
            </a:r>
          </a:p>
          <a:p>
            <a:endParaRPr lang="en-US" sz="2800" dirty="0"/>
          </a:p>
          <a:p>
            <a:endParaRPr lang="en-US" sz="2800" dirty="0"/>
          </a:p>
          <a:p>
            <a:r>
              <a:rPr lang="en-US" sz="2800" dirty="0"/>
              <a:t>16 The Lord therefore said to Moses, “Gather for Me seventy men from the elders of Israel, whom you know to be the elders of the people and their officers and bring them to the tent of meeting, and let them take their stand there with you. </a:t>
            </a:r>
          </a:p>
          <a:p>
            <a:r>
              <a:rPr lang="en-US" sz="2800" dirty="0"/>
              <a:t>17 Then I will come down and speak with you there, and I will take of the Spirit who is upon you, and will put Him upon them; and they shall bear the burden of the people with you, so that you will not bear it all alone.</a:t>
            </a:r>
          </a:p>
        </p:txBody>
      </p:sp>
    </p:spTree>
    <p:extLst>
      <p:ext uri="{BB962C8B-B14F-4D97-AF65-F5344CB8AC3E}">
        <p14:creationId xmlns:p14="http://schemas.microsoft.com/office/powerpoint/2010/main" val="205968055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7A23AAF-4A9F-4907-8185-C18973068806}"/>
              </a:ext>
            </a:extLst>
          </p:cNvPr>
          <p:cNvSpPr txBox="1"/>
          <p:nvPr/>
        </p:nvSpPr>
        <p:spPr>
          <a:xfrm>
            <a:off x="514350" y="485775"/>
            <a:ext cx="11249025" cy="3108543"/>
          </a:xfrm>
          <a:prstGeom prst="rect">
            <a:avLst/>
          </a:prstGeom>
          <a:noFill/>
        </p:spPr>
        <p:txBody>
          <a:bodyPr wrap="square" rtlCol="0">
            <a:spAutoFit/>
          </a:bodyPr>
          <a:lstStyle/>
          <a:p>
            <a:r>
              <a:rPr lang="en-US" sz="2800" dirty="0">
                <a:solidFill>
                  <a:schemeClr val="accent4">
                    <a:lumMod val="75000"/>
                  </a:schemeClr>
                </a:solidFill>
              </a:rPr>
              <a:t>Numbers 11:31</a:t>
            </a:r>
          </a:p>
          <a:p>
            <a:endParaRPr lang="en-US" sz="2800" dirty="0"/>
          </a:p>
          <a:p>
            <a:endParaRPr lang="en-US" sz="2800" dirty="0"/>
          </a:p>
          <a:p>
            <a:r>
              <a:rPr lang="en-US" sz="2800" dirty="0">
                <a:effectLst/>
                <a:ea typeface="Calibri" panose="020F0502020204030204" pitchFamily="34" charset="0"/>
                <a:cs typeface="Times New Roman" panose="02020603050405020304" pitchFamily="18" charset="0"/>
              </a:rPr>
              <a:t>31 Now there went forth a wind from the Lord and it brought quail from the sea, and let them fall beside the camp, about a day’s journey on this side and a day’s journey on the other side, all around the camp and about two cubits deep on the surface of the ground.</a:t>
            </a:r>
          </a:p>
        </p:txBody>
      </p:sp>
    </p:spTree>
    <p:extLst>
      <p:ext uri="{BB962C8B-B14F-4D97-AF65-F5344CB8AC3E}">
        <p14:creationId xmlns:p14="http://schemas.microsoft.com/office/powerpoint/2010/main" val="160775883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BD695F-54FE-4463-A4CA-64417312FC3C}"/>
              </a:ext>
            </a:extLst>
          </p:cNvPr>
          <p:cNvPicPr>
            <a:picLocks noChangeAspect="1"/>
          </p:cNvPicPr>
          <p:nvPr/>
        </p:nvPicPr>
        <p:blipFill>
          <a:blip r:embed="rId2"/>
          <a:stretch>
            <a:fillRect/>
          </a:stretch>
        </p:blipFill>
        <p:spPr>
          <a:xfrm>
            <a:off x="776287" y="1857374"/>
            <a:ext cx="4262438" cy="2908487"/>
          </a:xfrm>
          <a:prstGeom prst="rect">
            <a:avLst/>
          </a:prstGeom>
        </p:spPr>
      </p:pic>
      <p:sp>
        <p:nvSpPr>
          <p:cNvPr id="4" name="TextBox 3">
            <a:extLst>
              <a:ext uri="{FF2B5EF4-FFF2-40B4-BE49-F238E27FC236}">
                <a16:creationId xmlns:a16="http://schemas.microsoft.com/office/drawing/2014/main" id="{4D92B4E6-F757-44C2-97AA-FE9F4A6A228D}"/>
              </a:ext>
            </a:extLst>
          </p:cNvPr>
          <p:cNvSpPr txBox="1"/>
          <p:nvPr/>
        </p:nvSpPr>
        <p:spPr>
          <a:xfrm>
            <a:off x="1488281" y="1266869"/>
            <a:ext cx="2838450" cy="4324261"/>
          </a:xfrm>
          <a:prstGeom prst="rect">
            <a:avLst/>
          </a:prstGeom>
          <a:noFill/>
        </p:spPr>
        <p:txBody>
          <a:bodyPr wrap="square" rtlCol="0">
            <a:spAutoFit/>
          </a:bodyPr>
          <a:lstStyle/>
          <a:p>
            <a:r>
              <a:rPr lang="en-US" sz="27500" dirty="0">
                <a:solidFill>
                  <a:srgbClr val="FF0000"/>
                </a:solidFill>
                <a:latin typeface="Elephant" panose="02020904090505020303" pitchFamily="18" charset="0"/>
              </a:rPr>
              <a:t>X</a:t>
            </a:r>
          </a:p>
        </p:txBody>
      </p:sp>
      <p:pic>
        <p:nvPicPr>
          <p:cNvPr id="6" name="Picture 5">
            <a:extLst>
              <a:ext uri="{FF2B5EF4-FFF2-40B4-BE49-F238E27FC236}">
                <a16:creationId xmlns:a16="http://schemas.microsoft.com/office/drawing/2014/main" id="{A5F6F449-43D8-41D7-B047-3140334AC244}"/>
              </a:ext>
            </a:extLst>
          </p:cNvPr>
          <p:cNvPicPr>
            <a:picLocks noChangeAspect="1"/>
          </p:cNvPicPr>
          <p:nvPr/>
        </p:nvPicPr>
        <p:blipFill>
          <a:blip r:embed="rId3"/>
          <a:stretch>
            <a:fillRect/>
          </a:stretch>
        </p:blipFill>
        <p:spPr>
          <a:xfrm>
            <a:off x="7010400" y="1857374"/>
            <a:ext cx="3200400" cy="2925618"/>
          </a:xfrm>
          <a:prstGeom prst="rect">
            <a:avLst/>
          </a:prstGeom>
        </p:spPr>
      </p:pic>
    </p:spTree>
    <p:extLst>
      <p:ext uri="{BB962C8B-B14F-4D97-AF65-F5344CB8AC3E}">
        <p14:creationId xmlns:p14="http://schemas.microsoft.com/office/powerpoint/2010/main" val="3452116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EB27E30-D764-47B3-A0CD-2BD4CDA6F3DA}"/>
              </a:ext>
            </a:extLst>
          </p:cNvPr>
          <p:cNvPicPr>
            <a:picLocks noChangeAspect="1"/>
          </p:cNvPicPr>
          <p:nvPr/>
        </p:nvPicPr>
        <p:blipFill>
          <a:blip r:embed="rId2"/>
          <a:stretch>
            <a:fillRect/>
          </a:stretch>
        </p:blipFill>
        <p:spPr>
          <a:xfrm>
            <a:off x="3172289" y="943207"/>
            <a:ext cx="4771561" cy="4007055"/>
          </a:xfrm>
          <a:prstGeom prst="rect">
            <a:avLst/>
          </a:prstGeom>
        </p:spPr>
      </p:pic>
    </p:spTree>
    <p:extLst>
      <p:ext uri="{BB962C8B-B14F-4D97-AF65-F5344CB8AC3E}">
        <p14:creationId xmlns:p14="http://schemas.microsoft.com/office/powerpoint/2010/main" val="352740806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2DD14EF-797B-4238-953B-7A41D4DA470A}"/>
              </a:ext>
            </a:extLst>
          </p:cNvPr>
          <p:cNvSpPr txBox="1"/>
          <p:nvPr/>
        </p:nvSpPr>
        <p:spPr>
          <a:xfrm>
            <a:off x="1123950" y="781049"/>
            <a:ext cx="9467850" cy="1384995"/>
          </a:xfrm>
          <a:prstGeom prst="rect">
            <a:avLst/>
          </a:prstGeom>
          <a:noFill/>
        </p:spPr>
        <p:txBody>
          <a:bodyPr wrap="square" rtlCol="0">
            <a:spAutoFit/>
          </a:bodyPr>
          <a:lstStyle/>
          <a:p>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Job 1:22</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Through all this Job did not sin nor did he blame God.</a:t>
            </a:r>
            <a:endParaRPr lang="en-US" sz="2800" dirty="0"/>
          </a:p>
        </p:txBody>
      </p:sp>
    </p:spTree>
    <p:extLst>
      <p:ext uri="{BB962C8B-B14F-4D97-AF65-F5344CB8AC3E}">
        <p14:creationId xmlns:p14="http://schemas.microsoft.com/office/powerpoint/2010/main" val="359696260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8CB987-377A-439C-9A06-AC660A8CA798}"/>
              </a:ext>
            </a:extLst>
          </p:cNvPr>
          <p:cNvSpPr txBox="1"/>
          <p:nvPr/>
        </p:nvSpPr>
        <p:spPr>
          <a:xfrm>
            <a:off x="1257300" y="742950"/>
            <a:ext cx="9744075" cy="1815882"/>
          </a:xfrm>
          <a:prstGeom prst="rect">
            <a:avLst/>
          </a:prstGeom>
          <a:noFill/>
        </p:spPr>
        <p:txBody>
          <a:bodyPr wrap="square" rtlCol="0">
            <a:spAutoFit/>
          </a:bodyPr>
          <a:lstStyle/>
          <a:p>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Job 42:5</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I have heard of You by the hearing of the ear; but now my eye sees You.</a:t>
            </a:r>
            <a:endParaRPr lang="en-US" sz="2800" dirty="0"/>
          </a:p>
        </p:txBody>
      </p:sp>
    </p:spTree>
    <p:extLst>
      <p:ext uri="{BB962C8B-B14F-4D97-AF65-F5344CB8AC3E}">
        <p14:creationId xmlns:p14="http://schemas.microsoft.com/office/powerpoint/2010/main" val="358336556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6586AB-070D-4DEE-81BB-F341954B6299}"/>
              </a:ext>
            </a:extLst>
          </p:cNvPr>
          <p:cNvSpPr txBox="1"/>
          <p:nvPr/>
        </p:nvSpPr>
        <p:spPr>
          <a:xfrm>
            <a:off x="781050" y="714375"/>
            <a:ext cx="10153650" cy="2246769"/>
          </a:xfrm>
          <a:prstGeom prst="rect">
            <a:avLst/>
          </a:prstGeom>
          <a:noFill/>
        </p:spPr>
        <p:txBody>
          <a:bodyPr wrap="square" rtlCol="0">
            <a:spAutoFit/>
          </a:bodyPr>
          <a:lstStyle/>
          <a:p>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Job 1:8</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The Lord said to Satan, ‘Have you considered My servant Job? For there is no one like him on the earth, a blameless and upright man, fearing God and turning away from evil.’</a:t>
            </a:r>
          </a:p>
        </p:txBody>
      </p:sp>
    </p:spTree>
    <p:extLst>
      <p:ext uri="{BB962C8B-B14F-4D97-AF65-F5344CB8AC3E}">
        <p14:creationId xmlns:p14="http://schemas.microsoft.com/office/powerpoint/2010/main" val="93148936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B1FCC5-DB3E-4A2C-B1CB-569D66DE71B1}"/>
              </a:ext>
            </a:extLst>
          </p:cNvPr>
          <p:cNvSpPr txBox="1"/>
          <p:nvPr/>
        </p:nvSpPr>
        <p:spPr>
          <a:xfrm>
            <a:off x="1028700" y="1038225"/>
            <a:ext cx="9953625" cy="1384995"/>
          </a:xfrm>
          <a:prstGeom prst="rect">
            <a:avLst/>
          </a:prstGeom>
          <a:noFill/>
        </p:spPr>
        <p:txBody>
          <a:bodyPr wrap="square" rtlCol="0">
            <a:spAutoFit/>
          </a:bodyPr>
          <a:lstStyle/>
          <a:p>
            <a:r>
              <a:rPr lang="en-US" sz="2800" dirty="0">
                <a:solidFill>
                  <a:schemeClr val="accent4">
                    <a:lumMod val="75000"/>
                  </a:schemeClr>
                </a:solidFill>
              </a:rPr>
              <a:t>Job 42:6</a:t>
            </a:r>
          </a:p>
          <a:p>
            <a:endParaRPr lang="en-US" sz="2800" dirty="0"/>
          </a:p>
          <a:p>
            <a:r>
              <a:rPr lang="en-US" sz="2800" dirty="0">
                <a:effectLst/>
                <a:latin typeface="Calibri" panose="020F0502020204030204" pitchFamily="34" charset="0"/>
                <a:ea typeface="Calibri" panose="020F0502020204030204" pitchFamily="34" charset="0"/>
                <a:cs typeface="Times New Roman" panose="02020603050405020304" pitchFamily="18" charset="0"/>
              </a:rPr>
              <a:t>Therefore I retract, and I repent in dust and ashes.</a:t>
            </a:r>
            <a:endParaRPr lang="en-US" sz="2800" dirty="0"/>
          </a:p>
        </p:txBody>
      </p:sp>
    </p:spTree>
    <p:extLst>
      <p:ext uri="{BB962C8B-B14F-4D97-AF65-F5344CB8AC3E}">
        <p14:creationId xmlns:p14="http://schemas.microsoft.com/office/powerpoint/2010/main" val="146368205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A86085-120F-4C58-AF40-81A88911D165}"/>
              </a:ext>
            </a:extLst>
          </p:cNvPr>
          <p:cNvSpPr txBox="1"/>
          <p:nvPr/>
        </p:nvSpPr>
        <p:spPr>
          <a:xfrm>
            <a:off x="390525" y="371475"/>
            <a:ext cx="11220450" cy="769441"/>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4400" dirty="0"/>
              <a:t>Aerial perspective (atmospheric perspective)</a:t>
            </a:r>
          </a:p>
        </p:txBody>
      </p:sp>
      <p:pic>
        <p:nvPicPr>
          <p:cNvPr id="4" name="Picture 3">
            <a:extLst>
              <a:ext uri="{FF2B5EF4-FFF2-40B4-BE49-F238E27FC236}">
                <a16:creationId xmlns:a16="http://schemas.microsoft.com/office/drawing/2014/main" id="{ACE07998-3910-48DF-8C2E-0BD99AE96F07}"/>
              </a:ext>
            </a:extLst>
          </p:cNvPr>
          <p:cNvPicPr>
            <a:picLocks noChangeAspect="1"/>
          </p:cNvPicPr>
          <p:nvPr/>
        </p:nvPicPr>
        <p:blipFill>
          <a:blip r:embed="rId2"/>
          <a:stretch>
            <a:fillRect/>
          </a:stretch>
        </p:blipFill>
        <p:spPr>
          <a:xfrm>
            <a:off x="466725" y="1966912"/>
            <a:ext cx="5045350" cy="3471863"/>
          </a:xfrm>
          <a:prstGeom prst="rect">
            <a:avLst/>
          </a:prstGeom>
        </p:spPr>
      </p:pic>
      <p:sp>
        <p:nvSpPr>
          <p:cNvPr id="5" name="TextBox 4">
            <a:extLst>
              <a:ext uri="{FF2B5EF4-FFF2-40B4-BE49-F238E27FC236}">
                <a16:creationId xmlns:a16="http://schemas.microsoft.com/office/drawing/2014/main" id="{C6AC80E1-CD74-47D0-B110-7CE3C25DC1BE}"/>
              </a:ext>
            </a:extLst>
          </p:cNvPr>
          <p:cNvSpPr txBox="1"/>
          <p:nvPr/>
        </p:nvSpPr>
        <p:spPr>
          <a:xfrm>
            <a:off x="390525" y="5724525"/>
            <a:ext cx="5162550" cy="369332"/>
          </a:xfrm>
          <a:prstGeom prst="rect">
            <a:avLst/>
          </a:prstGeom>
          <a:noFill/>
        </p:spPr>
        <p:txBody>
          <a:bodyPr wrap="square" rtlCol="0">
            <a:spAutoFit/>
          </a:bodyPr>
          <a:lstStyle/>
          <a:p>
            <a:r>
              <a:rPr lang="en-US" dirty="0"/>
              <a:t>Banks of the Seine in Autumn, by Alfred Sisley</a:t>
            </a:r>
          </a:p>
        </p:txBody>
      </p:sp>
      <p:pic>
        <p:nvPicPr>
          <p:cNvPr id="7" name="Picture 6">
            <a:extLst>
              <a:ext uri="{FF2B5EF4-FFF2-40B4-BE49-F238E27FC236}">
                <a16:creationId xmlns:a16="http://schemas.microsoft.com/office/drawing/2014/main" id="{A5DE4580-1BF6-4A00-94A4-26E117592221}"/>
              </a:ext>
            </a:extLst>
          </p:cNvPr>
          <p:cNvPicPr>
            <a:picLocks noChangeAspect="1"/>
          </p:cNvPicPr>
          <p:nvPr/>
        </p:nvPicPr>
        <p:blipFill>
          <a:blip r:embed="rId3"/>
          <a:stretch>
            <a:fillRect/>
          </a:stretch>
        </p:blipFill>
        <p:spPr>
          <a:xfrm>
            <a:off x="7071062" y="1452562"/>
            <a:ext cx="3963650" cy="3986213"/>
          </a:xfrm>
          <a:prstGeom prst="rect">
            <a:avLst/>
          </a:prstGeom>
        </p:spPr>
      </p:pic>
    </p:spTree>
    <p:extLst>
      <p:ext uri="{BB962C8B-B14F-4D97-AF65-F5344CB8AC3E}">
        <p14:creationId xmlns:p14="http://schemas.microsoft.com/office/powerpoint/2010/main" val="144319970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D724F5-FFBE-4AB0-89BA-3C2FA16E65CD}"/>
              </a:ext>
            </a:extLst>
          </p:cNvPr>
          <p:cNvSpPr txBox="1"/>
          <p:nvPr/>
        </p:nvSpPr>
        <p:spPr>
          <a:xfrm>
            <a:off x="657225" y="742950"/>
            <a:ext cx="9810750" cy="1384995"/>
          </a:xfrm>
          <a:prstGeom prst="rect">
            <a:avLst/>
          </a:prstGeom>
          <a:noFill/>
        </p:spPr>
        <p:txBody>
          <a:bodyPr wrap="square" rtlCol="0">
            <a:spAutoFit/>
          </a:bodyPr>
          <a:lstStyle/>
          <a:p>
            <a:r>
              <a:rPr lang="en-US" sz="2800" dirty="0">
                <a:solidFill>
                  <a:schemeClr val="accent4">
                    <a:lumMod val="75000"/>
                  </a:schemeClr>
                </a:solidFill>
              </a:rPr>
              <a:t>1 Kings 18:38</a:t>
            </a:r>
          </a:p>
          <a:p>
            <a:endParaRPr lang="en-US" sz="2800" dirty="0"/>
          </a:p>
          <a:p>
            <a:r>
              <a:rPr lang="en-US" sz="2800" dirty="0">
                <a:latin typeface="Calibri" panose="020F0502020204030204" pitchFamily="34" charset="0"/>
                <a:ea typeface="Calibri" panose="020F0502020204030204" pitchFamily="34" charset="0"/>
                <a:cs typeface="Times New Roman" panose="02020603050405020304" pitchFamily="18" charset="0"/>
              </a:rPr>
              <a:t>T</a:t>
            </a:r>
            <a:r>
              <a:rPr lang="en-US" sz="2800" dirty="0">
                <a:effectLst/>
                <a:latin typeface="Calibri" panose="020F0502020204030204" pitchFamily="34" charset="0"/>
                <a:ea typeface="Calibri" panose="020F0502020204030204" pitchFamily="34" charset="0"/>
                <a:cs typeface="Times New Roman" panose="02020603050405020304" pitchFamily="18" charset="0"/>
              </a:rPr>
              <a:t>hen the fire of the Lord fell and consumed the burnt offering.</a:t>
            </a:r>
            <a:endParaRPr lang="en-US" sz="2800" dirty="0"/>
          </a:p>
        </p:txBody>
      </p:sp>
    </p:spTree>
    <p:extLst>
      <p:ext uri="{BB962C8B-B14F-4D97-AF65-F5344CB8AC3E}">
        <p14:creationId xmlns:p14="http://schemas.microsoft.com/office/powerpoint/2010/main" val="402494371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CA9EF36-4804-4A36-82D1-A839FEFFEA6C}"/>
              </a:ext>
            </a:extLst>
          </p:cNvPr>
          <p:cNvSpPr txBox="1"/>
          <p:nvPr/>
        </p:nvSpPr>
        <p:spPr>
          <a:xfrm>
            <a:off x="552450" y="504825"/>
            <a:ext cx="10582275" cy="2246769"/>
          </a:xfrm>
          <a:prstGeom prst="rect">
            <a:avLst/>
          </a:prstGeom>
          <a:noFill/>
        </p:spPr>
        <p:txBody>
          <a:bodyPr wrap="square" rtlCol="0">
            <a:spAutoFit/>
          </a:bodyPr>
          <a:lstStyle/>
          <a:p>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 Kings 19:2</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Then Jezebel sent a messenger to Elijah, saying, “So may the gods do to me and even more, if I do not make your life as the life of one of them by tomorrow about this time.”</a:t>
            </a:r>
            <a:endParaRPr lang="en-US" sz="2800" dirty="0"/>
          </a:p>
        </p:txBody>
      </p:sp>
    </p:spTree>
    <p:extLst>
      <p:ext uri="{BB962C8B-B14F-4D97-AF65-F5344CB8AC3E}">
        <p14:creationId xmlns:p14="http://schemas.microsoft.com/office/powerpoint/2010/main" val="1711466092"/>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02F34E-962B-4617-8048-33D1B0253148}"/>
              </a:ext>
            </a:extLst>
          </p:cNvPr>
          <p:cNvSpPr txBox="1"/>
          <p:nvPr/>
        </p:nvSpPr>
        <p:spPr>
          <a:xfrm>
            <a:off x="409575" y="723900"/>
            <a:ext cx="10953750" cy="3788345"/>
          </a:xfrm>
          <a:prstGeom prst="rect">
            <a:avLst/>
          </a:prstGeom>
          <a:noFill/>
        </p:spPr>
        <p:txBody>
          <a:bodyPr wrap="square" rtlCol="0">
            <a:spAutoFit/>
          </a:bodyPr>
          <a:lstStyle/>
          <a:p>
            <a:pPr marL="0" marR="0">
              <a:lnSpc>
                <a:spcPct val="115000"/>
              </a:lnSpc>
              <a:spcBef>
                <a:spcPts val="0"/>
              </a:spcBef>
              <a:spcAft>
                <a:spcPts val="1000"/>
              </a:spcAft>
            </a:pPr>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 Kings 19:3-4</a:t>
            </a:r>
          </a:p>
          <a:p>
            <a:pPr marL="0" marR="0">
              <a:lnSpc>
                <a:spcPct val="115000"/>
              </a:lnSpc>
              <a:spcBef>
                <a:spcPts val="0"/>
              </a:spcBef>
              <a:spcAft>
                <a:spcPts val="1000"/>
              </a:spcAft>
            </a:pPr>
            <a:endParaRPr lang="en-US" sz="2800"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And he was afraid and arose and ran for his life and came to Beersheba, which belongs to Judah, and left his servant there. 4 But he himself went a day’s journey into the wilderness, and came and sat down under a juniper tree; and he requested for himself that he might die, and said, “It is enough; now, O Lord, take my life, for I am not better than my fathers.”</a:t>
            </a:r>
          </a:p>
        </p:txBody>
      </p:sp>
    </p:spTree>
    <p:extLst>
      <p:ext uri="{BB962C8B-B14F-4D97-AF65-F5344CB8AC3E}">
        <p14:creationId xmlns:p14="http://schemas.microsoft.com/office/powerpoint/2010/main" val="236917119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A13BFB-0CEF-4D09-B1E6-DC00898A634D}"/>
              </a:ext>
            </a:extLst>
          </p:cNvPr>
          <p:cNvSpPr txBox="1"/>
          <p:nvPr/>
        </p:nvSpPr>
        <p:spPr>
          <a:xfrm>
            <a:off x="419100" y="457200"/>
            <a:ext cx="11106150" cy="2677656"/>
          </a:xfrm>
          <a:prstGeom prst="rect">
            <a:avLst/>
          </a:prstGeom>
          <a:noFill/>
        </p:spPr>
        <p:txBody>
          <a:bodyPr wrap="square" rtlCol="0">
            <a:spAutoFit/>
          </a:bodyPr>
          <a:lstStyle/>
          <a:p>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James 5:17</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Elijah was a man with a nature like ours. </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NLT: Elijah was as human as we are.</a:t>
            </a:r>
            <a:endParaRPr lang="en-US" sz="2800" dirty="0"/>
          </a:p>
        </p:txBody>
      </p:sp>
    </p:spTree>
    <p:extLst>
      <p:ext uri="{BB962C8B-B14F-4D97-AF65-F5344CB8AC3E}">
        <p14:creationId xmlns:p14="http://schemas.microsoft.com/office/powerpoint/2010/main" val="176977298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95940D-5C23-4D37-BBB2-FD44AD00877F}"/>
              </a:ext>
            </a:extLst>
          </p:cNvPr>
          <p:cNvSpPr txBox="1"/>
          <p:nvPr/>
        </p:nvSpPr>
        <p:spPr>
          <a:xfrm>
            <a:off x="371475" y="428625"/>
            <a:ext cx="11334750" cy="1384995"/>
          </a:xfrm>
          <a:prstGeom prst="rect">
            <a:avLst/>
          </a:prstGeom>
          <a:noFill/>
        </p:spPr>
        <p:txBody>
          <a:bodyPr wrap="square" rtlCol="0">
            <a:spAutoFit/>
          </a:bodyPr>
          <a:lstStyle/>
          <a:p>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Mark 14:72</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And he [Peter] began to weep.</a:t>
            </a:r>
            <a:endParaRPr lang="en-US" sz="2800" dirty="0"/>
          </a:p>
        </p:txBody>
      </p:sp>
    </p:spTree>
    <p:extLst>
      <p:ext uri="{BB962C8B-B14F-4D97-AF65-F5344CB8AC3E}">
        <p14:creationId xmlns:p14="http://schemas.microsoft.com/office/powerpoint/2010/main" val="285150349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A1102C-5E2D-4991-AEB9-52BE74C0809D}"/>
              </a:ext>
            </a:extLst>
          </p:cNvPr>
          <p:cNvSpPr txBox="1"/>
          <p:nvPr/>
        </p:nvSpPr>
        <p:spPr>
          <a:xfrm>
            <a:off x="352425" y="311849"/>
            <a:ext cx="11487150" cy="6546151"/>
          </a:xfrm>
          <a:prstGeom prst="rect">
            <a:avLst/>
          </a:prstGeom>
          <a:noFill/>
        </p:spPr>
        <p:txBody>
          <a:bodyPr wrap="square" rtlCol="0">
            <a:spAutoFit/>
          </a:bodyPr>
          <a:lstStyle/>
          <a:p>
            <a:pPr marL="0" marR="0">
              <a:lnSpc>
                <a:spcPct val="115000"/>
              </a:lnSpc>
              <a:spcBef>
                <a:spcPts val="0"/>
              </a:spcBef>
              <a:spcAft>
                <a:spcPts val="1000"/>
              </a:spcAft>
            </a:pPr>
            <a:r>
              <a:rPr lang="en-US" sz="2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Mark 16:1 – 7</a:t>
            </a:r>
          </a:p>
          <a:p>
            <a:pPr marL="0" marR="0">
              <a:lnSpc>
                <a:spcPct val="115000"/>
              </a:lnSpc>
              <a:spcBef>
                <a:spcPts val="0"/>
              </a:spcBef>
              <a:spcAft>
                <a:spcPts val="1000"/>
              </a:spcAft>
            </a:pPr>
            <a:endParaRPr lang="en-US" sz="2200"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200" dirty="0">
                <a:effectLst/>
                <a:latin typeface="Calibri" panose="020F0502020204030204" pitchFamily="34" charset="0"/>
                <a:ea typeface="Calibri" panose="020F0502020204030204" pitchFamily="34" charset="0"/>
                <a:cs typeface="Times New Roman" panose="02020603050405020304" pitchFamily="18" charset="0"/>
              </a:rPr>
              <a:t>1 When the Sabbath was over, Mary Magdalene, and Mary the mother of James, and Salome, bought spices, so that they might come and anoint Him. </a:t>
            </a:r>
          </a:p>
          <a:p>
            <a:pPr marL="0" marR="0">
              <a:lnSpc>
                <a:spcPct val="115000"/>
              </a:lnSpc>
              <a:spcBef>
                <a:spcPts val="0"/>
              </a:spcBef>
              <a:spcAft>
                <a:spcPts val="1000"/>
              </a:spcAft>
            </a:pPr>
            <a:r>
              <a:rPr lang="en-US" sz="2200" dirty="0">
                <a:effectLst/>
                <a:latin typeface="Calibri" panose="020F0502020204030204" pitchFamily="34" charset="0"/>
                <a:ea typeface="Calibri" panose="020F0502020204030204" pitchFamily="34" charset="0"/>
                <a:cs typeface="Times New Roman" panose="02020603050405020304" pitchFamily="18" charset="0"/>
              </a:rPr>
              <a:t>2 Very early on the first day of the week, they came to the tomb when the sun had risen. </a:t>
            </a:r>
          </a:p>
          <a:p>
            <a:pPr marL="0" marR="0">
              <a:lnSpc>
                <a:spcPct val="115000"/>
              </a:lnSpc>
              <a:spcBef>
                <a:spcPts val="0"/>
              </a:spcBef>
              <a:spcAft>
                <a:spcPts val="1000"/>
              </a:spcAft>
            </a:pPr>
            <a:r>
              <a:rPr lang="en-US" sz="2200" dirty="0">
                <a:effectLst/>
                <a:latin typeface="Calibri" panose="020F0502020204030204" pitchFamily="34" charset="0"/>
                <a:ea typeface="Calibri" panose="020F0502020204030204" pitchFamily="34" charset="0"/>
                <a:cs typeface="Times New Roman" panose="02020603050405020304" pitchFamily="18" charset="0"/>
              </a:rPr>
              <a:t>3 They were saying to one another, “Who will roll away the stone for us from the entrance of the tomb?” </a:t>
            </a:r>
          </a:p>
          <a:p>
            <a:pPr marL="0" marR="0">
              <a:lnSpc>
                <a:spcPct val="115000"/>
              </a:lnSpc>
              <a:spcBef>
                <a:spcPts val="0"/>
              </a:spcBef>
              <a:spcAft>
                <a:spcPts val="1000"/>
              </a:spcAft>
            </a:pPr>
            <a:r>
              <a:rPr lang="en-US" sz="2200" dirty="0">
                <a:effectLst/>
                <a:latin typeface="Calibri" panose="020F0502020204030204" pitchFamily="34" charset="0"/>
                <a:ea typeface="Calibri" panose="020F0502020204030204" pitchFamily="34" charset="0"/>
                <a:cs typeface="Times New Roman" panose="02020603050405020304" pitchFamily="18" charset="0"/>
              </a:rPr>
              <a:t>4 Looking up, they saw that the stone had been rolled away, although it was extremely large. </a:t>
            </a:r>
          </a:p>
          <a:p>
            <a:pPr marL="0" marR="0">
              <a:lnSpc>
                <a:spcPct val="115000"/>
              </a:lnSpc>
              <a:spcBef>
                <a:spcPts val="0"/>
              </a:spcBef>
              <a:spcAft>
                <a:spcPts val="1000"/>
              </a:spcAft>
            </a:pPr>
            <a:r>
              <a:rPr lang="en-US" sz="2200" dirty="0">
                <a:effectLst/>
                <a:latin typeface="Calibri" panose="020F0502020204030204" pitchFamily="34" charset="0"/>
                <a:ea typeface="Calibri" panose="020F0502020204030204" pitchFamily="34" charset="0"/>
                <a:cs typeface="Times New Roman" panose="02020603050405020304" pitchFamily="18" charset="0"/>
              </a:rPr>
              <a:t>5 Entering the tomb, they saw a young man sitting at the right, wearing a white robe; and they were amazed. </a:t>
            </a:r>
          </a:p>
          <a:p>
            <a:pPr marL="0" marR="0">
              <a:lnSpc>
                <a:spcPct val="115000"/>
              </a:lnSpc>
              <a:spcBef>
                <a:spcPts val="0"/>
              </a:spcBef>
              <a:spcAft>
                <a:spcPts val="1000"/>
              </a:spcAft>
            </a:pPr>
            <a:r>
              <a:rPr lang="en-US" sz="2200" dirty="0">
                <a:effectLst/>
                <a:latin typeface="Calibri" panose="020F0502020204030204" pitchFamily="34" charset="0"/>
                <a:ea typeface="Calibri" panose="020F0502020204030204" pitchFamily="34" charset="0"/>
                <a:cs typeface="Times New Roman" panose="02020603050405020304" pitchFamily="18" charset="0"/>
              </a:rPr>
              <a:t>6 And he said to them, “Do not be amazed; you are looking for Jesus the Nazarene, who has been crucified. He has risen; He is not here; behold, here is the place where they laid Him. </a:t>
            </a:r>
          </a:p>
          <a:p>
            <a:pPr marL="0" marR="0">
              <a:lnSpc>
                <a:spcPct val="115000"/>
              </a:lnSpc>
              <a:spcBef>
                <a:spcPts val="0"/>
              </a:spcBef>
              <a:spcAft>
                <a:spcPts val="1000"/>
              </a:spcAft>
            </a:pPr>
            <a:r>
              <a:rPr lang="en-US" sz="2200" dirty="0">
                <a:effectLst/>
                <a:latin typeface="Calibri" panose="020F0502020204030204" pitchFamily="34" charset="0"/>
                <a:ea typeface="Calibri" panose="020F0502020204030204" pitchFamily="34" charset="0"/>
                <a:cs typeface="Times New Roman" panose="02020603050405020304" pitchFamily="18" charset="0"/>
              </a:rPr>
              <a:t>7 But go, tell His disciples and Peter, ‘He is going ahead of you to Galilee; there you will see Him, just as He told you.’”</a:t>
            </a:r>
          </a:p>
        </p:txBody>
      </p:sp>
    </p:spTree>
    <p:extLst>
      <p:ext uri="{BB962C8B-B14F-4D97-AF65-F5344CB8AC3E}">
        <p14:creationId xmlns:p14="http://schemas.microsoft.com/office/powerpoint/2010/main" val="216719428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06B2F4-FC22-4186-BD32-793213881050}"/>
              </a:ext>
            </a:extLst>
          </p:cNvPr>
          <p:cNvSpPr txBox="1"/>
          <p:nvPr/>
        </p:nvSpPr>
        <p:spPr>
          <a:xfrm>
            <a:off x="523875" y="400050"/>
            <a:ext cx="11201400" cy="4376583"/>
          </a:xfrm>
          <a:prstGeom prst="rect">
            <a:avLst/>
          </a:prstGeom>
          <a:noFill/>
        </p:spPr>
        <p:txBody>
          <a:bodyPr wrap="square" rtlCol="0">
            <a:spAutoFit/>
          </a:bodyPr>
          <a:lstStyle/>
          <a:p>
            <a:pPr marL="0" marR="0">
              <a:lnSpc>
                <a:spcPct val="115000"/>
              </a:lnSpc>
              <a:spcBef>
                <a:spcPts val="0"/>
              </a:spcBef>
              <a:spcAft>
                <a:spcPts val="1000"/>
              </a:spcAft>
            </a:pPr>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2 Peter 3:17-18</a:t>
            </a:r>
          </a:p>
          <a:p>
            <a:pPr marL="0" marR="0">
              <a:lnSpc>
                <a:spcPct val="115000"/>
              </a:lnSpc>
              <a:spcBef>
                <a:spcPts val="0"/>
              </a:spcBef>
              <a:spcAft>
                <a:spcPts val="1000"/>
              </a:spcAft>
            </a:pPr>
            <a:endParaRPr lang="en-US" sz="2800"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17 You therefore, beloved, knowing this beforehand, be on your guard so that you are not carried away by the error of unprincipled men and fall from your own steadfastness, 18 but grow in the grace and knowledge of our Lord and Savior Jesus Christ. To Him be the glory, both now and to the day of eternity. Amen.</a:t>
            </a:r>
          </a:p>
          <a:p>
            <a:endParaRPr lang="en-US" sz="2800" dirty="0"/>
          </a:p>
        </p:txBody>
      </p:sp>
    </p:spTree>
    <p:extLst>
      <p:ext uri="{BB962C8B-B14F-4D97-AF65-F5344CB8AC3E}">
        <p14:creationId xmlns:p14="http://schemas.microsoft.com/office/powerpoint/2010/main" val="3516371400"/>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A78A67-D71E-44A1-BF9E-5FBEE1CE4D7F}"/>
              </a:ext>
            </a:extLst>
          </p:cNvPr>
          <p:cNvSpPr txBox="1"/>
          <p:nvPr/>
        </p:nvSpPr>
        <p:spPr>
          <a:xfrm>
            <a:off x="390525" y="361950"/>
            <a:ext cx="11296650" cy="4540345"/>
          </a:xfrm>
          <a:prstGeom prst="rect">
            <a:avLst/>
          </a:prstGeom>
          <a:noFill/>
        </p:spPr>
        <p:txBody>
          <a:bodyPr wrap="square" rtlCol="0">
            <a:spAutoFit/>
          </a:bodyPr>
          <a:lstStyle/>
          <a:p>
            <a:pPr marL="0" marR="0">
              <a:lnSpc>
                <a:spcPct val="115000"/>
              </a:lnSpc>
              <a:spcBef>
                <a:spcPts val="0"/>
              </a:spcBef>
              <a:spcAft>
                <a:spcPts val="1000"/>
              </a:spcAft>
            </a:pPr>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Psalm 31:7</a:t>
            </a:r>
            <a:r>
              <a:rPr lang="en-US" sz="2800" dirty="0">
                <a:effectLst/>
                <a:latin typeface="Calibri" panose="020F0502020204030204" pitchFamily="34" charset="0"/>
                <a:ea typeface="Calibri" panose="020F0502020204030204" pitchFamily="34" charset="0"/>
                <a:cs typeface="Times New Roman" panose="02020603050405020304" pitchFamily="18" charset="0"/>
              </a:rPr>
              <a:t>, “I will rejoice and be glad in Your lovingkindness, because You have seen my affliction.”</a:t>
            </a:r>
          </a:p>
          <a:p>
            <a:pPr marL="0" marR="0">
              <a:lnSpc>
                <a:spcPct val="115000"/>
              </a:lnSpc>
              <a:spcBef>
                <a:spcPts val="0"/>
              </a:spcBef>
              <a:spcAft>
                <a:spcPts val="10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Isaiah 63:9</a:t>
            </a:r>
            <a:r>
              <a:rPr lang="en-US" sz="2800" dirty="0">
                <a:effectLst/>
                <a:latin typeface="Calibri" panose="020F0502020204030204" pitchFamily="34" charset="0"/>
                <a:ea typeface="Calibri" panose="020F0502020204030204" pitchFamily="34" charset="0"/>
                <a:cs typeface="Times New Roman" panose="02020603050405020304" pitchFamily="18" charset="0"/>
              </a:rPr>
              <a:t>, “In all their affliction He was afflicted, and the angel of His presence saved them; in His love and in His mercy He redeemed them, and He lifted them and carried them all the days of old.”</a:t>
            </a:r>
          </a:p>
          <a:p>
            <a:pPr marL="0" marR="0">
              <a:lnSpc>
                <a:spcPct val="115000"/>
              </a:lnSpc>
              <a:spcBef>
                <a:spcPts val="0"/>
              </a:spcBef>
              <a:spcAft>
                <a:spcPts val="10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James 4:8a</a:t>
            </a:r>
            <a:r>
              <a:rPr lang="en-US" sz="2800" dirty="0">
                <a:effectLst/>
                <a:latin typeface="Calibri" panose="020F0502020204030204" pitchFamily="34" charset="0"/>
                <a:ea typeface="Calibri" panose="020F0502020204030204" pitchFamily="34" charset="0"/>
                <a:cs typeface="Times New Roman" panose="02020603050405020304" pitchFamily="18" charset="0"/>
              </a:rPr>
              <a:t>, “Draw near to God and He will draw near to you.”</a:t>
            </a:r>
          </a:p>
        </p:txBody>
      </p:sp>
    </p:spTree>
    <p:extLst>
      <p:ext uri="{BB962C8B-B14F-4D97-AF65-F5344CB8AC3E}">
        <p14:creationId xmlns:p14="http://schemas.microsoft.com/office/powerpoint/2010/main" val="204763538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33449C-10C5-4734-A613-6BE4FAC2B220}"/>
              </a:ext>
            </a:extLst>
          </p:cNvPr>
          <p:cNvSpPr txBox="1"/>
          <p:nvPr/>
        </p:nvSpPr>
        <p:spPr>
          <a:xfrm>
            <a:off x="409575" y="514350"/>
            <a:ext cx="11096625" cy="5035866"/>
          </a:xfrm>
          <a:prstGeom prst="rect">
            <a:avLst/>
          </a:prstGeom>
          <a:noFill/>
        </p:spPr>
        <p:txBody>
          <a:bodyPr wrap="square" rtlCol="0">
            <a:spAutoFit/>
          </a:bodyPr>
          <a:lstStyle/>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Matthew 4:5-7</a:t>
            </a:r>
          </a:p>
          <a:p>
            <a:pPr marL="0" marR="0">
              <a:lnSpc>
                <a:spcPct val="115000"/>
              </a:lnSpc>
              <a:spcBef>
                <a:spcPts val="0"/>
              </a:spcBef>
              <a:spcAft>
                <a:spcPts val="10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5 Then the devil took Him into the holy city and had Him stand on the pinnacle of the temple, </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6 and said to Him, “If You are the Son of God, throw Yourself down; for it is written, ‘He will command His angels concerning You’; and ‘On their hands they will bear You up, so that You will not strike Your foot against a stone.’”</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7 Jesus said to him, “On the other hand, it is written, ‘You shall not put the Lord your God to the test.’”</a:t>
            </a:r>
          </a:p>
        </p:txBody>
      </p:sp>
    </p:spTree>
    <p:extLst>
      <p:ext uri="{BB962C8B-B14F-4D97-AF65-F5344CB8AC3E}">
        <p14:creationId xmlns:p14="http://schemas.microsoft.com/office/powerpoint/2010/main" val="1942310330"/>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D835CDE-76F6-4513-ABDA-6128837BB22B}"/>
              </a:ext>
            </a:extLst>
          </p:cNvPr>
          <p:cNvSpPr txBox="1"/>
          <p:nvPr/>
        </p:nvSpPr>
        <p:spPr>
          <a:xfrm>
            <a:off x="476250" y="561975"/>
            <a:ext cx="10953750" cy="3108543"/>
          </a:xfrm>
          <a:prstGeom prst="rect">
            <a:avLst/>
          </a:prstGeom>
          <a:noFill/>
        </p:spPr>
        <p:txBody>
          <a:bodyPr wrap="square" rtlCol="0">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Malachi 3:1</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[The Purifier] “Behold, I am going to send My messenger, and he will clear the way before Me. And the Lord, whom you seek, will suddenly come to His temple; and the messenger of the covenant, in whom you delight, behold, He is coming,” says the Lord of hosts.</a:t>
            </a:r>
          </a:p>
          <a:p>
            <a:endParaRPr lang="en-US" sz="2800" dirty="0"/>
          </a:p>
        </p:txBody>
      </p:sp>
    </p:spTree>
    <p:extLst>
      <p:ext uri="{BB962C8B-B14F-4D97-AF65-F5344CB8AC3E}">
        <p14:creationId xmlns:p14="http://schemas.microsoft.com/office/powerpoint/2010/main" val="75118807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5C5908-8A07-479E-B76D-3951EF69DE68}"/>
              </a:ext>
            </a:extLst>
          </p:cNvPr>
          <p:cNvSpPr txBox="1"/>
          <p:nvPr/>
        </p:nvSpPr>
        <p:spPr>
          <a:xfrm>
            <a:off x="428625" y="361950"/>
            <a:ext cx="11096625" cy="2005421"/>
          </a:xfrm>
          <a:prstGeom prst="rect">
            <a:avLst/>
          </a:prstGeom>
          <a:noFill/>
        </p:spPr>
        <p:txBody>
          <a:bodyPr wrap="square" rtlCol="0">
            <a:spAutoFit/>
          </a:bodyPr>
          <a:lstStyle/>
          <a:p>
            <a:r>
              <a:rPr lang="en-US" sz="20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Psalm 91:11-12</a:t>
            </a:r>
          </a:p>
          <a:p>
            <a:endParaRPr lang="en-US" sz="2000" dirty="0">
              <a:latin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11 ‘He will command His angels concerning You’; </a:t>
            </a:r>
          </a:p>
          <a:p>
            <a:pPr marL="0" marR="0">
              <a:lnSpc>
                <a:spcPct val="115000"/>
              </a:lnSpc>
              <a:spcBef>
                <a:spcPts val="0"/>
              </a:spcBef>
              <a:spcAft>
                <a:spcPts val="10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and </a:t>
            </a:r>
          </a:p>
          <a:p>
            <a:pPr marL="0" marR="0">
              <a:lnSpc>
                <a:spcPct val="115000"/>
              </a:lnSpc>
              <a:spcBef>
                <a:spcPts val="0"/>
              </a:spcBef>
              <a:spcAft>
                <a:spcPts val="10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12 ‘On their hands they will bear You up, so that You will not strike Your foot against a stone.’”</a:t>
            </a:r>
          </a:p>
        </p:txBody>
      </p:sp>
      <p:sp>
        <p:nvSpPr>
          <p:cNvPr id="3" name="TextBox 2">
            <a:extLst>
              <a:ext uri="{FF2B5EF4-FFF2-40B4-BE49-F238E27FC236}">
                <a16:creationId xmlns:a16="http://schemas.microsoft.com/office/drawing/2014/main" id="{D36DBD79-34C5-4052-B921-82EDCCF1C814}"/>
              </a:ext>
            </a:extLst>
          </p:cNvPr>
          <p:cNvSpPr txBox="1"/>
          <p:nvPr/>
        </p:nvSpPr>
        <p:spPr>
          <a:xfrm>
            <a:off x="428624" y="2947579"/>
            <a:ext cx="11096625" cy="1872051"/>
          </a:xfrm>
          <a:prstGeom prst="rect">
            <a:avLst/>
          </a:prstGeom>
          <a:noFill/>
        </p:spPr>
        <p:txBody>
          <a:bodyPr wrap="square" rtlCol="0">
            <a:spAutoFit/>
          </a:bodyPr>
          <a:lstStyle/>
          <a:p>
            <a:pPr marL="0" marR="0">
              <a:lnSpc>
                <a:spcPct val="115000"/>
              </a:lnSpc>
              <a:spcBef>
                <a:spcPts val="0"/>
              </a:spcBef>
              <a:spcAft>
                <a:spcPts val="1000"/>
              </a:spcAft>
            </a:pPr>
            <a:r>
              <a:rPr lang="en-US" sz="20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Psalm 91:11-12</a:t>
            </a:r>
          </a:p>
          <a:p>
            <a:pPr marL="0" marR="0">
              <a:lnSpc>
                <a:spcPct val="115000"/>
              </a:lnSpc>
              <a:spcBef>
                <a:spcPts val="0"/>
              </a:spcBef>
              <a:spcAft>
                <a:spcPts val="100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11 For He will give His angels charge concerning you, to guard you in all your ways.</a:t>
            </a:r>
          </a:p>
          <a:p>
            <a:pPr marL="0" marR="0">
              <a:lnSpc>
                <a:spcPct val="115000"/>
              </a:lnSpc>
              <a:spcBef>
                <a:spcPts val="0"/>
              </a:spcBef>
              <a:spcAft>
                <a:spcPts val="10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12 They will bear you up in their hands, that you do not strike your foot against a stone.</a:t>
            </a:r>
          </a:p>
        </p:txBody>
      </p:sp>
      <p:sp>
        <p:nvSpPr>
          <p:cNvPr id="4" name="TextBox 3">
            <a:extLst>
              <a:ext uri="{FF2B5EF4-FFF2-40B4-BE49-F238E27FC236}">
                <a16:creationId xmlns:a16="http://schemas.microsoft.com/office/drawing/2014/main" id="{DFB716E1-638A-4695-8A43-6D8704EFA21A}"/>
              </a:ext>
            </a:extLst>
          </p:cNvPr>
          <p:cNvSpPr txBox="1"/>
          <p:nvPr/>
        </p:nvSpPr>
        <p:spPr>
          <a:xfrm>
            <a:off x="428625" y="5381625"/>
            <a:ext cx="11096625" cy="1015663"/>
          </a:xfrm>
          <a:prstGeom prst="rect">
            <a:avLst/>
          </a:prstGeom>
          <a:noFill/>
        </p:spPr>
        <p:txBody>
          <a:bodyPr wrap="square" rtlCol="0">
            <a:spAutoFit/>
          </a:bodyPr>
          <a:lstStyle/>
          <a:p>
            <a:r>
              <a:rPr lang="en-US" sz="20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John 6:38</a:t>
            </a:r>
          </a:p>
          <a:p>
            <a:endParaRPr lang="en-US" sz="2000" dirty="0">
              <a:latin typeface="Calibri" panose="020F0502020204030204" pitchFamily="34" charset="0"/>
              <a:ea typeface="Calibri" panose="020F0502020204030204" pitchFamily="34" charset="0"/>
              <a:cs typeface="Times New Roman" panose="02020603050405020304" pitchFamily="18" charset="0"/>
            </a:endParaRPr>
          </a:p>
          <a:p>
            <a:r>
              <a:rPr lang="en-US" sz="2000" dirty="0">
                <a:effectLst/>
                <a:latin typeface="Calibri" panose="020F0502020204030204" pitchFamily="34" charset="0"/>
                <a:ea typeface="Calibri" panose="020F0502020204030204" pitchFamily="34" charset="0"/>
                <a:cs typeface="Times New Roman" panose="02020603050405020304" pitchFamily="18" charset="0"/>
              </a:rPr>
              <a:t>For I have come down from heaven, not to do My own will, but the will of Him who sent Me.”</a:t>
            </a:r>
            <a:endParaRPr lang="en-US" sz="2000" dirty="0"/>
          </a:p>
        </p:txBody>
      </p:sp>
    </p:spTree>
    <p:extLst>
      <p:ext uri="{BB962C8B-B14F-4D97-AF65-F5344CB8AC3E}">
        <p14:creationId xmlns:p14="http://schemas.microsoft.com/office/powerpoint/2010/main" val="1828888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4B1772-2D41-432F-866B-B86C99928037}"/>
              </a:ext>
            </a:extLst>
          </p:cNvPr>
          <p:cNvSpPr txBox="1"/>
          <p:nvPr/>
        </p:nvSpPr>
        <p:spPr>
          <a:xfrm>
            <a:off x="361950" y="428625"/>
            <a:ext cx="11239500" cy="1815882"/>
          </a:xfrm>
          <a:prstGeom prst="rect">
            <a:avLst/>
          </a:prstGeom>
          <a:noFill/>
        </p:spPr>
        <p:txBody>
          <a:bodyPr wrap="square" rtlCol="0">
            <a:spAutoFit/>
          </a:bodyPr>
          <a:lstStyle/>
          <a:p>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Deuteronomy 6:16</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“You shall not put the Lord your God to the test, as you tested Him at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Massah</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2800" dirty="0"/>
          </a:p>
        </p:txBody>
      </p:sp>
    </p:spTree>
    <p:extLst>
      <p:ext uri="{BB962C8B-B14F-4D97-AF65-F5344CB8AC3E}">
        <p14:creationId xmlns:p14="http://schemas.microsoft.com/office/powerpoint/2010/main" val="713297120"/>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5D63DA-45E1-47C4-A467-406B0948C8DD}"/>
              </a:ext>
            </a:extLst>
          </p:cNvPr>
          <p:cNvSpPr txBox="1"/>
          <p:nvPr/>
        </p:nvSpPr>
        <p:spPr>
          <a:xfrm>
            <a:off x="400050" y="390525"/>
            <a:ext cx="11287125" cy="3877472"/>
          </a:xfrm>
          <a:prstGeom prst="rect">
            <a:avLst/>
          </a:prstGeom>
          <a:noFill/>
        </p:spPr>
        <p:txBody>
          <a:bodyPr wrap="square" rtlCol="0">
            <a:spAutoFit/>
          </a:bodyPr>
          <a:lstStyle/>
          <a:p>
            <a:pPr marL="0" marR="0">
              <a:lnSpc>
                <a:spcPct val="115000"/>
              </a:lnSpc>
              <a:spcBef>
                <a:spcPts val="0"/>
              </a:spcBef>
              <a:spcAft>
                <a:spcPts val="1000"/>
              </a:spcAft>
            </a:pPr>
            <a:r>
              <a:rPr lang="en-US" sz="1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Exodus 17:2-3</a:t>
            </a:r>
          </a:p>
          <a:p>
            <a:pPr marL="45720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2 Therefore the people quarreled with Moses and said, “Give us water that we may drink.” And Moses said to them, “Why do you quarrel with me? Why do you test the Lord?” 3 But the people thirsted there for water; and they grumbled against Moses and said, “Why, now, have you brought us up from Egypt, to kill us and our children and our livestock with thirst?”</a:t>
            </a:r>
          </a:p>
          <a:p>
            <a:pPr marL="45720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Exodus 17:7</a:t>
            </a:r>
          </a:p>
          <a:p>
            <a:pPr marL="45720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7 He named the place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Massah</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Meribah</a:t>
            </a:r>
            <a:r>
              <a:rPr lang="en-US" sz="1800" dirty="0">
                <a:effectLst/>
                <a:latin typeface="Calibri" panose="020F0502020204030204" pitchFamily="34" charset="0"/>
                <a:ea typeface="Calibri" panose="020F0502020204030204" pitchFamily="34" charset="0"/>
                <a:cs typeface="Times New Roman" panose="02020603050405020304" pitchFamily="18" charset="0"/>
              </a:rPr>
              <a:t> because of the quarrel of the sons of Israel, and because they tested the Lord, saying, “Is the Lord among us, or not?”</a:t>
            </a:r>
          </a:p>
          <a:p>
            <a:endParaRPr lang="en-US" dirty="0"/>
          </a:p>
        </p:txBody>
      </p:sp>
    </p:spTree>
    <p:extLst>
      <p:ext uri="{BB962C8B-B14F-4D97-AF65-F5344CB8AC3E}">
        <p14:creationId xmlns:p14="http://schemas.microsoft.com/office/powerpoint/2010/main" val="1148199936"/>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1BEAE9-7EFE-4FB1-BE19-3F7CF4E4EC52}"/>
              </a:ext>
            </a:extLst>
          </p:cNvPr>
          <p:cNvSpPr txBox="1"/>
          <p:nvPr/>
        </p:nvSpPr>
        <p:spPr>
          <a:xfrm>
            <a:off x="257175" y="257175"/>
            <a:ext cx="11534775" cy="4540345"/>
          </a:xfrm>
          <a:prstGeom prst="rect">
            <a:avLst/>
          </a:prstGeom>
          <a:noFill/>
        </p:spPr>
        <p:txBody>
          <a:bodyPr wrap="square" rtlCol="0">
            <a:spAutoFit/>
          </a:bodyPr>
          <a:lstStyle/>
          <a:p>
            <a:pPr marL="0" marR="0">
              <a:lnSpc>
                <a:spcPct val="115000"/>
              </a:lnSpc>
              <a:spcBef>
                <a:spcPts val="0"/>
              </a:spcBef>
              <a:spcAft>
                <a:spcPts val="1000"/>
              </a:spcAft>
            </a:pPr>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4:8-10</a:t>
            </a:r>
          </a:p>
          <a:p>
            <a:pPr marL="0" marR="0">
              <a:lnSpc>
                <a:spcPct val="115000"/>
              </a:lnSpc>
              <a:spcBef>
                <a:spcPts val="0"/>
              </a:spcBef>
              <a:spcAft>
                <a:spcPts val="10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8 Again, the devil took Him to a very high mountain and showed Him all the kingdoms of the world and their glory; </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9 and he said to Him, “All these things I will give You, if You fall down and worship me.” </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10 Then Jesus said to him, “Go, Satan! For it is written, ‘You shall worship the Lord your God, and serve Him only.’”</a:t>
            </a:r>
          </a:p>
        </p:txBody>
      </p:sp>
    </p:spTree>
    <p:extLst>
      <p:ext uri="{BB962C8B-B14F-4D97-AF65-F5344CB8AC3E}">
        <p14:creationId xmlns:p14="http://schemas.microsoft.com/office/powerpoint/2010/main" val="85699245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B793F6-6127-4B0A-8B82-37E06834E2FE}"/>
              </a:ext>
            </a:extLst>
          </p:cNvPr>
          <p:cNvSpPr txBox="1"/>
          <p:nvPr/>
        </p:nvSpPr>
        <p:spPr>
          <a:xfrm>
            <a:off x="438150" y="523875"/>
            <a:ext cx="11115675" cy="1384995"/>
          </a:xfrm>
          <a:prstGeom prst="rect">
            <a:avLst/>
          </a:prstGeom>
          <a:noFill/>
        </p:spPr>
        <p:txBody>
          <a:bodyPr wrap="square" rtlCol="0">
            <a:spAutoFit/>
          </a:bodyPr>
          <a:lstStyle/>
          <a:p>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Ephesians 2:2</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the prince of the power of the air.</a:t>
            </a:r>
            <a:endParaRPr lang="en-US" sz="2800" dirty="0"/>
          </a:p>
        </p:txBody>
      </p:sp>
    </p:spTree>
    <p:extLst>
      <p:ext uri="{BB962C8B-B14F-4D97-AF65-F5344CB8AC3E}">
        <p14:creationId xmlns:p14="http://schemas.microsoft.com/office/powerpoint/2010/main" val="651018944"/>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6C8B860-0412-4088-90FE-AB358F0A9F4F}"/>
              </a:ext>
            </a:extLst>
          </p:cNvPr>
          <p:cNvSpPr txBox="1"/>
          <p:nvPr/>
        </p:nvSpPr>
        <p:spPr>
          <a:xfrm>
            <a:off x="428625" y="685800"/>
            <a:ext cx="11344275" cy="2890663"/>
          </a:xfrm>
          <a:prstGeom prst="rect">
            <a:avLst/>
          </a:prstGeom>
          <a:noFill/>
        </p:spPr>
        <p:txBody>
          <a:bodyPr wrap="square" rtlCol="0">
            <a:spAutoFit/>
          </a:bodyPr>
          <a:lstStyle/>
          <a:p>
            <a:pPr marL="342900" marR="0" lvl="0" indent="-342900">
              <a:lnSpc>
                <a:spcPct val="115000"/>
              </a:lnSpc>
              <a:spcBef>
                <a:spcPts val="0"/>
              </a:spcBef>
              <a:spcAft>
                <a:spcPts val="0"/>
              </a:spcAft>
              <a:buFont typeface="+mj-lt"/>
              <a:buAutoNum type="arabicParenR"/>
            </a:pPr>
            <a:r>
              <a:rPr lang="en-US" sz="3200" dirty="0">
                <a:effectLst/>
                <a:latin typeface="Calibri" panose="020F0502020204030204" pitchFamily="34" charset="0"/>
                <a:ea typeface="Calibri" panose="020F0502020204030204" pitchFamily="34" charset="0"/>
                <a:cs typeface="Times New Roman" panose="02020603050405020304" pitchFamily="18" charset="0"/>
              </a:rPr>
              <a:t>Minister on earth for three more years</a:t>
            </a:r>
          </a:p>
          <a:p>
            <a:pPr marL="342900" marR="0" lvl="0" indent="-342900">
              <a:lnSpc>
                <a:spcPct val="115000"/>
              </a:lnSpc>
              <a:spcBef>
                <a:spcPts val="0"/>
              </a:spcBef>
              <a:spcAft>
                <a:spcPts val="0"/>
              </a:spcAft>
              <a:buFont typeface="+mj-lt"/>
              <a:buAutoNum type="arabicParenR"/>
            </a:pPr>
            <a:r>
              <a:rPr lang="en-US" sz="3200" dirty="0">
                <a:effectLst/>
                <a:latin typeface="Calibri" panose="020F0502020204030204" pitchFamily="34" charset="0"/>
                <a:ea typeface="Calibri" panose="020F0502020204030204" pitchFamily="34" charset="0"/>
                <a:cs typeface="Times New Roman" panose="02020603050405020304" pitchFamily="18" charset="0"/>
              </a:rPr>
              <a:t>Be crucified and pay for everyone’s sins</a:t>
            </a:r>
          </a:p>
          <a:p>
            <a:pPr marL="342900" marR="0" lvl="0" indent="-342900">
              <a:lnSpc>
                <a:spcPct val="115000"/>
              </a:lnSpc>
              <a:spcBef>
                <a:spcPts val="0"/>
              </a:spcBef>
              <a:spcAft>
                <a:spcPts val="0"/>
              </a:spcAft>
              <a:buFont typeface="+mj-lt"/>
              <a:buAutoNum type="arabicParenR"/>
            </a:pPr>
            <a:r>
              <a:rPr lang="en-US" sz="3200" dirty="0">
                <a:effectLst/>
                <a:latin typeface="Calibri" panose="020F0502020204030204" pitchFamily="34" charset="0"/>
                <a:ea typeface="Calibri" panose="020F0502020204030204" pitchFamily="34" charset="0"/>
                <a:cs typeface="Times New Roman" panose="02020603050405020304" pitchFamily="18" charset="0"/>
              </a:rPr>
              <a:t>Resurrect</a:t>
            </a:r>
          </a:p>
          <a:p>
            <a:pPr marL="342900" marR="0" lvl="0" indent="-342900">
              <a:lnSpc>
                <a:spcPct val="115000"/>
              </a:lnSpc>
              <a:spcBef>
                <a:spcPts val="0"/>
              </a:spcBef>
              <a:spcAft>
                <a:spcPts val="0"/>
              </a:spcAft>
              <a:buFont typeface="+mj-lt"/>
              <a:buAutoNum type="arabicParenR"/>
            </a:pPr>
            <a:r>
              <a:rPr lang="en-US" sz="3200" dirty="0">
                <a:effectLst/>
                <a:latin typeface="Calibri" panose="020F0502020204030204" pitchFamily="34" charset="0"/>
                <a:ea typeface="Calibri" panose="020F0502020204030204" pitchFamily="34" charset="0"/>
                <a:cs typeface="Times New Roman" panose="02020603050405020304" pitchFamily="18" charset="0"/>
              </a:rPr>
              <a:t>Ascend into heaven</a:t>
            </a:r>
          </a:p>
          <a:p>
            <a:pPr marL="342900" marR="0" lvl="0" indent="-342900">
              <a:lnSpc>
                <a:spcPct val="115000"/>
              </a:lnSpc>
              <a:spcBef>
                <a:spcPts val="0"/>
              </a:spcBef>
              <a:spcAft>
                <a:spcPts val="1000"/>
              </a:spcAft>
              <a:buFont typeface="+mj-lt"/>
              <a:buAutoNum type="arabicParenR"/>
            </a:pPr>
            <a:r>
              <a:rPr lang="en-US" sz="3200" dirty="0">
                <a:effectLst/>
                <a:latin typeface="Calibri" panose="020F0502020204030204" pitchFamily="34" charset="0"/>
                <a:ea typeface="Calibri" panose="020F0502020204030204" pitchFamily="34" charset="0"/>
                <a:cs typeface="Times New Roman" panose="02020603050405020304" pitchFamily="18" charset="0"/>
              </a:rPr>
              <a:t>Return in glory to claim the kingdoms of the world as His own</a:t>
            </a:r>
          </a:p>
        </p:txBody>
      </p:sp>
      <p:sp>
        <p:nvSpPr>
          <p:cNvPr id="3" name="TextBox 2">
            <a:extLst>
              <a:ext uri="{FF2B5EF4-FFF2-40B4-BE49-F238E27FC236}">
                <a16:creationId xmlns:a16="http://schemas.microsoft.com/office/drawing/2014/main" id="{24C936FC-DBBA-D701-1038-7E1070361BA3}"/>
              </a:ext>
            </a:extLst>
          </p:cNvPr>
          <p:cNvSpPr txBox="1"/>
          <p:nvPr/>
        </p:nvSpPr>
        <p:spPr>
          <a:xfrm>
            <a:off x="428625" y="4438049"/>
            <a:ext cx="11344275" cy="1191736"/>
          </a:xfrm>
          <a:prstGeom prst="rect">
            <a:avLst/>
          </a:prstGeom>
          <a:noFill/>
        </p:spPr>
        <p:txBody>
          <a:bodyPr wrap="square" rtlCol="0">
            <a:spAutoFit/>
          </a:bodyPr>
          <a:lstStyle/>
          <a:p>
            <a:pPr marL="342900" marR="0" lvl="0" indent="-342900">
              <a:lnSpc>
                <a:spcPct val="115000"/>
              </a:lnSpc>
              <a:spcBef>
                <a:spcPts val="0"/>
              </a:spcBef>
              <a:spcAft>
                <a:spcPts val="0"/>
              </a:spcAft>
              <a:buFont typeface="+mj-lt"/>
              <a:buAutoNum type="arabicParenR"/>
            </a:pPr>
            <a:r>
              <a:rPr lang="en-US" sz="3200" dirty="0">
                <a:effectLst/>
                <a:latin typeface="Calibri" panose="020F0502020204030204" pitchFamily="34" charset="0"/>
                <a:ea typeface="Calibri" panose="020F0502020204030204" pitchFamily="34" charset="0"/>
                <a:cs typeface="Times New Roman" panose="02020603050405020304" pitchFamily="18" charset="0"/>
              </a:rPr>
              <a:t>Bow to Satan</a:t>
            </a:r>
          </a:p>
          <a:p>
            <a:pPr marL="342900" marR="0" lvl="0" indent="-342900">
              <a:lnSpc>
                <a:spcPct val="115000"/>
              </a:lnSpc>
              <a:spcBef>
                <a:spcPts val="0"/>
              </a:spcBef>
              <a:spcAft>
                <a:spcPts val="1000"/>
              </a:spcAft>
              <a:buFont typeface="+mj-lt"/>
              <a:buAutoNum type="arabicParenR"/>
            </a:pPr>
            <a:r>
              <a:rPr lang="en-US" sz="3200" dirty="0">
                <a:effectLst/>
                <a:latin typeface="Calibri" panose="020F0502020204030204" pitchFamily="34" charset="0"/>
                <a:ea typeface="Calibri" panose="020F0502020204030204" pitchFamily="34" charset="0"/>
                <a:cs typeface="Times New Roman" panose="02020603050405020304" pitchFamily="18" charset="0"/>
              </a:rPr>
              <a:t>Claim the kingdoms of the world as His own</a:t>
            </a:r>
          </a:p>
        </p:txBody>
      </p:sp>
    </p:spTree>
    <p:extLst>
      <p:ext uri="{BB962C8B-B14F-4D97-AF65-F5344CB8AC3E}">
        <p14:creationId xmlns:p14="http://schemas.microsoft.com/office/powerpoint/2010/main" val="3292305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050763-775E-48AF-A692-03169B779C10}"/>
              </a:ext>
            </a:extLst>
          </p:cNvPr>
          <p:cNvSpPr txBox="1"/>
          <p:nvPr/>
        </p:nvSpPr>
        <p:spPr>
          <a:xfrm>
            <a:off x="533400" y="571500"/>
            <a:ext cx="11049000" cy="4540345"/>
          </a:xfrm>
          <a:prstGeom prst="rect">
            <a:avLst/>
          </a:prstGeom>
          <a:noFill/>
        </p:spPr>
        <p:txBody>
          <a:bodyPr wrap="square" rtlCol="0">
            <a:spAutoFit/>
          </a:bodyPr>
          <a:lstStyle/>
          <a:p>
            <a:pPr marL="0" marR="0">
              <a:lnSpc>
                <a:spcPct val="115000"/>
              </a:lnSpc>
              <a:spcBef>
                <a:spcPts val="0"/>
              </a:spcBef>
              <a:spcAft>
                <a:spcPts val="1000"/>
              </a:spcAft>
            </a:pPr>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John 14:30</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 will not speak much more with you, for </a:t>
            </a:r>
            <a:r>
              <a:rPr lang="en-US" sz="2800" u="sng" dirty="0">
                <a:effectLst/>
                <a:latin typeface="Calibri" panose="020F0502020204030204" pitchFamily="34" charset="0"/>
                <a:ea typeface="Calibri" panose="020F0502020204030204" pitchFamily="34" charset="0"/>
                <a:cs typeface="Times New Roman" panose="02020603050405020304" pitchFamily="18" charset="0"/>
              </a:rPr>
              <a:t>the ruler of the world</a:t>
            </a:r>
            <a:r>
              <a:rPr lang="en-US" sz="2800" dirty="0">
                <a:effectLst/>
                <a:latin typeface="Calibri" panose="020F0502020204030204" pitchFamily="34" charset="0"/>
                <a:ea typeface="Calibri" panose="020F0502020204030204" pitchFamily="34" charset="0"/>
                <a:cs typeface="Times New Roman" panose="02020603050405020304" pitchFamily="18" charset="0"/>
              </a:rPr>
              <a:t> is coming, and he has nothing in Me…</a:t>
            </a:r>
          </a:p>
          <a:p>
            <a:pPr marL="0" marR="0">
              <a:lnSpc>
                <a:spcPct val="115000"/>
              </a:lnSpc>
              <a:spcBef>
                <a:spcPts val="0"/>
              </a:spcBef>
              <a:spcAft>
                <a:spcPts val="10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 Corinthians 4:4</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in whose case </a:t>
            </a:r>
            <a:r>
              <a:rPr lang="en-US" sz="2800" u="sng" dirty="0">
                <a:effectLst/>
                <a:latin typeface="Calibri" panose="020F0502020204030204" pitchFamily="34" charset="0"/>
                <a:ea typeface="Calibri" panose="020F0502020204030204" pitchFamily="34" charset="0"/>
                <a:cs typeface="Times New Roman" panose="02020603050405020304" pitchFamily="18" charset="0"/>
              </a:rPr>
              <a:t>the god of this world</a:t>
            </a:r>
            <a:r>
              <a:rPr lang="en-US" sz="2800" dirty="0">
                <a:effectLst/>
                <a:latin typeface="Calibri" panose="020F0502020204030204" pitchFamily="34" charset="0"/>
                <a:ea typeface="Calibri" panose="020F0502020204030204" pitchFamily="34" charset="0"/>
                <a:cs typeface="Times New Roman" panose="02020603050405020304" pitchFamily="18" charset="0"/>
              </a:rPr>
              <a:t> has blinded the minds of the unbelieving so that they might not see the light of the gospel of the glory of Christ, who is the image of God.</a:t>
            </a:r>
          </a:p>
        </p:txBody>
      </p:sp>
    </p:spTree>
    <p:extLst>
      <p:ext uri="{BB962C8B-B14F-4D97-AF65-F5344CB8AC3E}">
        <p14:creationId xmlns:p14="http://schemas.microsoft.com/office/powerpoint/2010/main" val="2357421061"/>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2C140B-9F2C-4D96-B505-6B0F57FEBD3F}"/>
              </a:ext>
            </a:extLst>
          </p:cNvPr>
          <p:cNvSpPr txBox="1"/>
          <p:nvPr/>
        </p:nvSpPr>
        <p:spPr>
          <a:xfrm>
            <a:off x="295275" y="381000"/>
            <a:ext cx="11277600" cy="6743384"/>
          </a:xfrm>
          <a:prstGeom prst="rect">
            <a:avLst/>
          </a:prstGeom>
          <a:noFill/>
        </p:spPr>
        <p:txBody>
          <a:bodyPr wrap="square" rtlCol="0">
            <a:spAutoFit/>
          </a:bodyPr>
          <a:lstStyle/>
          <a:p>
            <a:pPr marL="0" marR="0">
              <a:lnSpc>
                <a:spcPct val="115000"/>
              </a:lnSpc>
              <a:spcBef>
                <a:spcPts val="0"/>
              </a:spcBef>
              <a:spcAft>
                <a:spcPts val="1000"/>
              </a:spcAft>
            </a:pPr>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Deuteronomy 6:12-15</a:t>
            </a:r>
          </a:p>
          <a:p>
            <a:pPr marL="0" marR="0">
              <a:lnSpc>
                <a:spcPct val="115000"/>
              </a:lnSpc>
              <a:spcBef>
                <a:spcPts val="0"/>
              </a:spcBef>
              <a:spcAft>
                <a:spcPts val="10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12 then watch yourself, that you do not forget the Lord who brought you from the land of Egypt, out of the house of slavery. </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13 You shall fear only the Lord your God; and you shall worship Him and swear by His name. </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14 You shall not follow other gods, any of the gods of the peoples who surround you, </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15 for the Lord your God in the midst of you is a jealous God; otherwise the anger of the Lord your God will be kindled against you, and He will wipe you off the face of the earth.</a:t>
            </a:r>
          </a:p>
          <a:p>
            <a:endParaRPr lang="en-US" sz="2800" dirty="0"/>
          </a:p>
        </p:txBody>
      </p:sp>
    </p:spTree>
    <p:extLst>
      <p:ext uri="{BB962C8B-B14F-4D97-AF65-F5344CB8AC3E}">
        <p14:creationId xmlns:p14="http://schemas.microsoft.com/office/powerpoint/2010/main" val="54531093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E48063-42D5-4457-9B02-609C15B6CA85}"/>
              </a:ext>
            </a:extLst>
          </p:cNvPr>
          <p:cNvSpPr txBox="1"/>
          <p:nvPr/>
        </p:nvSpPr>
        <p:spPr>
          <a:xfrm>
            <a:off x="371475" y="352425"/>
            <a:ext cx="11334750" cy="4301306"/>
          </a:xfrm>
          <a:prstGeom prst="rect">
            <a:avLst/>
          </a:prstGeom>
          <a:noFill/>
        </p:spPr>
        <p:txBody>
          <a:bodyPr wrap="square" rtlCol="0">
            <a:spAutoFit/>
          </a:bodyPr>
          <a:lstStyle/>
          <a:p>
            <a:pPr marL="0" marR="0">
              <a:lnSpc>
                <a:spcPct val="115000"/>
              </a:lnSpc>
              <a:spcBef>
                <a:spcPts val="0"/>
              </a:spcBef>
              <a:spcAft>
                <a:spcPts val="1000"/>
              </a:spcAft>
            </a:pPr>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Isaiah 14:13-14</a:t>
            </a:r>
          </a:p>
          <a:p>
            <a:pPr marL="0" marR="0">
              <a:lnSpc>
                <a:spcPct val="115000"/>
              </a:lnSpc>
              <a:spcBef>
                <a:spcPts val="0"/>
              </a:spcBef>
              <a:spcAft>
                <a:spcPts val="10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13 “I will ascend to heaven;</a:t>
            </a:r>
          </a:p>
          <a:p>
            <a:pPr marL="45720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 will raise my throne above the stars of God,</a:t>
            </a:r>
          </a:p>
          <a:p>
            <a:pPr marL="45720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And I will sit on the mount of assembly in the recesses of the north.</a:t>
            </a:r>
          </a:p>
          <a:p>
            <a:pPr marL="45720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14 I will ascend above the heights of the clouds;</a:t>
            </a:r>
          </a:p>
          <a:p>
            <a:pPr marL="45720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 will make myself like the Most High.”</a:t>
            </a:r>
          </a:p>
        </p:txBody>
      </p:sp>
      <p:sp>
        <p:nvSpPr>
          <p:cNvPr id="3" name="TextBox 2">
            <a:extLst>
              <a:ext uri="{FF2B5EF4-FFF2-40B4-BE49-F238E27FC236}">
                <a16:creationId xmlns:a16="http://schemas.microsoft.com/office/drawing/2014/main" id="{E49C7460-0E65-4F09-B7E5-7084914FF3C9}"/>
              </a:ext>
            </a:extLst>
          </p:cNvPr>
          <p:cNvSpPr txBox="1"/>
          <p:nvPr/>
        </p:nvSpPr>
        <p:spPr>
          <a:xfrm>
            <a:off x="371475" y="5029200"/>
            <a:ext cx="11334750" cy="1384995"/>
          </a:xfrm>
          <a:prstGeom prst="rect">
            <a:avLst/>
          </a:prstGeom>
          <a:noFill/>
        </p:spPr>
        <p:txBody>
          <a:bodyPr wrap="square" rtlCol="0">
            <a:spAutoFit/>
          </a:bodyPr>
          <a:lstStyle/>
          <a:p>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15 </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“Nevertheless you will be thrust down to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Sheol</a:t>
            </a:r>
            <a:r>
              <a:rPr lang="en-US" sz="2800" dirty="0">
                <a:effectLst/>
                <a:latin typeface="Calibri" panose="020F0502020204030204" pitchFamily="34" charset="0"/>
                <a:ea typeface="Calibri" panose="020F0502020204030204" pitchFamily="34" charset="0"/>
                <a:cs typeface="Times New Roman" panose="02020603050405020304" pitchFamily="18" charset="0"/>
              </a:rPr>
              <a:t>, to the recesses of the pit.”</a:t>
            </a:r>
          </a:p>
        </p:txBody>
      </p:sp>
    </p:spTree>
    <p:extLst>
      <p:ext uri="{BB962C8B-B14F-4D97-AF65-F5344CB8AC3E}">
        <p14:creationId xmlns:p14="http://schemas.microsoft.com/office/powerpoint/2010/main" val="969342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D0EE8C-6C16-4206-961F-405EC137DE7A}"/>
              </a:ext>
            </a:extLst>
          </p:cNvPr>
          <p:cNvSpPr txBox="1"/>
          <p:nvPr/>
        </p:nvSpPr>
        <p:spPr>
          <a:xfrm>
            <a:off x="438150" y="438150"/>
            <a:ext cx="11201400" cy="2246769"/>
          </a:xfrm>
          <a:prstGeom prst="rect">
            <a:avLst/>
          </a:prstGeom>
          <a:noFill/>
        </p:spPr>
        <p:txBody>
          <a:bodyPr wrap="square" rtlCol="0">
            <a:spAutoFit/>
          </a:bodyPr>
          <a:lstStyle/>
          <a:p>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Ezekiel 28:16b</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And you sinned; therefore I have cast you as profane from the mountain of God. And I have destroyed you, O covering cherub, from the midst of the stones of fire.</a:t>
            </a:r>
            <a:endParaRPr lang="en-US" sz="2800" dirty="0"/>
          </a:p>
        </p:txBody>
      </p:sp>
    </p:spTree>
    <p:extLst>
      <p:ext uri="{BB962C8B-B14F-4D97-AF65-F5344CB8AC3E}">
        <p14:creationId xmlns:p14="http://schemas.microsoft.com/office/powerpoint/2010/main" val="197190673"/>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56F825-09C6-4CB9-BB8C-971F246640BC}"/>
              </a:ext>
            </a:extLst>
          </p:cNvPr>
          <p:cNvSpPr txBox="1"/>
          <p:nvPr/>
        </p:nvSpPr>
        <p:spPr>
          <a:xfrm>
            <a:off x="476250" y="485775"/>
            <a:ext cx="11163300" cy="1815882"/>
          </a:xfrm>
          <a:prstGeom prst="rect">
            <a:avLst/>
          </a:prstGeom>
          <a:noFill/>
        </p:spPr>
        <p:txBody>
          <a:bodyPr wrap="square" rtlCol="0">
            <a:spAutoFit/>
          </a:bodyPr>
          <a:lstStyle/>
          <a:p>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4:11</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Then the devil left Him; and behold, angels came and began to minister to Him.</a:t>
            </a:r>
            <a:endParaRPr lang="en-US" sz="2800" dirty="0"/>
          </a:p>
        </p:txBody>
      </p:sp>
    </p:spTree>
    <p:extLst>
      <p:ext uri="{BB962C8B-B14F-4D97-AF65-F5344CB8AC3E}">
        <p14:creationId xmlns:p14="http://schemas.microsoft.com/office/powerpoint/2010/main" val="781555946"/>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806348-51A9-47F6-BC55-66938CF18EE4}"/>
              </a:ext>
            </a:extLst>
          </p:cNvPr>
          <p:cNvSpPr txBox="1"/>
          <p:nvPr/>
        </p:nvSpPr>
        <p:spPr>
          <a:xfrm>
            <a:off x="485775" y="542925"/>
            <a:ext cx="10848975" cy="5802101"/>
          </a:xfrm>
          <a:prstGeom prst="rect">
            <a:avLst/>
          </a:prstGeom>
          <a:noFill/>
        </p:spPr>
        <p:txBody>
          <a:bodyPr wrap="square" rtlCol="0">
            <a:spAutoFit/>
          </a:bodyPr>
          <a:lstStyle/>
          <a:p>
            <a:pPr marL="0" marR="0">
              <a:lnSpc>
                <a:spcPct val="115000"/>
              </a:lnSpc>
              <a:spcBef>
                <a:spcPts val="0"/>
              </a:spcBef>
              <a:spcAft>
                <a:spcPts val="1000"/>
              </a:spcAft>
            </a:pPr>
            <a:r>
              <a:rPr lang="en-US" sz="1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Proverbs 7:6-27</a:t>
            </a:r>
          </a:p>
          <a:p>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6 </a:t>
            </a:r>
            <a:r>
              <a:rPr lang="en-US" sz="1800" dirty="0">
                <a:effectLst/>
                <a:latin typeface="Calibri" panose="020F0502020204030204" pitchFamily="34" charset="0"/>
                <a:ea typeface="Calibri" panose="020F0502020204030204" pitchFamily="34" charset="0"/>
                <a:cs typeface="Times New Roman" panose="02020603050405020304" pitchFamily="18" charset="0"/>
              </a:rPr>
              <a:t>For at the window of my house</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I looked out through my lattice,</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7 </a:t>
            </a:r>
            <a:r>
              <a:rPr lang="en-US" sz="1800" dirty="0">
                <a:effectLst/>
                <a:latin typeface="Calibri" panose="020F0502020204030204" pitchFamily="34" charset="0"/>
                <a:ea typeface="Calibri" panose="020F0502020204030204" pitchFamily="34" charset="0"/>
                <a:cs typeface="Times New Roman" panose="02020603050405020304" pitchFamily="18" charset="0"/>
              </a:rPr>
              <a:t>And I saw among the naive,</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And</a:t>
            </a:r>
            <a:r>
              <a:rPr lang="en-US" sz="1800" dirty="0">
                <a:effectLst/>
                <a:latin typeface="Calibri" panose="020F0502020204030204" pitchFamily="34" charset="0"/>
                <a:ea typeface="Calibri" panose="020F0502020204030204" pitchFamily="34" charset="0"/>
                <a:cs typeface="Times New Roman" panose="02020603050405020304" pitchFamily="18" charset="0"/>
              </a:rPr>
              <a:t> discerned among the youths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 young man lacking sense,</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8 </a:t>
            </a:r>
            <a:r>
              <a:rPr lang="en-US" sz="1800" dirty="0">
                <a:effectLst/>
                <a:latin typeface="Calibri" panose="020F0502020204030204" pitchFamily="34" charset="0"/>
                <a:ea typeface="Calibri" panose="020F0502020204030204" pitchFamily="34" charset="0"/>
                <a:cs typeface="Times New Roman" panose="02020603050405020304" pitchFamily="18" charset="0"/>
              </a:rPr>
              <a:t>Passing through the street near her corner;</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And he takes the way to her house,</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9 </a:t>
            </a:r>
            <a:r>
              <a:rPr lang="en-US" sz="1800" dirty="0">
                <a:effectLst/>
                <a:latin typeface="Calibri" panose="020F0502020204030204" pitchFamily="34" charset="0"/>
                <a:ea typeface="Calibri" panose="020F0502020204030204" pitchFamily="34" charset="0"/>
                <a:cs typeface="Times New Roman" panose="02020603050405020304" pitchFamily="18" charset="0"/>
              </a:rPr>
              <a:t>In the twilight, in the evening,</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In the middle of the night and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in</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 darkness.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10 </a:t>
            </a:r>
            <a:r>
              <a:rPr lang="en-US" sz="1800" dirty="0">
                <a:effectLst/>
                <a:latin typeface="Calibri" panose="020F0502020204030204" pitchFamily="34" charset="0"/>
                <a:ea typeface="Calibri" panose="020F0502020204030204" pitchFamily="34" charset="0"/>
                <a:cs typeface="Times New Roman" panose="02020603050405020304" pitchFamily="18" charset="0"/>
              </a:rPr>
              <a:t>And behold, a woman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comes</a:t>
            </a:r>
            <a:r>
              <a:rPr lang="en-US" sz="1800" dirty="0">
                <a:effectLst/>
                <a:latin typeface="Calibri" panose="020F0502020204030204" pitchFamily="34" charset="0"/>
                <a:ea typeface="Calibri" panose="020F0502020204030204" pitchFamily="34" charset="0"/>
                <a:cs typeface="Times New Roman" panose="02020603050405020304" pitchFamily="18" charset="0"/>
              </a:rPr>
              <a:t> to meet him,</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Dressed as a harlot and cunning of heart.</a:t>
            </a:r>
          </a:p>
          <a:p>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11 </a:t>
            </a:r>
            <a:r>
              <a:rPr lang="en-US" sz="1800" dirty="0">
                <a:effectLst/>
                <a:latin typeface="Calibri" panose="020F0502020204030204" pitchFamily="34" charset="0"/>
                <a:ea typeface="Calibri" panose="020F0502020204030204" pitchFamily="34" charset="0"/>
                <a:cs typeface="Times New Roman" panose="02020603050405020304" pitchFamily="18" charset="0"/>
              </a:rPr>
              <a:t>She is boisterous and rebellious,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Her feet do not remain at home;</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12 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She is</a:t>
            </a:r>
            <a:r>
              <a:rPr lang="en-US" sz="1800" dirty="0">
                <a:effectLst/>
                <a:latin typeface="Calibri" panose="020F0502020204030204" pitchFamily="34" charset="0"/>
                <a:ea typeface="Calibri" panose="020F0502020204030204" pitchFamily="34" charset="0"/>
                <a:cs typeface="Times New Roman" panose="02020603050405020304" pitchFamily="18" charset="0"/>
              </a:rPr>
              <a:t> now in the streets, now in the squares,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And lurks by every corner.</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13 </a:t>
            </a:r>
            <a:r>
              <a:rPr lang="en-US" sz="1800" dirty="0">
                <a:effectLst/>
                <a:latin typeface="Calibri" panose="020F0502020204030204" pitchFamily="34" charset="0"/>
                <a:ea typeface="Calibri" panose="020F0502020204030204" pitchFamily="34" charset="0"/>
                <a:cs typeface="Times New Roman" panose="02020603050405020304" pitchFamily="18" charset="0"/>
              </a:rPr>
              <a:t>So she seizes him and kisses him</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And with a brazen face she says to him:</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14 </a:t>
            </a:r>
            <a:r>
              <a:rPr lang="en-US" sz="1800" dirty="0">
                <a:effectLst/>
                <a:latin typeface="Calibri" panose="020F0502020204030204" pitchFamily="34" charset="0"/>
                <a:ea typeface="Calibri" panose="020F0502020204030204" pitchFamily="34" charset="0"/>
                <a:cs typeface="Times New Roman" panose="02020603050405020304" pitchFamily="18" charset="0"/>
              </a:rPr>
              <a:t>“I was due to offer peace offerings;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Today I have paid my vows.</a:t>
            </a:r>
            <a:endParaRPr lang="en-US" dirty="0"/>
          </a:p>
        </p:txBody>
      </p:sp>
    </p:spTree>
    <p:extLst>
      <p:ext uri="{BB962C8B-B14F-4D97-AF65-F5344CB8AC3E}">
        <p14:creationId xmlns:p14="http://schemas.microsoft.com/office/powerpoint/2010/main" val="2195579319"/>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C22B22-E18C-4173-8D2E-AAE8A2C7A4D6}"/>
              </a:ext>
            </a:extLst>
          </p:cNvPr>
          <p:cNvSpPr txBox="1"/>
          <p:nvPr/>
        </p:nvSpPr>
        <p:spPr>
          <a:xfrm>
            <a:off x="523875" y="428625"/>
            <a:ext cx="10887075" cy="5632311"/>
          </a:xfrm>
          <a:prstGeom prst="rect">
            <a:avLst/>
          </a:prstGeom>
          <a:noFill/>
        </p:spPr>
        <p:txBody>
          <a:bodyPr wrap="square" rtlCol="0">
            <a:spAutoFit/>
          </a:bodyPr>
          <a:lstStyle/>
          <a:p>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15 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“Therefore I have come out to meet you,</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To seek your presence earnestly, and I have found you.</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16 </a:t>
            </a:r>
            <a:r>
              <a:rPr lang="en-US" sz="1800" dirty="0">
                <a:effectLst/>
                <a:latin typeface="Calibri" panose="020F0502020204030204" pitchFamily="34" charset="0"/>
                <a:ea typeface="Calibri" panose="020F0502020204030204" pitchFamily="34" charset="0"/>
                <a:cs typeface="Times New Roman" panose="02020603050405020304" pitchFamily="18" charset="0"/>
              </a:rPr>
              <a:t>“I have spread my couch with coverings,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With colored linens of Egypt.</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17 </a:t>
            </a:r>
            <a:r>
              <a:rPr lang="en-US" sz="1800" dirty="0">
                <a:effectLst/>
                <a:latin typeface="Calibri" panose="020F0502020204030204" pitchFamily="34" charset="0"/>
                <a:ea typeface="Calibri" panose="020F0502020204030204" pitchFamily="34" charset="0"/>
                <a:cs typeface="Times New Roman" panose="02020603050405020304" pitchFamily="18" charset="0"/>
              </a:rPr>
              <a:t>“I have sprinkled my bed</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With myrrh, aloes and cinnamon.</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18 </a:t>
            </a:r>
            <a:r>
              <a:rPr lang="en-US" sz="1800" dirty="0">
                <a:effectLst/>
                <a:latin typeface="Calibri" panose="020F0502020204030204" pitchFamily="34" charset="0"/>
                <a:ea typeface="Calibri" panose="020F0502020204030204" pitchFamily="34" charset="0"/>
                <a:cs typeface="Times New Roman" panose="02020603050405020304" pitchFamily="18" charset="0"/>
              </a:rPr>
              <a:t>“Come, let us drink our fill of love until morning;</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Let us delight ourselves with caresses.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19 </a:t>
            </a:r>
            <a:r>
              <a:rPr lang="en-US" sz="1800" dirty="0">
                <a:effectLst/>
                <a:latin typeface="Calibri" panose="020F0502020204030204" pitchFamily="34" charset="0"/>
                <a:ea typeface="Calibri" panose="020F0502020204030204" pitchFamily="34" charset="0"/>
                <a:cs typeface="Times New Roman" panose="02020603050405020304" pitchFamily="18" charset="0"/>
              </a:rPr>
              <a:t>“For my husband is not at home,</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He has gone on a long journey;</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20 </a:t>
            </a:r>
            <a:r>
              <a:rPr lang="en-US" sz="1800" dirty="0">
                <a:effectLst/>
                <a:latin typeface="Calibri" panose="020F0502020204030204" pitchFamily="34" charset="0"/>
                <a:ea typeface="Calibri" panose="020F0502020204030204" pitchFamily="34" charset="0"/>
                <a:cs typeface="Times New Roman" panose="02020603050405020304" pitchFamily="18" charset="0"/>
              </a:rPr>
              <a:t>He has taken a bag of money with him,</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the full moon he will come home.”</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21 </a:t>
            </a:r>
            <a:r>
              <a:rPr lang="en-US" sz="1800" dirty="0">
                <a:effectLst/>
                <a:latin typeface="Calibri" panose="020F0502020204030204" pitchFamily="34" charset="0"/>
                <a:ea typeface="Calibri" panose="020F0502020204030204" pitchFamily="34" charset="0"/>
                <a:cs typeface="Times New Roman" panose="02020603050405020304" pitchFamily="18" charset="0"/>
              </a:rPr>
              <a:t>With her many persuasions she entices him;</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With her flattering lips she seduces him.</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22 </a:t>
            </a:r>
            <a:r>
              <a:rPr lang="en-US" sz="1800" dirty="0">
                <a:effectLst/>
                <a:latin typeface="Calibri" panose="020F0502020204030204" pitchFamily="34" charset="0"/>
                <a:ea typeface="Calibri" panose="020F0502020204030204" pitchFamily="34" charset="0"/>
                <a:cs typeface="Times New Roman" panose="02020603050405020304" pitchFamily="18" charset="0"/>
              </a:rPr>
              <a:t>Suddenly he follows her</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As an ox goes to the slaughter,</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Or as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one in</a:t>
            </a:r>
            <a:r>
              <a:rPr lang="en-US" sz="1800" dirty="0">
                <a:effectLst/>
                <a:latin typeface="Calibri" panose="020F0502020204030204" pitchFamily="34" charset="0"/>
                <a:ea typeface="Calibri" panose="020F0502020204030204" pitchFamily="34" charset="0"/>
                <a:cs typeface="Times New Roman" panose="02020603050405020304" pitchFamily="18" charset="0"/>
              </a:rPr>
              <a:t> fetters to the discipline of a fool,</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23 </a:t>
            </a:r>
            <a:r>
              <a:rPr lang="en-US" sz="1800" dirty="0">
                <a:effectLst/>
                <a:latin typeface="Calibri" panose="020F0502020204030204" pitchFamily="34" charset="0"/>
                <a:ea typeface="Calibri" panose="020F0502020204030204" pitchFamily="34" charset="0"/>
                <a:cs typeface="Times New Roman" panose="02020603050405020304" pitchFamily="18" charset="0"/>
              </a:rPr>
              <a:t>Until an arrow pierces through his liver;</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As a bird hastens to the snare,</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So he does not know that it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will cost him</a:t>
            </a:r>
            <a:r>
              <a:rPr lang="en-US" sz="1800" dirty="0">
                <a:effectLst/>
                <a:latin typeface="Calibri" panose="020F0502020204030204" pitchFamily="34" charset="0"/>
                <a:ea typeface="Calibri" panose="020F0502020204030204" pitchFamily="34" charset="0"/>
                <a:cs typeface="Times New Roman" panose="02020603050405020304" pitchFamily="18" charset="0"/>
              </a:rPr>
              <a:t> his life.</a:t>
            </a:r>
            <a:endParaRPr lang="en-US" dirty="0"/>
          </a:p>
        </p:txBody>
      </p:sp>
    </p:spTree>
    <p:extLst>
      <p:ext uri="{BB962C8B-B14F-4D97-AF65-F5344CB8AC3E}">
        <p14:creationId xmlns:p14="http://schemas.microsoft.com/office/powerpoint/2010/main" val="935509670"/>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D1F584-A28E-4BA2-9734-14E8D0C21BFC}"/>
              </a:ext>
            </a:extLst>
          </p:cNvPr>
          <p:cNvSpPr txBox="1"/>
          <p:nvPr/>
        </p:nvSpPr>
        <p:spPr>
          <a:xfrm>
            <a:off x="352425" y="428625"/>
            <a:ext cx="10839450" cy="2308324"/>
          </a:xfrm>
          <a:prstGeom prst="rect">
            <a:avLst/>
          </a:prstGeom>
          <a:noFill/>
        </p:spPr>
        <p:txBody>
          <a:bodyPr wrap="square" rtlCol="0">
            <a:spAutoFit/>
          </a:bodyPr>
          <a:lstStyle/>
          <a:p>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24 </a:t>
            </a:r>
            <a:r>
              <a:rPr lang="en-US" sz="1800" dirty="0">
                <a:effectLst/>
                <a:latin typeface="Calibri" panose="020F0502020204030204" pitchFamily="34" charset="0"/>
                <a:ea typeface="Calibri" panose="020F0502020204030204" pitchFamily="34" charset="0"/>
                <a:cs typeface="Times New Roman" panose="02020603050405020304" pitchFamily="18" charset="0"/>
              </a:rPr>
              <a:t>Now therefore,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my</a:t>
            </a:r>
            <a:r>
              <a:rPr lang="en-US" sz="1800" dirty="0">
                <a:effectLst/>
                <a:latin typeface="Calibri" panose="020F0502020204030204" pitchFamily="34" charset="0"/>
                <a:ea typeface="Calibri" panose="020F0502020204030204" pitchFamily="34" charset="0"/>
                <a:cs typeface="Times New Roman" panose="02020603050405020304" pitchFamily="18" charset="0"/>
              </a:rPr>
              <a:t> sons, listen to me,</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And pay attention to the words of my mouth.</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25 </a:t>
            </a:r>
            <a:r>
              <a:rPr lang="en-US" sz="1800" dirty="0">
                <a:effectLst/>
                <a:latin typeface="Calibri" panose="020F0502020204030204" pitchFamily="34" charset="0"/>
                <a:ea typeface="Calibri" panose="020F0502020204030204" pitchFamily="34" charset="0"/>
                <a:cs typeface="Times New Roman" panose="02020603050405020304" pitchFamily="18" charset="0"/>
              </a:rPr>
              <a:t>Do not let your heart turn aside to her ways,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 not stray into her paths.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26 </a:t>
            </a:r>
            <a:r>
              <a:rPr lang="en-US" sz="1800" dirty="0">
                <a:effectLst/>
                <a:latin typeface="Calibri" panose="020F0502020204030204" pitchFamily="34" charset="0"/>
                <a:ea typeface="Calibri" panose="020F0502020204030204" pitchFamily="34" charset="0"/>
                <a:cs typeface="Times New Roman" panose="02020603050405020304" pitchFamily="18" charset="0"/>
              </a:rPr>
              <a:t>For many are the victims she has cast down,</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And numerous are all her slain.</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27 </a:t>
            </a:r>
            <a:r>
              <a:rPr lang="en-US" sz="1800" dirty="0">
                <a:effectLst/>
                <a:latin typeface="Calibri" panose="020F0502020204030204" pitchFamily="34" charset="0"/>
                <a:ea typeface="Calibri" panose="020F0502020204030204" pitchFamily="34" charset="0"/>
                <a:cs typeface="Times New Roman" panose="02020603050405020304" pitchFamily="18" charset="0"/>
              </a:rPr>
              <a:t>Her house is the way to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Sheol</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Descending to the chambers of death.</a:t>
            </a:r>
          </a:p>
        </p:txBody>
      </p:sp>
    </p:spTree>
    <p:extLst>
      <p:ext uri="{BB962C8B-B14F-4D97-AF65-F5344CB8AC3E}">
        <p14:creationId xmlns:p14="http://schemas.microsoft.com/office/powerpoint/2010/main" val="277078691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7C5420E-FB98-46F9-A503-91AD45659091}"/>
              </a:ext>
            </a:extLst>
          </p:cNvPr>
          <p:cNvSpPr txBox="1"/>
          <p:nvPr/>
        </p:nvSpPr>
        <p:spPr>
          <a:xfrm>
            <a:off x="323850" y="390525"/>
            <a:ext cx="11182350" cy="369332"/>
          </a:xfrm>
          <a:prstGeom prst="rect">
            <a:avLst/>
          </a:prstGeom>
          <a:noFill/>
        </p:spPr>
        <p:txBody>
          <a:bodyPr wrap="square" rtlCol="0">
            <a:spAutoFit/>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Verse 7: And I saw among the naive, a</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nd</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discerned among the youths a young man lacking sense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522A5F26-D9E5-44A8-8959-64C44E204068}"/>
              </a:ext>
            </a:extLst>
          </p:cNvPr>
          <p:cNvSpPr txBox="1"/>
          <p:nvPr/>
        </p:nvSpPr>
        <p:spPr>
          <a:xfrm>
            <a:off x="323850" y="1219200"/>
            <a:ext cx="11258550" cy="2730684"/>
          </a:xfrm>
          <a:prstGeom prst="rect">
            <a:avLst/>
          </a:prstGeom>
          <a:noFill/>
        </p:spPr>
        <p:txBody>
          <a:bodyPr wrap="square" rtlCol="0">
            <a:spAutoFit/>
          </a:bodyPr>
          <a:lstStyle/>
          <a:p>
            <a:pPr marL="0" marR="0">
              <a:lnSpc>
                <a:spcPct val="115000"/>
              </a:lnSpc>
              <a:spcBef>
                <a:spcPts val="0"/>
              </a:spcBef>
              <a:spcAft>
                <a:spcPts val="1000"/>
              </a:spcAft>
            </a:pPr>
            <a:r>
              <a:rPr lang="en-US" sz="2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Romans 16:17-18</a:t>
            </a:r>
          </a:p>
          <a:p>
            <a:pPr marL="0" marR="0">
              <a:lnSpc>
                <a:spcPct val="115000"/>
              </a:lnSpc>
              <a:spcBef>
                <a:spcPts val="0"/>
              </a:spcBef>
              <a:spcAft>
                <a:spcPts val="1000"/>
              </a:spcAft>
            </a:pPr>
            <a:endParaRPr lang="en-US" sz="2400" baseline="300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400" baseline="30000" dirty="0">
                <a:effectLst/>
                <a:latin typeface="Calibri" panose="020F0502020204030204" pitchFamily="34" charset="0"/>
                <a:ea typeface="Calibri" panose="020F0502020204030204" pitchFamily="34" charset="0"/>
                <a:cs typeface="Times New Roman" panose="02020603050405020304" pitchFamily="18" charset="0"/>
              </a:rPr>
              <a:t>17 </a:t>
            </a:r>
            <a:r>
              <a:rPr lang="en-US" sz="2400" dirty="0">
                <a:effectLst/>
                <a:latin typeface="Calibri" panose="020F0502020204030204" pitchFamily="34" charset="0"/>
                <a:ea typeface="Calibri" panose="020F0502020204030204" pitchFamily="34" charset="0"/>
                <a:cs typeface="Times New Roman" panose="02020603050405020304" pitchFamily="18" charset="0"/>
              </a:rPr>
              <a:t>Now I urge you, brethren, keep your eye on those who cause dissensions and hindrances contrary to the teaching which you learned, and turn away from them. </a:t>
            </a:r>
            <a:r>
              <a:rPr lang="en-US" sz="2400" baseline="30000" dirty="0">
                <a:effectLst/>
                <a:latin typeface="Calibri" panose="020F0502020204030204" pitchFamily="34" charset="0"/>
                <a:ea typeface="Calibri" panose="020F0502020204030204" pitchFamily="34" charset="0"/>
                <a:cs typeface="Times New Roman" panose="02020603050405020304" pitchFamily="18" charset="0"/>
              </a:rPr>
              <a:t>18 </a:t>
            </a:r>
            <a:r>
              <a:rPr lang="en-US" sz="2400" dirty="0">
                <a:effectLst/>
                <a:latin typeface="Calibri" panose="020F0502020204030204" pitchFamily="34" charset="0"/>
                <a:ea typeface="Calibri" panose="020F0502020204030204" pitchFamily="34" charset="0"/>
                <a:cs typeface="Times New Roman" panose="02020603050405020304" pitchFamily="18" charset="0"/>
              </a:rPr>
              <a:t>For such men are slaves, not of our Lord Christ but of their own appetites; and by their smooth and flattering speech they deceive the hearts of the unsuspecting. </a:t>
            </a:r>
          </a:p>
        </p:txBody>
      </p:sp>
      <p:sp>
        <p:nvSpPr>
          <p:cNvPr id="4" name="TextBox 3">
            <a:extLst>
              <a:ext uri="{FF2B5EF4-FFF2-40B4-BE49-F238E27FC236}">
                <a16:creationId xmlns:a16="http://schemas.microsoft.com/office/drawing/2014/main" id="{B619ADD1-15E8-42FA-AE06-B7CE862D59EF}"/>
              </a:ext>
            </a:extLst>
          </p:cNvPr>
          <p:cNvSpPr txBox="1"/>
          <p:nvPr/>
        </p:nvSpPr>
        <p:spPr>
          <a:xfrm>
            <a:off x="323850" y="4581525"/>
            <a:ext cx="11277600" cy="1881221"/>
          </a:xfrm>
          <a:prstGeom prst="rect">
            <a:avLst/>
          </a:prstGeom>
          <a:noFill/>
        </p:spPr>
        <p:txBody>
          <a:bodyPr wrap="square" rtlCol="0">
            <a:spAutoFit/>
          </a:bodyPr>
          <a:lstStyle/>
          <a:p>
            <a:pPr marL="0" marR="0">
              <a:lnSpc>
                <a:spcPct val="115000"/>
              </a:lnSpc>
              <a:spcBef>
                <a:spcPts val="0"/>
              </a:spcBef>
              <a:spcAft>
                <a:spcPts val="1000"/>
              </a:spcAft>
            </a:pPr>
            <a:r>
              <a:rPr lang="en-US" sz="2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Romans 16:19</a:t>
            </a:r>
          </a:p>
          <a:p>
            <a:pPr marL="0" marR="0">
              <a:lnSpc>
                <a:spcPct val="115000"/>
              </a:lnSpc>
              <a:spcBef>
                <a:spcPts val="0"/>
              </a:spcBef>
              <a:spcAft>
                <a:spcPts val="1000"/>
              </a:spcAft>
            </a:pPr>
            <a:endParaRPr lang="en-US" sz="2400" baseline="300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400" baseline="30000" dirty="0">
                <a:effectLst/>
                <a:latin typeface="Calibri" panose="020F0502020204030204" pitchFamily="34" charset="0"/>
                <a:ea typeface="Calibri" panose="020F0502020204030204" pitchFamily="34" charset="0"/>
                <a:cs typeface="Times New Roman" panose="02020603050405020304" pitchFamily="18" charset="0"/>
              </a:rPr>
              <a:t>19 </a:t>
            </a:r>
            <a:r>
              <a:rPr lang="en-US" sz="2400" dirty="0">
                <a:effectLst/>
                <a:latin typeface="Calibri" panose="020F0502020204030204" pitchFamily="34" charset="0"/>
                <a:ea typeface="Calibri" panose="020F0502020204030204" pitchFamily="34" charset="0"/>
                <a:cs typeface="Times New Roman" panose="02020603050405020304" pitchFamily="18" charset="0"/>
              </a:rPr>
              <a:t>For the report of your obedience has reached to all; therefore I am rejoicing over you, but I want you to be wise in what is good and innocent in what is evil.</a:t>
            </a:r>
          </a:p>
        </p:txBody>
      </p:sp>
    </p:spTree>
    <p:extLst>
      <p:ext uri="{BB962C8B-B14F-4D97-AF65-F5344CB8AC3E}">
        <p14:creationId xmlns:p14="http://schemas.microsoft.com/office/powerpoint/2010/main" val="329669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4281837-A62B-437C-9399-2213F7BDA539}"/>
              </a:ext>
            </a:extLst>
          </p:cNvPr>
          <p:cNvPicPr>
            <a:picLocks noChangeAspect="1"/>
          </p:cNvPicPr>
          <p:nvPr/>
        </p:nvPicPr>
        <p:blipFill>
          <a:blip r:embed="rId2"/>
          <a:stretch>
            <a:fillRect/>
          </a:stretch>
        </p:blipFill>
        <p:spPr>
          <a:xfrm>
            <a:off x="1909762" y="1757362"/>
            <a:ext cx="7434263" cy="3301750"/>
          </a:xfrm>
          <a:prstGeom prst="rect">
            <a:avLst/>
          </a:prstGeom>
        </p:spPr>
      </p:pic>
    </p:spTree>
    <p:extLst>
      <p:ext uri="{BB962C8B-B14F-4D97-AF65-F5344CB8AC3E}">
        <p14:creationId xmlns:p14="http://schemas.microsoft.com/office/powerpoint/2010/main" val="2855241340"/>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7FAA1F-522C-4B55-B90A-84E4694660BA}"/>
              </a:ext>
            </a:extLst>
          </p:cNvPr>
          <p:cNvPicPr>
            <a:picLocks noChangeAspect="1"/>
          </p:cNvPicPr>
          <p:nvPr/>
        </p:nvPicPr>
        <p:blipFill>
          <a:blip r:embed="rId2"/>
          <a:stretch>
            <a:fillRect/>
          </a:stretch>
        </p:blipFill>
        <p:spPr>
          <a:xfrm>
            <a:off x="2281237" y="1595437"/>
            <a:ext cx="6415088" cy="3440618"/>
          </a:xfrm>
          <a:prstGeom prst="rect">
            <a:avLst/>
          </a:prstGeom>
        </p:spPr>
      </p:pic>
    </p:spTree>
    <p:extLst>
      <p:ext uri="{BB962C8B-B14F-4D97-AF65-F5344CB8AC3E}">
        <p14:creationId xmlns:p14="http://schemas.microsoft.com/office/powerpoint/2010/main" val="3583490983"/>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6615EB-BAA0-46E2-8568-3CE3923C0B0D}"/>
              </a:ext>
            </a:extLst>
          </p:cNvPr>
          <p:cNvPicPr>
            <a:picLocks noChangeAspect="1"/>
          </p:cNvPicPr>
          <p:nvPr/>
        </p:nvPicPr>
        <p:blipFill>
          <a:blip r:embed="rId2"/>
          <a:stretch>
            <a:fillRect/>
          </a:stretch>
        </p:blipFill>
        <p:spPr>
          <a:xfrm>
            <a:off x="3057524" y="1276349"/>
            <a:ext cx="5324475" cy="4048361"/>
          </a:xfrm>
          <a:prstGeom prst="rect">
            <a:avLst/>
          </a:prstGeom>
        </p:spPr>
      </p:pic>
    </p:spTree>
    <p:extLst>
      <p:ext uri="{BB962C8B-B14F-4D97-AF65-F5344CB8AC3E}">
        <p14:creationId xmlns:p14="http://schemas.microsoft.com/office/powerpoint/2010/main" val="1896501520"/>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64362D8-7C84-41F9-BE20-016E4EEEF920}"/>
              </a:ext>
            </a:extLst>
          </p:cNvPr>
          <p:cNvSpPr txBox="1"/>
          <p:nvPr/>
        </p:nvSpPr>
        <p:spPr>
          <a:xfrm>
            <a:off x="485775" y="571500"/>
            <a:ext cx="11182350" cy="369332"/>
          </a:xfrm>
          <a:prstGeom prst="rect">
            <a:avLst/>
          </a:prstGeom>
          <a:noFill/>
        </p:spPr>
        <p:txBody>
          <a:bodyPr wrap="square" rtlCol="0">
            <a:spAutoFit/>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Verse 8: Passing through the street near her corner; and he takes the way to her house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88264A67-3764-4ABB-8931-08A7F8DC1045}"/>
              </a:ext>
            </a:extLst>
          </p:cNvPr>
          <p:cNvSpPr txBox="1"/>
          <p:nvPr/>
        </p:nvSpPr>
        <p:spPr>
          <a:xfrm>
            <a:off x="523875" y="1685925"/>
            <a:ext cx="11144250" cy="3062120"/>
          </a:xfrm>
          <a:prstGeom prst="rect">
            <a:avLst/>
          </a:prstGeom>
          <a:noFill/>
        </p:spPr>
        <p:txBody>
          <a:bodyPr wrap="square" rtlCol="0">
            <a:spAutoFit/>
          </a:bodyPr>
          <a:lstStyle/>
          <a:p>
            <a:pPr marL="0" marR="0">
              <a:lnSpc>
                <a:spcPct val="115000"/>
              </a:lnSpc>
              <a:spcBef>
                <a:spcPts val="0"/>
              </a:spcBef>
              <a:spcAft>
                <a:spcPts val="1000"/>
              </a:spcAft>
            </a:pPr>
            <a:r>
              <a:rPr lang="en-US" sz="20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5:23-24</a:t>
            </a:r>
          </a:p>
          <a:p>
            <a:pPr marL="0" marR="0">
              <a:lnSpc>
                <a:spcPct val="115000"/>
              </a:lnSpc>
              <a:spcBef>
                <a:spcPts val="0"/>
              </a:spcBef>
              <a:spcAft>
                <a:spcPts val="10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23 Therefore if you are presenting your offering at the altar, and there remember that your brother has something against you, 24 leave your offering there before the altar and go; first be reconciled to your brother, and then come and present your offering.</a:t>
            </a:r>
          </a:p>
          <a:p>
            <a:pPr marL="0" marR="0">
              <a:lnSpc>
                <a:spcPct val="115000"/>
              </a:lnSpc>
              <a:spcBef>
                <a:spcPts val="0"/>
              </a:spcBef>
              <a:spcAft>
                <a:spcPts val="100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0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Romans 12:18</a:t>
            </a:r>
          </a:p>
          <a:p>
            <a:pPr marL="0" marR="0">
              <a:lnSpc>
                <a:spcPct val="115000"/>
              </a:lnSpc>
              <a:spcBef>
                <a:spcPts val="0"/>
              </a:spcBef>
              <a:spcAft>
                <a:spcPts val="10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If possible, so far as it depends on you, be at peace with all men.</a:t>
            </a:r>
          </a:p>
        </p:txBody>
      </p:sp>
    </p:spTree>
    <p:extLst>
      <p:ext uri="{BB962C8B-B14F-4D97-AF65-F5344CB8AC3E}">
        <p14:creationId xmlns:p14="http://schemas.microsoft.com/office/powerpoint/2010/main" val="314453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1894F-B621-4F95-96AC-39708EF333BC}"/>
              </a:ext>
            </a:extLst>
          </p:cNvPr>
          <p:cNvSpPr txBox="1"/>
          <p:nvPr/>
        </p:nvSpPr>
        <p:spPr>
          <a:xfrm>
            <a:off x="276225" y="333375"/>
            <a:ext cx="11163300" cy="1469826"/>
          </a:xfrm>
          <a:prstGeom prst="rect">
            <a:avLst/>
          </a:prstGeom>
          <a:noFill/>
        </p:spPr>
        <p:txBody>
          <a:bodyPr wrap="square" rtlCol="0">
            <a:spAutoFit/>
          </a:bodyPr>
          <a:lstStyle/>
          <a:p>
            <a:pPr marL="0" marR="0">
              <a:lnSpc>
                <a:spcPct val="115000"/>
              </a:lnSpc>
              <a:spcBef>
                <a:spcPts val="0"/>
              </a:spcBef>
              <a:spcAft>
                <a:spcPts val="1000"/>
              </a:spcAft>
            </a:pPr>
            <a:r>
              <a:rPr lang="en-US" sz="2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Ephesians 4:32</a:t>
            </a:r>
          </a:p>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Be kind to one another, tender-hearted, forgiving each other, just as God in Christ also has forgiven you.</a:t>
            </a:r>
          </a:p>
        </p:txBody>
      </p:sp>
      <p:sp>
        <p:nvSpPr>
          <p:cNvPr id="3" name="TextBox 2">
            <a:extLst>
              <a:ext uri="{FF2B5EF4-FFF2-40B4-BE49-F238E27FC236}">
                <a16:creationId xmlns:a16="http://schemas.microsoft.com/office/drawing/2014/main" id="{B8E81B01-935C-4B92-A48E-52CCA2122C16}"/>
              </a:ext>
            </a:extLst>
          </p:cNvPr>
          <p:cNvSpPr txBox="1"/>
          <p:nvPr/>
        </p:nvSpPr>
        <p:spPr>
          <a:xfrm>
            <a:off x="276225" y="2809875"/>
            <a:ext cx="11163300" cy="2319289"/>
          </a:xfrm>
          <a:prstGeom prst="rect">
            <a:avLst/>
          </a:prstGeom>
          <a:noFill/>
        </p:spPr>
        <p:txBody>
          <a:bodyPr wrap="square" rtlCol="0">
            <a:spAutoFit/>
          </a:bodyPr>
          <a:lstStyle/>
          <a:p>
            <a:pPr marL="0" marR="0">
              <a:lnSpc>
                <a:spcPct val="115000"/>
              </a:lnSpc>
              <a:spcBef>
                <a:spcPts val="0"/>
              </a:spcBef>
              <a:spcAft>
                <a:spcPts val="1000"/>
              </a:spcAft>
            </a:pPr>
            <a:r>
              <a:rPr lang="en-US" sz="2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Colossians 2:13-14</a:t>
            </a:r>
          </a:p>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13 When you were dead in your transgressions and the uncircumcision of your flesh, He made you alive together with Him, having forgiven us all our transgressions, 14 having canceled out the certificate of debt consisting of decrees against us, which was hostile to us; and He has taken it out of the way, having nailed it to the cross.</a:t>
            </a:r>
          </a:p>
        </p:txBody>
      </p:sp>
    </p:spTree>
    <p:extLst>
      <p:ext uri="{BB962C8B-B14F-4D97-AF65-F5344CB8AC3E}">
        <p14:creationId xmlns:p14="http://schemas.microsoft.com/office/powerpoint/2010/main" val="1180733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C97930-B912-41ED-ADBE-B8128EC17BCD}"/>
              </a:ext>
            </a:extLst>
          </p:cNvPr>
          <p:cNvPicPr>
            <a:picLocks noChangeAspect="1"/>
          </p:cNvPicPr>
          <p:nvPr/>
        </p:nvPicPr>
        <p:blipFill>
          <a:blip r:embed="rId2"/>
          <a:stretch>
            <a:fillRect/>
          </a:stretch>
        </p:blipFill>
        <p:spPr>
          <a:xfrm>
            <a:off x="4858404" y="1776841"/>
            <a:ext cx="2475191" cy="3304318"/>
          </a:xfrm>
          <a:prstGeom prst="rect">
            <a:avLst/>
          </a:prstGeom>
        </p:spPr>
      </p:pic>
    </p:spTree>
    <p:extLst>
      <p:ext uri="{BB962C8B-B14F-4D97-AF65-F5344CB8AC3E}">
        <p14:creationId xmlns:p14="http://schemas.microsoft.com/office/powerpoint/2010/main" val="1746962161"/>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DD43BFE-67D7-4614-9834-8EB0CDA9D177}"/>
              </a:ext>
            </a:extLst>
          </p:cNvPr>
          <p:cNvPicPr>
            <a:picLocks noChangeAspect="1"/>
          </p:cNvPicPr>
          <p:nvPr/>
        </p:nvPicPr>
        <p:blipFill>
          <a:blip r:embed="rId2"/>
          <a:stretch>
            <a:fillRect/>
          </a:stretch>
        </p:blipFill>
        <p:spPr>
          <a:xfrm>
            <a:off x="713279" y="725599"/>
            <a:ext cx="2603218" cy="3346994"/>
          </a:xfrm>
          <a:prstGeom prst="rect">
            <a:avLst/>
          </a:prstGeom>
        </p:spPr>
      </p:pic>
      <p:sp>
        <p:nvSpPr>
          <p:cNvPr id="3" name="TextBox 2">
            <a:extLst>
              <a:ext uri="{FF2B5EF4-FFF2-40B4-BE49-F238E27FC236}">
                <a16:creationId xmlns:a16="http://schemas.microsoft.com/office/drawing/2014/main" id="{8CCF2B14-E856-2512-E873-B31F50FB8212}"/>
              </a:ext>
            </a:extLst>
          </p:cNvPr>
          <p:cNvSpPr txBox="1"/>
          <p:nvPr/>
        </p:nvSpPr>
        <p:spPr>
          <a:xfrm>
            <a:off x="4360244" y="654518"/>
            <a:ext cx="7372952" cy="4737515"/>
          </a:xfrm>
          <a:prstGeom prst="rect">
            <a:avLst/>
          </a:prstGeom>
          <a:noFill/>
        </p:spPr>
        <p:txBody>
          <a:bodyPr wrap="square" rtlCol="0">
            <a:spAutoFit/>
          </a:bodyPr>
          <a:lstStyle/>
          <a:p>
            <a:pPr marL="342900" marR="0" lvl="0" indent="-342900" fontAlgn="base">
              <a:lnSpc>
                <a:spcPct val="115000"/>
              </a:lnSpc>
              <a:spcBef>
                <a:spcPts val="0"/>
              </a:spcBef>
              <a:spcAft>
                <a:spcPts val="0"/>
              </a:spcAft>
              <a:buFont typeface="Symbol" panose="05050102010706020507" pitchFamily="18" charset="2"/>
              <a:buChar char=""/>
            </a:pPr>
            <a:r>
              <a:rPr lang="en-US" sz="2400" dirty="0">
                <a:solidFill>
                  <a:srgbClr val="414141"/>
                </a:solidFill>
                <a:effectLst/>
                <a:latin typeface="Calibri" panose="020F0502020204030204" pitchFamily="34" charset="0"/>
                <a:ea typeface="Times New Roman" panose="02020603050405020304" pitchFamily="18" charset="0"/>
              </a:rPr>
              <a:t>"When I try, I fail. When I trust, He succeeds."</a:t>
            </a:r>
            <a:endParaRPr lang="en-US" sz="2400" dirty="0">
              <a:effectLst/>
              <a:latin typeface="Times New Roman" panose="02020603050405020304" pitchFamily="18" charset="0"/>
              <a:ea typeface="Times New Roman" panose="02020603050405020304" pitchFamily="18" charset="0"/>
            </a:endParaRPr>
          </a:p>
          <a:p>
            <a:pPr marL="342900" marR="0" lvl="0" indent="-342900" fontAlgn="base">
              <a:lnSpc>
                <a:spcPct val="115000"/>
              </a:lnSpc>
              <a:spcBef>
                <a:spcPts val="0"/>
              </a:spcBef>
              <a:spcAft>
                <a:spcPts val="0"/>
              </a:spcAft>
              <a:buFont typeface="Symbol" panose="05050102010706020507" pitchFamily="18" charset="2"/>
              <a:buChar char=""/>
            </a:pPr>
            <a:r>
              <a:rPr lang="en-US" sz="2400" dirty="0">
                <a:solidFill>
                  <a:srgbClr val="414141"/>
                </a:solidFill>
                <a:effectLst/>
                <a:latin typeface="Calibri" panose="020F0502020204030204" pitchFamily="34" charset="0"/>
                <a:ea typeface="Times New Roman" panose="02020603050405020304" pitchFamily="18" charset="0"/>
              </a:rPr>
              <a:t>"Forgiveness is an act of the will, and the will can function regardless of the temperature of the heart."</a:t>
            </a:r>
            <a:endParaRPr lang="en-US" sz="2400" dirty="0">
              <a:effectLst/>
              <a:latin typeface="Times New Roman" panose="02020603050405020304" pitchFamily="18" charset="0"/>
              <a:ea typeface="Times New Roman" panose="02020603050405020304" pitchFamily="18" charset="0"/>
            </a:endParaRPr>
          </a:p>
          <a:p>
            <a:pPr marL="342900" marR="0" lvl="0" indent="-342900" fontAlgn="base">
              <a:lnSpc>
                <a:spcPct val="115000"/>
              </a:lnSpc>
              <a:spcBef>
                <a:spcPts val="0"/>
              </a:spcBef>
              <a:spcAft>
                <a:spcPts val="0"/>
              </a:spcAft>
              <a:buFont typeface="Symbol" panose="05050102010706020507" pitchFamily="18" charset="2"/>
              <a:buChar char=""/>
            </a:pPr>
            <a:r>
              <a:rPr lang="en-US" sz="2400" dirty="0">
                <a:solidFill>
                  <a:srgbClr val="414141"/>
                </a:solidFill>
                <a:effectLst/>
                <a:latin typeface="Calibri" panose="020F0502020204030204" pitchFamily="34" charset="0"/>
                <a:ea typeface="Times New Roman" panose="02020603050405020304" pitchFamily="18" charset="0"/>
              </a:rPr>
              <a:t>"Jesus Christ had died for this man; was I going to ask for more? Lord Jesus, I prayed, forgive me and help me to forgive him... Jesus, I cannot forgive him. Give me your forgiveness."</a:t>
            </a:r>
            <a:endParaRPr lang="en-US" sz="2400" dirty="0">
              <a:effectLst/>
              <a:latin typeface="Times New Roman" panose="02020603050405020304" pitchFamily="18" charset="0"/>
              <a:ea typeface="Times New Roman" panose="02020603050405020304" pitchFamily="18" charset="0"/>
            </a:endParaRPr>
          </a:p>
          <a:p>
            <a:pPr marL="342900" marR="0" lvl="0" indent="-342900" fontAlgn="base">
              <a:lnSpc>
                <a:spcPct val="115000"/>
              </a:lnSpc>
              <a:spcBef>
                <a:spcPts val="0"/>
              </a:spcBef>
              <a:spcAft>
                <a:spcPts val="0"/>
              </a:spcAft>
              <a:buFont typeface="Symbol" panose="05050102010706020507" pitchFamily="18" charset="2"/>
              <a:buChar char=""/>
            </a:pPr>
            <a:r>
              <a:rPr lang="en-US" sz="2400" dirty="0">
                <a:solidFill>
                  <a:srgbClr val="414141"/>
                </a:solidFill>
                <a:effectLst/>
                <a:latin typeface="Calibri" panose="020F0502020204030204" pitchFamily="34" charset="0"/>
                <a:ea typeface="Times New Roman" panose="02020603050405020304" pitchFamily="18" charset="0"/>
              </a:rPr>
              <a:t>"You may never know that Jesus is all you need, until Jesus is all you have."</a:t>
            </a:r>
            <a:endParaRPr lang="en-US" sz="2400" dirty="0">
              <a:effectLst/>
              <a:latin typeface="Times New Roman" panose="02020603050405020304" pitchFamily="18" charset="0"/>
              <a:ea typeface="Times New Roman" panose="02020603050405020304" pitchFamily="18" charset="0"/>
            </a:endParaRPr>
          </a:p>
          <a:p>
            <a:pPr marL="342900" marR="0" lvl="0" indent="-342900" fontAlgn="base">
              <a:lnSpc>
                <a:spcPct val="115000"/>
              </a:lnSpc>
              <a:spcBef>
                <a:spcPts val="0"/>
              </a:spcBef>
              <a:spcAft>
                <a:spcPts val="0"/>
              </a:spcAft>
              <a:buFont typeface="Symbol" panose="05050102010706020507" pitchFamily="18" charset="2"/>
              <a:buChar char=""/>
            </a:pPr>
            <a:r>
              <a:rPr lang="en-US" sz="2400" dirty="0">
                <a:solidFill>
                  <a:srgbClr val="414141"/>
                </a:solidFill>
                <a:effectLst/>
                <a:latin typeface="Calibri" panose="020F0502020204030204" pitchFamily="34" charset="0"/>
                <a:ea typeface="Times New Roman" panose="02020603050405020304" pitchFamily="18" charset="0"/>
              </a:rPr>
              <a:t>"To forgive is to set a prisoner free and discover the prisoner was you."</a:t>
            </a:r>
            <a:endParaRPr lang="en-US"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80296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F789BF-F0A2-4CB2-9867-416430718BC7}"/>
              </a:ext>
            </a:extLst>
          </p:cNvPr>
          <p:cNvSpPr txBox="1"/>
          <p:nvPr/>
        </p:nvSpPr>
        <p:spPr>
          <a:xfrm>
            <a:off x="485774" y="704850"/>
            <a:ext cx="11058525" cy="1815882"/>
          </a:xfrm>
          <a:prstGeom prst="rect">
            <a:avLst/>
          </a:prstGeom>
          <a:noFill/>
        </p:spPr>
        <p:txBody>
          <a:bodyPr wrap="square" rtlCol="0">
            <a:spAutoFit/>
          </a:bodyPr>
          <a:lstStyle/>
          <a:p>
            <a:r>
              <a:rPr lang="en-US" sz="2800" dirty="0">
                <a:solidFill>
                  <a:schemeClr val="accent4">
                    <a:lumMod val="75000"/>
                  </a:schemeClr>
                </a:solidFill>
                <a:effectLst/>
                <a:latin typeface="Calibri" panose="020F0502020204030204" pitchFamily="34" charset="0"/>
                <a:ea typeface="Calibri" panose="020F0502020204030204" pitchFamily="34" charset="0"/>
              </a:rPr>
              <a:t>Romans 8:28</a:t>
            </a:r>
          </a:p>
          <a:p>
            <a:endParaRPr lang="en-US" sz="2800" dirty="0">
              <a:solidFill>
                <a:srgbClr val="414141"/>
              </a:solidFill>
              <a:latin typeface="Calibri" panose="020F0502020204030204" pitchFamily="34" charset="0"/>
              <a:ea typeface="Calibri" panose="020F0502020204030204" pitchFamily="34" charset="0"/>
            </a:endParaRPr>
          </a:p>
          <a:p>
            <a:r>
              <a:rPr lang="en-US" sz="2800" dirty="0">
                <a:solidFill>
                  <a:srgbClr val="414141"/>
                </a:solidFill>
                <a:effectLst/>
                <a:latin typeface="Calibri" panose="020F0502020204030204" pitchFamily="34" charset="0"/>
                <a:ea typeface="Calibri" panose="020F0502020204030204" pitchFamily="34" charset="0"/>
              </a:rPr>
              <a:t>And we know that God causes all things to work together for good to those who love God, to those who are called according to His purpose.</a:t>
            </a:r>
            <a:endParaRPr lang="en-US" sz="2800" dirty="0"/>
          </a:p>
        </p:txBody>
      </p:sp>
    </p:spTree>
    <p:extLst>
      <p:ext uri="{BB962C8B-B14F-4D97-AF65-F5344CB8AC3E}">
        <p14:creationId xmlns:p14="http://schemas.microsoft.com/office/powerpoint/2010/main" val="185151681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D924F5-207F-44E9-89EA-575DA9A9531D}"/>
              </a:ext>
            </a:extLst>
          </p:cNvPr>
          <p:cNvSpPr txBox="1"/>
          <p:nvPr/>
        </p:nvSpPr>
        <p:spPr>
          <a:xfrm>
            <a:off x="428625" y="485775"/>
            <a:ext cx="11115675" cy="369332"/>
          </a:xfrm>
          <a:prstGeom prst="rect">
            <a:avLst/>
          </a:prstGeom>
          <a:noFill/>
        </p:spPr>
        <p:txBody>
          <a:bodyPr wrap="square" rtlCol="0">
            <a:spAutoFit/>
          </a:bodyPr>
          <a:lstStyle/>
          <a:p>
            <a:r>
              <a:rPr lang="en-US" sz="1800" b="1" dirty="0">
                <a:solidFill>
                  <a:srgbClr val="414141"/>
                </a:solidFill>
                <a:effectLst/>
                <a:latin typeface="Calibri" panose="020F0502020204030204" pitchFamily="34" charset="0"/>
                <a:ea typeface="Times New Roman" panose="02020603050405020304" pitchFamily="18" charset="0"/>
              </a:rPr>
              <a:t>Verse 9 In the twilight, in the evening, in the middle of the night and in the darkness.</a:t>
            </a:r>
            <a:endParaRPr lang="en-US" sz="1800" dirty="0">
              <a:effectLst/>
              <a:latin typeface="Times New Roman" panose="02020603050405020304" pitchFamily="18" charset="0"/>
              <a:ea typeface="Times New Roman" panose="02020603050405020304" pitchFamily="18" charset="0"/>
            </a:endParaRPr>
          </a:p>
        </p:txBody>
      </p:sp>
      <p:sp>
        <p:nvSpPr>
          <p:cNvPr id="3" name="TextBox 2">
            <a:extLst>
              <a:ext uri="{FF2B5EF4-FFF2-40B4-BE49-F238E27FC236}">
                <a16:creationId xmlns:a16="http://schemas.microsoft.com/office/drawing/2014/main" id="{8992EB0C-CB5D-4B03-972E-FF455C23D3A4}"/>
              </a:ext>
            </a:extLst>
          </p:cNvPr>
          <p:cNvSpPr txBox="1"/>
          <p:nvPr/>
        </p:nvSpPr>
        <p:spPr>
          <a:xfrm>
            <a:off x="428624" y="1762125"/>
            <a:ext cx="11115675" cy="923330"/>
          </a:xfrm>
          <a:prstGeom prst="rect">
            <a:avLst/>
          </a:prstGeom>
          <a:noFill/>
        </p:spPr>
        <p:txBody>
          <a:bodyPr wrap="square" rtlCol="0">
            <a:spAutoFit/>
          </a:bodyPr>
          <a:lstStyle/>
          <a:p>
            <a:pPr marL="0" marR="0" fontAlgn="base"/>
            <a:r>
              <a:rPr lang="en-US" sz="1800" b="1" dirty="0">
                <a:solidFill>
                  <a:srgbClr val="414141"/>
                </a:solidFill>
                <a:effectLst/>
                <a:latin typeface="Calibri" panose="020F0502020204030204" pitchFamily="34" charset="0"/>
                <a:ea typeface="Times New Roman" panose="02020603050405020304" pitchFamily="18" charset="0"/>
              </a:rPr>
              <a:t>Verses 10-12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10 And behold, a woman comes to meet him, dressed as a harlot and cunning of heart.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fontAlgn="base"/>
            <a:r>
              <a:rPr lang="en-US" sz="1800" b="1" dirty="0">
                <a:solidFill>
                  <a:srgbClr val="414141"/>
                </a:solidFill>
                <a:effectLst/>
                <a:latin typeface="Calibri" panose="020F0502020204030204" pitchFamily="34" charset="0"/>
                <a:ea typeface="Times New Roman" panose="02020603050405020304" pitchFamily="18" charset="0"/>
              </a:rPr>
              <a:t>11 She is boisterous and rebellious, her feet do not remain at home;</a:t>
            </a:r>
            <a:endParaRPr lang="en-US" sz="1800" dirty="0">
              <a:effectLst/>
              <a:latin typeface="Times New Roman" panose="02020603050405020304" pitchFamily="18" charset="0"/>
              <a:ea typeface="Times New Roman" panose="02020603050405020304" pitchFamily="18" charset="0"/>
            </a:endParaRPr>
          </a:p>
        </p:txBody>
      </p:sp>
      <p:sp>
        <p:nvSpPr>
          <p:cNvPr id="4" name="TextBox 3">
            <a:extLst>
              <a:ext uri="{FF2B5EF4-FFF2-40B4-BE49-F238E27FC236}">
                <a16:creationId xmlns:a16="http://schemas.microsoft.com/office/drawing/2014/main" id="{BA5063A0-ED43-478D-B8C0-ACF4780A6316}"/>
              </a:ext>
            </a:extLst>
          </p:cNvPr>
          <p:cNvSpPr txBox="1"/>
          <p:nvPr/>
        </p:nvSpPr>
        <p:spPr>
          <a:xfrm>
            <a:off x="428624" y="3838575"/>
            <a:ext cx="8715375" cy="369332"/>
          </a:xfrm>
          <a:prstGeom prst="rect">
            <a:avLst/>
          </a:prstGeom>
          <a:noFill/>
        </p:spPr>
        <p:txBody>
          <a:bodyPr wrap="square" rtlCol="0">
            <a:spAutoFit/>
          </a:bodyPr>
          <a:lstStyle/>
          <a:p>
            <a:pPr marL="0" marR="0" fontAlgn="base"/>
            <a:r>
              <a:rPr lang="en-US" sz="1800" b="1">
                <a:solidFill>
                  <a:srgbClr val="414141"/>
                </a:solidFill>
                <a:effectLst/>
                <a:latin typeface="Calibri" panose="020F0502020204030204" pitchFamily="34" charset="0"/>
                <a:ea typeface="Times New Roman" panose="02020603050405020304" pitchFamily="18" charset="0"/>
              </a:rPr>
              <a:t>Verse 12 She is now in the streets, now in the squares, and lurks by every corner.</a:t>
            </a:r>
            <a:endParaRPr lang="en-US" sz="180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1E0A3B72-E43E-9625-3057-B845E475E93D}"/>
              </a:ext>
            </a:extLst>
          </p:cNvPr>
          <p:cNvSpPr txBox="1"/>
          <p:nvPr/>
        </p:nvSpPr>
        <p:spPr>
          <a:xfrm>
            <a:off x="428624" y="4860758"/>
            <a:ext cx="10881060" cy="461665"/>
          </a:xfrm>
          <a:prstGeom prst="rect">
            <a:avLst/>
          </a:prstGeom>
          <a:noFill/>
        </p:spPr>
        <p:txBody>
          <a:bodyPr wrap="square" rtlCol="0">
            <a:spAutoFit/>
          </a:bodyPr>
          <a:lstStyle/>
          <a:p>
            <a:r>
              <a:rPr lang="en-US" sz="2400" dirty="0">
                <a:solidFill>
                  <a:srgbClr val="414141"/>
                </a:solidFill>
                <a:effectLst/>
                <a:latin typeface="Calibri" panose="020F0502020204030204" pitchFamily="34" charset="0"/>
                <a:ea typeface="Times New Roman" panose="02020603050405020304" pitchFamily="18" charset="0"/>
              </a:rPr>
              <a:t>Foolish men think to hide themselves from God, by hiding God from themselves.</a:t>
            </a:r>
            <a:endParaRPr lang="en-US"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97361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52CE1B-B599-4896-9457-24107693F4E3}"/>
              </a:ext>
            </a:extLst>
          </p:cNvPr>
          <p:cNvSpPr txBox="1"/>
          <p:nvPr/>
        </p:nvSpPr>
        <p:spPr>
          <a:xfrm>
            <a:off x="600075" y="723900"/>
            <a:ext cx="10848975" cy="4801314"/>
          </a:xfrm>
          <a:prstGeom prst="rect">
            <a:avLst/>
          </a:prstGeom>
          <a:noFill/>
        </p:spPr>
        <p:txBody>
          <a:bodyPr wrap="square" rtlCol="0">
            <a:spAutoFit/>
          </a:bodyPr>
          <a:lstStyle/>
          <a:p>
            <a:pPr marL="0" marR="0" fontAlgn="base"/>
            <a:r>
              <a:rPr lang="en-US" sz="1800" b="1" dirty="0">
                <a:solidFill>
                  <a:srgbClr val="414141"/>
                </a:solidFill>
                <a:effectLst/>
                <a:latin typeface="Calibri" panose="020F0502020204030204" pitchFamily="34" charset="0"/>
                <a:ea typeface="Times New Roman" panose="02020603050405020304" pitchFamily="18" charset="0"/>
              </a:rPr>
              <a:t>Verses 13 - 21</a:t>
            </a:r>
            <a:endParaRPr lang="en-US" sz="1800" dirty="0">
              <a:effectLst/>
              <a:latin typeface="Times New Roman" panose="02020603050405020304" pitchFamily="18" charset="0"/>
              <a:ea typeface="Times New Roman" panose="02020603050405020304" pitchFamily="18" charset="0"/>
            </a:endParaRPr>
          </a:p>
          <a:p>
            <a:r>
              <a:rPr lang="en-US" sz="1800" b="1" baseline="30000" dirty="0">
                <a:effectLst/>
                <a:latin typeface="Calibri" panose="020F0502020204030204" pitchFamily="34" charset="0"/>
                <a:ea typeface="Calibri" panose="020F0502020204030204" pitchFamily="34" charset="0"/>
                <a:cs typeface="Times New Roman" panose="02020603050405020304" pitchFamily="18" charset="0"/>
              </a:rPr>
              <a:t>13 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So she seizes him and kisses him</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Calibri" panose="020F0502020204030204" pitchFamily="34" charset="0"/>
                <a:ea typeface="Calibri" panose="020F0502020204030204" pitchFamily="34" charset="0"/>
                <a:cs typeface="Times New Roman" panose="02020603050405020304" pitchFamily="18" charset="0"/>
              </a:rPr>
              <a:t>And with a brazen face she says to him:</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b="1" baseline="30000" dirty="0">
                <a:effectLst/>
                <a:latin typeface="Calibri" panose="020F0502020204030204" pitchFamily="34" charset="0"/>
                <a:ea typeface="Calibri" panose="020F0502020204030204" pitchFamily="34" charset="0"/>
                <a:cs typeface="Times New Roman" panose="02020603050405020304" pitchFamily="18" charset="0"/>
              </a:rPr>
              <a:t>14 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“I was due to offer peace offerings;</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Calibri" panose="020F0502020204030204" pitchFamily="34" charset="0"/>
                <a:ea typeface="Calibri" panose="020F0502020204030204" pitchFamily="34" charset="0"/>
                <a:cs typeface="Times New Roman" panose="02020603050405020304" pitchFamily="18" charset="0"/>
              </a:rPr>
              <a:t>Today I have paid my vows.</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b="1" baseline="30000" dirty="0">
                <a:effectLst/>
                <a:latin typeface="Calibri" panose="020F0502020204030204" pitchFamily="34" charset="0"/>
                <a:ea typeface="Calibri" panose="020F0502020204030204" pitchFamily="34" charset="0"/>
                <a:cs typeface="Times New Roman" panose="02020603050405020304" pitchFamily="18" charset="0"/>
              </a:rPr>
              <a:t>15 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“Therefore I have come out to meet you,</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Calibri" panose="020F0502020204030204" pitchFamily="34" charset="0"/>
                <a:ea typeface="Calibri" panose="020F0502020204030204" pitchFamily="34" charset="0"/>
                <a:cs typeface="Times New Roman" panose="02020603050405020304" pitchFamily="18" charset="0"/>
              </a:rPr>
              <a:t>To seek your presence earnestly, and I have found you.</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b="1" baseline="30000" dirty="0">
                <a:effectLst/>
                <a:latin typeface="Calibri" panose="020F0502020204030204" pitchFamily="34" charset="0"/>
                <a:ea typeface="Calibri" panose="020F0502020204030204" pitchFamily="34" charset="0"/>
                <a:cs typeface="Times New Roman" panose="02020603050405020304" pitchFamily="18" charset="0"/>
              </a:rPr>
              <a:t>16 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“I have spread my couch with coverings,</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Calibri" panose="020F0502020204030204" pitchFamily="34" charset="0"/>
                <a:ea typeface="Calibri" panose="020F0502020204030204" pitchFamily="34" charset="0"/>
                <a:cs typeface="Times New Roman" panose="02020603050405020304" pitchFamily="18" charset="0"/>
              </a:rPr>
              <a:t>With colored linens of Egypt.</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b="1" baseline="30000" dirty="0">
                <a:effectLst/>
                <a:latin typeface="Calibri" panose="020F0502020204030204" pitchFamily="34" charset="0"/>
                <a:ea typeface="Calibri" panose="020F0502020204030204" pitchFamily="34" charset="0"/>
                <a:cs typeface="Times New Roman" panose="02020603050405020304" pitchFamily="18" charset="0"/>
              </a:rPr>
              <a:t>17 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“I have sprinkled my bed</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Calibri" panose="020F0502020204030204" pitchFamily="34" charset="0"/>
                <a:ea typeface="Calibri" panose="020F0502020204030204" pitchFamily="34" charset="0"/>
                <a:cs typeface="Times New Roman" panose="02020603050405020304" pitchFamily="18" charset="0"/>
              </a:rPr>
              <a:t>With myrrh, aloes and cinnamon.</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b="1" baseline="30000" dirty="0">
                <a:effectLst/>
                <a:latin typeface="Calibri" panose="020F0502020204030204" pitchFamily="34" charset="0"/>
                <a:ea typeface="Calibri" panose="020F0502020204030204" pitchFamily="34" charset="0"/>
                <a:cs typeface="Times New Roman" panose="02020603050405020304" pitchFamily="18" charset="0"/>
              </a:rPr>
              <a:t>18 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“Come, let us drink our fill of love until morning;</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Calibri" panose="020F0502020204030204" pitchFamily="34" charset="0"/>
                <a:ea typeface="Calibri" panose="020F0502020204030204" pitchFamily="34" charset="0"/>
                <a:cs typeface="Times New Roman" panose="02020603050405020304" pitchFamily="18" charset="0"/>
              </a:rPr>
              <a:t>Let us delight ourselves with caresses.</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b="1" baseline="30000" dirty="0">
                <a:effectLst/>
                <a:latin typeface="Calibri" panose="020F0502020204030204" pitchFamily="34" charset="0"/>
                <a:ea typeface="Calibri" panose="020F0502020204030204" pitchFamily="34" charset="0"/>
                <a:cs typeface="Times New Roman" panose="02020603050405020304" pitchFamily="18" charset="0"/>
              </a:rPr>
              <a:t>19 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“For my husband is not at home,</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Calibri" panose="020F0502020204030204" pitchFamily="34" charset="0"/>
                <a:ea typeface="Calibri" panose="020F0502020204030204" pitchFamily="34" charset="0"/>
                <a:cs typeface="Times New Roman" panose="02020603050405020304" pitchFamily="18" charset="0"/>
              </a:rPr>
              <a:t>He has gone on a long journey;</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b="1" baseline="30000" dirty="0">
                <a:effectLst/>
                <a:latin typeface="Calibri" panose="020F0502020204030204" pitchFamily="34" charset="0"/>
                <a:ea typeface="Calibri" panose="020F0502020204030204" pitchFamily="34" charset="0"/>
                <a:cs typeface="Times New Roman" panose="02020603050405020304" pitchFamily="18" charset="0"/>
              </a:rPr>
              <a:t>20 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He has taken a bag of money with him,</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Calibri" panose="020F0502020204030204" pitchFamily="34" charset="0"/>
                <a:ea typeface="Calibri" panose="020F0502020204030204" pitchFamily="34" charset="0"/>
                <a:cs typeface="Times New Roman" panose="02020603050405020304" pitchFamily="18" charset="0"/>
              </a:rPr>
              <a:t>At the full moon he will come home.”</a:t>
            </a:r>
            <a:endParaRPr lang="en-US" dirty="0"/>
          </a:p>
        </p:txBody>
      </p:sp>
    </p:spTree>
    <p:extLst>
      <p:ext uri="{BB962C8B-B14F-4D97-AF65-F5344CB8AC3E}">
        <p14:creationId xmlns:p14="http://schemas.microsoft.com/office/powerpoint/2010/main" val="1046973634"/>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1DA1ED3-85F3-4051-B5FB-E5383118B1F9}"/>
              </a:ext>
            </a:extLst>
          </p:cNvPr>
          <p:cNvPicPr>
            <a:picLocks noChangeAspect="1"/>
          </p:cNvPicPr>
          <p:nvPr/>
        </p:nvPicPr>
        <p:blipFill>
          <a:blip r:embed="rId2"/>
          <a:stretch>
            <a:fillRect/>
          </a:stretch>
        </p:blipFill>
        <p:spPr>
          <a:xfrm>
            <a:off x="3246398" y="360350"/>
            <a:ext cx="5268952" cy="3910974"/>
          </a:xfrm>
          <a:prstGeom prst="rect">
            <a:avLst/>
          </a:prstGeom>
        </p:spPr>
      </p:pic>
      <p:sp>
        <p:nvSpPr>
          <p:cNvPr id="3" name="TextBox 2">
            <a:extLst>
              <a:ext uri="{FF2B5EF4-FFF2-40B4-BE49-F238E27FC236}">
                <a16:creationId xmlns:a16="http://schemas.microsoft.com/office/drawing/2014/main" id="{9BFC1DBC-9C1E-415C-B6B8-92BB37EC4E1E}"/>
              </a:ext>
            </a:extLst>
          </p:cNvPr>
          <p:cNvSpPr txBox="1"/>
          <p:nvPr/>
        </p:nvSpPr>
        <p:spPr>
          <a:xfrm>
            <a:off x="495300" y="4972050"/>
            <a:ext cx="11068050" cy="1200329"/>
          </a:xfrm>
          <a:prstGeom prst="rect">
            <a:avLst/>
          </a:prstGeom>
          <a:noFill/>
        </p:spPr>
        <p:txBody>
          <a:bodyPr wrap="square" rtlCol="0">
            <a:spAutoFit/>
          </a:bodyPr>
          <a:lstStyle/>
          <a:p>
            <a:r>
              <a:rPr lang="en-US" sz="2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Proverbs 5:22</a:t>
            </a:r>
          </a:p>
          <a:p>
            <a:endParaRPr lang="en-US" sz="2400" dirty="0">
              <a:latin typeface="Calibri" panose="020F0502020204030204" pitchFamily="34" charset="0"/>
              <a:ea typeface="Calibri" panose="020F0502020204030204" pitchFamily="34" charset="0"/>
              <a:cs typeface="Times New Roman" panose="02020603050405020304" pitchFamily="18" charset="0"/>
            </a:endParaRPr>
          </a:p>
          <a:p>
            <a:r>
              <a:rPr lang="en-US" sz="2400" dirty="0">
                <a:effectLst/>
                <a:latin typeface="Calibri" panose="020F0502020204030204" pitchFamily="34" charset="0"/>
                <a:ea typeface="Calibri" panose="020F0502020204030204" pitchFamily="34" charset="0"/>
                <a:cs typeface="Times New Roman" panose="02020603050405020304" pitchFamily="18" charset="0"/>
              </a:rPr>
              <a:t>His own iniquities will capture the wicked, and he will be held with the cords of his sin.</a:t>
            </a:r>
            <a:endParaRPr lang="en-US" sz="2400" dirty="0"/>
          </a:p>
        </p:txBody>
      </p:sp>
    </p:spTree>
    <p:extLst>
      <p:ext uri="{BB962C8B-B14F-4D97-AF65-F5344CB8AC3E}">
        <p14:creationId xmlns:p14="http://schemas.microsoft.com/office/powerpoint/2010/main" val="723132893"/>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1ABD85A-5658-417E-B33C-758F5F4D3DF4}"/>
              </a:ext>
            </a:extLst>
          </p:cNvPr>
          <p:cNvSpPr txBox="1"/>
          <p:nvPr/>
        </p:nvSpPr>
        <p:spPr>
          <a:xfrm>
            <a:off x="409575" y="381000"/>
            <a:ext cx="11287125" cy="646331"/>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1) Quick pleasure. “and kisses him.” Sin is not usually patient. It wants to strike quickly at the first opportunity so as to pull you in.</a:t>
            </a:r>
          </a:p>
        </p:txBody>
      </p:sp>
      <p:sp>
        <p:nvSpPr>
          <p:cNvPr id="3" name="TextBox 2">
            <a:extLst>
              <a:ext uri="{FF2B5EF4-FFF2-40B4-BE49-F238E27FC236}">
                <a16:creationId xmlns:a16="http://schemas.microsoft.com/office/drawing/2014/main" id="{7DAF803C-B853-4BB1-9EB5-5E3D799A7E4F}"/>
              </a:ext>
            </a:extLst>
          </p:cNvPr>
          <p:cNvSpPr txBox="1"/>
          <p:nvPr/>
        </p:nvSpPr>
        <p:spPr>
          <a:xfrm>
            <a:off x="409575" y="1533525"/>
            <a:ext cx="11287125" cy="923330"/>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2) Makes the occasion seem special. “I was due to offer peace offerings; today I have paid my vows.” Sin says that this is a special time. You have to act now or it will be lost forever. Sin’s tagline could be “For a limited time only” or at least sin wants you to think that.</a:t>
            </a:r>
          </a:p>
        </p:txBody>
      </p:sp>
      <p:sp>
        <p:nvSpPr>
          <p:cNvPr id="4" name="TextBox 3">
            <a:extLst>
              <a:ext uri="{FF2B5EF4-FFF2-40B4-BE49-F238E27FC236}">
                <a16:creationId xmlns:a16="http://schemas.microsoft.com/office/drawing/2014/main" id="{4D627942-443D-4DB5-84FA-5F45BAA445D6}"/>
              </a:ext>
            </a:extLst>
          </p:cNvPr>
          <p:cNvSpPr txBox="1"/>
          <p:nvPr/>
        </p:nvSpPr>
        <p:spPr>
          <a:xfrm>
            <a:off x="409575" y="3124200"/>
            <a:ext cx="11087100" cy="646331"/>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3) Notice also in this same phrase she talks about peace offerings and vows. Sin sometimes puts on an air of righteousness and religion if it knows that is necessary to catch its prey. </a:t>
            </a:r>
          </a:p>
        </p:txBody>
      </p:sp>
      <p:sp>
        <p:nvSpPr>
          <p:cNvPr id="5" name="TextBox 4">
            <a:extLst>
              <a:ext uri="{FF2B5EF4-FFF2-40B4-BE49-F238E27FC236}">
                <a16:creationId xmlns:a16="http://schemas.microsoft.com/office/drawing/2014/main" id="{13ED55DD-2F79-48D6-9995-C3940FE71BC7}"/>
              </a:ext>
            </a:extLst>
          </p:cNvPr>
          <p:cNvSpPr txBox="1"/>
          <p:nvPr/>
        </p:nvSpPr>
        <p:spPr>
          <a:xfrm>
            <a:off x="409575" y="4371975"/>
            <a:ext cx="11201400" cy="1200329"/>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4) Flattery, making you seem special. “Therefore I have come out to meet you, to seek your presence earnestly, and I have found you.” Sin wants you to feel like you and only you deserve what she has to offer. “Today is your lucky day” sin says to the gambler. “I’ve had my eye on you” sin says to the co-worker. “You deserve better than that” sin says to everyone.</a:t>
            </a:r>
          </a:p>
        </p:txBody>
      </p:sp>
    </p:spTree>
    <p:extLst>
      <p:ext uri="{BB962C8B-B14F-4D97-AF65-F5344CB8AC3E}">
        <p14:creationId xmlns:p14="http://schemas.microsoft.com/office/powerpoint/2010/main" val="2086921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E3FB625-A678-454A-BABD-1218836872DA}"/>
              </a:ext>
            </a:extLst>
          </p:cNvPr>
          <p:cNvSpPr txBox="1"/>
          <p:nvPr/>
        </p:nvSpPr>
        <p:spPr>
          <a:xfrm>
            <a:off x="285750" y="533400"/>
            <a:ext cx="11201400" cy="923330"/>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5) Appeal to your desires. “I have spread my couch with coverings, with colored linens of Egypt. I have sprinkled my bed with myrrh, aloes and cinnamon.” What do you want that you don’t have? Sin will figure out a way seduce you with that desire. “I have something special for you; something that you really want.”</a:t>
            </a:r>
          </a:p>
        </p:txBody>
      </p:sp>
      <p:sp>
        <p:nvSpPr>
          <p:cNvPr id="3" name="TextBox 2">
            <a:extLst>
              <a:ext uri="{FF2B5EF4-FFF2-40B4-BE49-F238E27FC236}">
                <a16:creationId xmlns:a16="http://schemas.microsoft.com/office/drawing/2014/main" id="{3054A0BC-B970-481F-A98D-86FF149DFD0D}"/>
              </a:ext>
            </a:extLst>
          </p:cNvPr>
          <p:cNvSpPr txBox="1"/>
          <p:nvPr/>
        </p:nvSpPr>
        <p:spPr>
          <a:xfrm>
            <a:off x="285750" y="2176463"/>
            <a:ext cx="11077575" cy="923330"/>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6) Promises guaranteed satisfaction. “Come, let us drink our fill of love until morning; let us delight ourselves with caresses.” Sin makes you think that it will satisfy you, but it will always leave you wanting more. More alcohol, more unearned money, more fooling around, more bitterness, more, more, more.</a:t>
            </a:r>
          </a:p>
        </p:txBody>
      </p:sp>
      <p:sp>
        <p:nvSpPr>
          <p:cNvPr id="4" name="TextBox 3">
            <a:extLst>
              <a:ext uri="{FF2B5EF4-FFF2-40B4-BE49-F238E27FC236}">
                <a16:creationId xmlns:a16="http://schemas.microsoft.com/office/drawing/2014/main" id="{92840CC1-2E59-4EEF-8FF5-A1D70EB8A84C}"/>
              </a:ext>
            </a:extLst>
          </p:cNvPr>
          <p:cNvSpPr txBox="1"/>
          <p:nvPr/>
        </p:nvSpPr>
        <p:spPr>
          <a:xfrm>
            <a:off x="285750" y="3819525"/>
            <a:ext cx="11201400" cy="923330"/>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7) Promise of safety. “For my husband is not at home, he has gone on a long journey; he has taken a bag of money with him, at the full moon he will come home.” Sin always lets you think that there will be no repercussions. “It’s OK. No one will see you.” “You have plenty of time.”</a:t>
            </a:r>
          </a:p>
        </p:txBody>
      </p:sp>
    </p:spTree>
    <p:extLst>
      <p:ext uri="{BB962C8B-B14F-4D97-AF65-F5344CB8AC3E}">
        <p14:creationId xmlns:p14="http://schemas.microsoft.com/office/powerpoint/2010/main" val="2602742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1B2E8B-2686-48DF-BA8F-08E55347C069}"/>
              </a:ext>
            </a:extLst>
          </p:cNvPr>
          <p:cNvSpPr txBox="1"/>
          <p:nvPr/>
        </p:nvSpPr>
        <p:spPr>
          <a:xfrm>
            <a:off x="390525" y="447675"/>
            <a:ext cx="11001375" cy="1753044"/>
          </a:xfrm>
          <a:prstGeom prst="rect">
            <a:avLst/>
          </a:prstGeom>
          <a:noFill/>
        </p:spPr>
        <p:txBody>
          <a:bodyPr wrap="square" rtlCol="0">
            <a:spAutoFit/>
          </a:bodyPr>
          <a:lstStyle/>
          <a:p>
            <a:pPr marL="0" marR="0">
              <a:lnSpc>
                <a:spcPct val="115000"/>
              </a:lnSpc>
              <a:spcBef>
                <a:spcPts val="0"/>
              </a:spcBef>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Verses 21 - 23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b="1" baseline="30000" dirty="0">
                <a:effectLst/>
                <a:latin typeface="Calibri" panose="020F0502020204030204" pitchFamily="34" charset="0"/>
                <a:ea typeface="Calibri" panose="020F0502020204030204" pitchFamily="34" charset="0"/>
                <a:cs typeface="Times New Roman" panose="02020603050405020304" pitchFamily="18" charset="0"/>
              </a:rPr>
              <a:t>21</a:t>
            </a:r>
            <a:r>
              <a:rPr lang="en-US" sz="1800" b="1" dirty="0">
                <a:effectLst/>
                <a:latin typeface="Calibri" panose="020F0502020204030204" pitchFamily="34" charset="0"/>
                <a:ea typeface="Calibri" panose="020F0502020204030204" pitchFamily="34" charset="0"/>
                <a:cs typeface="Times New Roman" panose="02020603050405020304" pitchFamily="18" charset="0"/>
              </a:rPr>
              <a:t>With her many persuasions she entices him; with her flattering lips she seduces him.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b="1" baseline="30000" dirty="0">
                <a:effectLst/>
                <a:latin typeface="Calibri" panose="020F0502020204030204" pitchFamily="34" charset="0"/>
                <a:ea typeface="Calibri" panose="020F0502020204030204" pitchFamily="34" charset="0"/>
                <a:cs typeface="Times New Roman" panose="02020603050405020304" pitchFamily="18" charset="0"/>
              </a:rPr>
              <a:t>22 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Suddenly he follows her as an ox goes to the slaughter, or as </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one in</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fetters to the discipline of a fool,</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b="1" baseline="30000" dirty="0">
                <a:effectLst/>
                <a:latin typeface="Calibri" panose="020F0502020204030204" pitchFamily="34" charset="0"/>
                <a:ea typeface="Calibri" panose="020F0502020204030204" pitchFamily="34" charset="0"/>
                <a:cs typeface="Times New Roman" panose="02020603050405020304" pitchFamily="18" charset="0"/>
              </a:rPr>
              <a:t>23 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Until an arrow pierces through his liver; as a bird hastens to the snare, so he does not know that it </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will cost him</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his life.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86A95467-80F3-4A44-8C4B-07E89A7D9B55}"/>
              </a:ext>
            </a:extLst>
          </p:cNvPr>
          <p:cNvSpPr txBox="1"/>
          <p:nvPr/>
        </p:nvSpPr>
        <p:spPr>
          <a:xfrm>
            <a:off x="390525" y="3000375"/>
            <a:ext cx="11001375" cy="1794594"/>
          </a:xfrm>
          <a:prstGeom prst="rect">
            <a:avLst/>
          </a:prstGeom>
          <a:noFill/>
        </p:spPr>
        <p:txBody>
          <a:bodyPr wrap="square" rtlCol="0">
            <a:spAutoFit/>
          </a:bodyPr>
          <a:lstStyle/>
          <a:p>
            <a:pPr marL="0" marR="0">
              <a:lnSpc>
                <a:spcPct val="115000"/>
              </a:lnSpc>
              <a:spcBef>
                <a:spcPts val="0"/>
              </a:spcBef>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Verses 24 – 27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b="1" baseline="30000" dirty="0">
                <a:effectLst/>
                <a:latin typeface="Calibri" panose="020F0502020204030204" pitchFamily="34" charset="0"/>
                <a:ea typeface="Calibri" panose="020F0502020204030204" pitchFamily="34" charset="0"/>
                <a:cs typeface="Times New Roman" panose="02020603050405020304" pitchFamily="18" charset="0"/>
              </a:rPr>
              <a:t>24 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Now therefore, </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my</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sons, listen to me, and pay attention to the words of my mouth.</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b="1" baseline="30000" dirty="0">
                <a:effectLst/>
                <a:latin typeface="Calibri" panose="020F0502020204030204" pitchFamily="34" charset="0"/>
                <a:ea typeface="Calibri" panose="020F0502020204030204" pitchFamily="34" charset="0"/>
                <a:cs typeface="Times New Roman" panose="02020603050405020304" pitchFamily="18" charset="0"/>
              </a:rPr>
              <a:t>25 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Do not let your heart turn aside to her ways, do not stray into her paths.</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b="1" baseline="30000" dirty="0">
                <a:effectLst/>
                <a:latin typeface="Calibri" panose="020F0502020204030204" pitchFamily="34" charset="0"/>
                <a:ea typeface="Calibri" panose="020F0502020204030204" pitchFamily="34" charset="0"/>
                <a:cs typeface="Times New Roman" panose="02020603050405020304" pitchFamily="18" charset="0"/>
              </a:rPr>
              <a:t>26 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For many are the victims she has cast down, and numerous are all her slain.</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b="1" baseline="30000" dirty="0">
                <a:effectLst/>
                <a:latin typeface="Calibri" panose="020F0502020204030204" pitchFamily="34" charset="0"/>
                <a:ea typeface="Calibri" panose="020F0502020204030204" pitchFamily="34" charset="0"/>
                <a:cs typeface="Times New Roman" panose="02020603050405020304" pitchFamily="18" charset="0"/>
              </a:rPr>
              <a:t>27 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Her house is the way to </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Sheol</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descending to the chambers of death.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4365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C7A718B-093C-4BA7-8160-149A06DF25A6}"/>
              </a:ext>
            </a:extLst>
          </p:cNvPr>
          <p:cNvPicPr>
            <a:picLocks noChangeAspect="1"/>
          </p:cNvPicPr>
          <p:nvPr/>
        </p:nvPicPr>
        <p:blipFill>
          <a:blip r:embed="rId2"/>
          <a:stretch>
            <a:fillRect/>
          </a:stretch>
        </p:blipFill>
        <p:spPr>
          <a:xfrm>
            <a:off x="523875" y="1366837"/>
            <a:ext cx="4768628" cy="3586163"/>
          </a:xfrm>
          <a:prstGeom prst="rect">
            <a:avLst/>
          </a:prstGeom>
        </p:spPr>
      </p:pic>
      <p:cxnSp>
        <p:nvCxnSpPr>
          <p:cNvPr id="5" name="Straight Connector 4">
            <a:extLst>
              <a:ext uri="{FF2B5EF4-FFF2-40B4-BE49-F238E27FC236}">
                <a16:creationId xmlns:a16="http://schemas.microsoft.com/office/drawing/2014/main" id="{51301AAD-D9FE-42ED-B64C-7DA3089F1704}"/>
              </a:ext>
            </a:extLst>
          </p:cNvPr>
          <p:cNvCxnSpPr/>
          <p:nvPr/>
        </p:nvCxnSpPr>
        <p:spPr>
          <a:xfrm flipH="1">
            <a:off x="523875" y="1366837"/>
            <a:ext cx="4768628" cy="3586163"/>
          </a:xfrm>
          <a:prstGeom prst="line">
            <a:avLst/>
          </a:prstGeom>
          <a:ln w="76200">
            <a:solidFill>
              <a:srgbClr val="FF0000"/>
            </a:solidFill>
          </a:ln>
        </p:spPr>
        <p:style>
          <a:lnRef idx="1">
            <a:schemeClr val="accent2"/>
          </a:lnRef>
          <a:fillRef idx="0">
            <a:schemeClr val="accent2"/>
          </a:fillRef>
          <a:effectRef idx="0">
            <a:schemeClr val="accent2"/>
          </a:effectRef>
          <a:fontRef idx="minor">
            <a:schemeClr val="tx1"/>
          </a:fontRef>
        </p:style>
      </p:cxnSp>
      <p:pic>
        <p:nvPicPr>
          <p:cNvPr id="7" name="Picture 6">
            <a:extLst>
              <a:ext uri="{FF2B5EF4-FFF2-40B4-BE49-F238E27FC236}">
                <a16:creationId xmlns:a16="http://schemas.microsoft.com/office/drawing/2014/main" id="{8BC457D4-D77D-4C9F-BFE7-93D2D3F5F8AC}"/>
              </a:ext>
            </a:extLst>
          </p:cNvPr>
          <p:cNvPicPr>
            <a:picLocks noChangeAspect="1"/>
          </p:cNvPicPr>
          <p:nvPr/>
        </p:nvPicPr>
        <p:blipFill>
          <a:blip r:embed="rId3"/>
          <a:stretch>
            <a:fillRect/>
          </a:stretch>
        </p:blipFill>
        <p:spPr>
          <a:xfrm>
            <a:off x="5880699" y="1366837"/>
            <a:ext cx="5787426" cy="3586163"/>
          </a:xfrm>
          <a:prstGeom prst="rect">
            <a:avLst/>
          </a:prstGeom>
        </p:spPr>
      </p:pic>
    </p:spTree>
    <p:extLst>
      <p:ext uri="{BB962C8B-B14F-4D97-AF65-F5344CB8AC3E}">
        <p14:creationId xmlns:p14="http://schemas.microsoft.com/office/powerpoint/2010/main" val="1720812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5DFF23-4FC9-4FBC-9BD4-6E9DDFEAF5E2}"/>
              </a:ext>
            </a:extLst>
          </p:cNvPr>
          <p:cNvSpPr txBox="1"/>
          <p:nvPr/>
        </p:nvSpPr>
        <p:spPr>
          <a:xfrm>
            <a:off x="371475" y="571500"/>
            <a:ext cx="11306175" cy="1384995"/>
          </a:xfrm>
          <a:prstGeom prst="rect">
            <a:avLst/>
          </a:prstGeom>
          <a:noFill/>
        </p:spPr>
        <p:txBody>
          <a:bodyPr wrap="square" rtlCol="0">
            <a:spAutoFit/>
          </a:bodyPr>
          <a:lstStyle/>
          <a:p>
            <a:pPr marL="0" marR="0" fontAlgn="base"/>
            <a:r>
              <a:rPr lang="en-US" sz="2800" dirty="0">
                <a:solidFill>
                  <a:schemeClr val="accent4">
                    <a:lumMod val="75000"/>
                  </a:schemeClr>
                </a:solidFill>
                <a:effectLst/>
                <a:latin typeface="Calibri" panose="020F0502020204030204" pitchFamily="34" charset="0"/>
                <a:ea typeface="Times New Roman" panose="02020603050405020304" pitchFamily="18" charset="0"/>
              </a:rPr>
              <a:t>1 Corinthians 10:12 </a:t>
            </a:r>
          </a:p>
          <a:p>
            <a:pPr marL="0" marR="0" fontAlgn="base"/>
            <a:endParaRPr lang="en-US" sz="2800" dirty="0">
              <a:solidFill>
                <a:srgbClr val="414141"/>
              </a:solidFill>
              <a:latin typeface="Calibri" panose="020F0502020204030204" pitchFamily="34" charset="0"/>
              <a:ea typeface="Times New Roman" panose="02020603050405020304" pitchFamily="18" charset="0"/>
            </a:endParaRPr>
          </a:p>
          <a:p>
            <a:pPr marL="0" marR="0" fontAlgn="base"/>
            <a:r>
              <a:rPr lang="en-US" sz="2800" dirty="0">
                <a:solidFill>
                  <a:srgbClr val="414141"/>
                </a:solidFill>
                <a:effectLst/>
                <a:latin typeface="Calibri" panose="020F0502020204030204" pitchFamily="34" charset="0"/>
                <a:ea typeface="Times New Roman" panose="02020603050405020304" pitchFamily="18" charset="0"/>
              </a:rPr>
              <a:t>Therefore let him who thinks he stands take heed that he does not fall.</a:t>
            </a:r>
            <a:endParaRPr lang="en-US" sz="2800" dirty="0">
              <a:effectLst/>
              <a:latin typeface="Times New Roman" panose="02020603050405020304" pitchFamily="18" charset="0"/>
              <a:ea typeface="Times New Roman" panose="02020603050405020304" pitchFamily="18" charset="0"/>
            </a:endParaRPr>
          </a:p>
        </p:txBody>
      </p:sp>
      <p:sp>
        <p:nvSpPr>
          <p:cNvPr id="3" name="TextBox 2">
            <a:extLst>
              <a:ext uri="{FF2B5EF4-FFF2-40B4-BE49-F238E27FC236}">
                <a16:creationId xmlns:a16="http://schemas.microsoft.com/office/drawing/2014/main" id="{0F778002-A2EA-4E27-8F30-12E56BA64A09}"/>
              </a:ext>
            </a:extLst>
          </p:cNvPr>
          <p:cNvSpPr txBox="1"/>
          <p:nvPr/>
        </p:nvSpPr>
        <p:spPr>
          <a:xfrm>
            <a:off x="504824" y="3203466"/>
            <a:ext cx="10829925" cy="1815882"/>
          </a:xfrm>
          <a:prstGeom prst="rect">
            <a:avLst/>
          </a:prstGeom>
          <a:noFill/>
        </p:spPr>
        <p:txBody>
          <a:bodyPr wrap="square" rtlCol="0">
            <a:spAutoFit/>
          </a:bodyPr>
          <a:lstStyle/>
          <a:p>
            <a:r>
              <a:rPr lang="en-US" sz="2800" dirty="0">
                <a:solidFill>
                  <a:schemeClr val="accent4">
                    <a:lumMod val="75000"/>
                  </a:schemeClr>
                </a:solidFill>
                <a:effectLst/>
                <a:latin typeface="Calibri" panose="020F0502020204030204" pitchFamily="34" charset="0"/>
                <a:ea typeface="Times New Roman" panose="02020603050405020304" pitchFamily="18" charset="0"/>
              </a:rPr>
              <a:t>Verse 24</a:t>
            </a:r>
          </a:p>
          <a:p>
            <a:endParaRPr lang="en-US" sz="2800" dirty="0">
              <a:solidFill>
                <a:srgbClr val="414141"/>
              </a:solidFill>
              <a:latin typeface="Calibri" panose="020F0502020204030204" pitchFamily="34" charset="0"/>
              <a:ea typeface="Times New Roman" panose="02020603050405020304" pitchFamily="18" charset="0"/>
            </a:endParaRPr>
          </a:p>
          <a:p>
            <a:r>
              <a:rPr lang="en-US" sz="2800" dirty="0">
                <a:solidFill>
                  <a:srgbClr val="414141"/>
                </a:solidFill>
                <a:effectLst/>
                <a:latin typeface="Calibri" panose="020F0502020204030204" pitchFamily="34" charset="0"/>
                <a:ea typeface="Times New Roman" panose="02020603050405020304" pitchFamily="18" charset="0"/>
              </a:rPr>
              <a:t>Now therefore, my sons, listen to me, and pay attention to the words of my mouth.”</a:t>
            </a:r>
            <a:endParaRPr lang="en-US"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07539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35A22B-C315-42DA-AC37-494DC1ACBA7E}"/>
              </a:ext>
            </a:extLst>
          </p:cNvPr>
          <p:cNvSpPr txBox="1"/>
          <p:nvPr/>
        </p:nvSpPr>
        <p:spPr>
          <a:xfrm>
            <a:off x="323850" y="333375"/>
            <a:ext cx="11544300" cy="769441"/>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4400" dirty="0"/>
              <a:t>Imitating Jesus</a:t>
            </a:r>
          </a:p>
        </p:txBody>
      </p:sp>
      <p:sp>
        <p:nvSpPr>
          <p:cNvPr id="3" name="TextBox 2">
            <a:extLst>
              <a:ext uri="{FF2B5EF4-FFF2-40B4-BE49-F238E27FC236}">
                <a16:creationId xmlns:a16="http://schemas.microsoft.com/office/drawing/2014/main" id="{2D5B2F67-15AB-4FC4-851F-81FA2CA40FF6}"/>
              </a:ext>
            </a:extLst>
          </p:cNvPr>
          <p:cNvSpPr txBox="1"/>
          <p:nvPr/>
        </p:nvSpPr>
        <p:spPr>
          <a:xfrm>
            <a:off x="323850" y="1609725"/>
            <a:ext cx="11544300" cy="523220"/>
          </a:xfrm>
          <a:prstGeom prst="rect">
            <a:avLst/>
          </a:prstGeom>
          <a:noFill/>
        </p:spPr>
        <p:txBody>
          <a:bodyPr wrap="square" rtlCol="0">
            <a:spAutoFit/>
          </a:bodyPr>
          <a:lstStyle/>
          <a:p>
            <a:r>
              <a:rPr lang="en-US" sz="2800" dirty="0"/>
              <a:t>1) Scripture</a:t>
            </a:r>
          </a:p>
        </p:txBody>
      </p:sp>
      <p:sp>
        <p:nvSpPr>
          <p:cNvPr id="4" name="TextBox 3">
            <a:extLst>
              <a:ext uri="{FF2B5EF4-FFF2-40B4-BE49-F238E27FC236}">
                <a16:creationId xmlns:a16="http://schemas.microsoft.com/office/drawing/2014/main" id="{E39E4897-FA5A-442E-9C83-0ACF8728448F}"/>
              </a:ext>
            </a:extLst>
          </p:cNvPr>
          <p:cNvSpPr txBox="1"/>
          <p:nvPr/>
        </p:nvSpPr>
        <p:spPr>
          <a:xfrm>
            <a:off x="323850" y="2378244"/>
            <a:ext cx="11544300" cy="523220"/>
          </a:xfrm>
          <a:prstGeom prst="rect">
            <a:avLst/>
          </a:prstGeom>
          <a:noFill/>
        </p:spPr>
        <p:txBody>
          <a:bodyPr wrap="square" rtlCol="0">
            <a:spAutoFit/>
          </a:bodyPr>
          <a:lstStyle/>
          <a:p>
            <a:r>
              <a:rPr lang="en-US" sz="2800" dirty="0"/>
              <a:t>2) Faith</a:t>
            </a:r>
          </a:p>
        </p:txBody>
      </p:sp>
      <p:sp>
        <p:nvSpPr>
          <p:cNvPr id="5" name="TextBox 4">
            <a:extLst>
              <a:ext uri="{FF2B5EF4-FFF2-40B4-BE49-F238E27FC236}">
                <a16:creationId xmlns:a16="http://schemas.microsoft.com/office/drawing/2014/main" id="{1CF56E7C-6B72-4A84-82BB-B180E09D7C8C}"/>
              </a:ext>
            </a:extLst>
          </p:cNvPr>
          <p:cNvSpPr txBox="1"/>
          <p:nvPr/>
        </p:nvSpPr>
        <p:spPr>
          <a:xfrm>
            <a:off x="323850" y="3207575"/>
            <a:ext cx="11544300" cy="523220"/>
          </a:xfrm>
          <a:prstGeom prst="rect">
            <a:avLst/>
          </a:prstGeom>
          <a:noFill/>
        </p:spPr>
        <p:txBody>
          <a:bodyPr wrap="square" rtlCol="0">
            <a:spAutoFit/>
          </a:bodyPr>
          <a:lstStyle/>
          <a:p>
            <a:r>
              <a:rPr lang="en-US" sz="2800" dirty="0"/>
              <a:t>3) Grace</a:t>
            </a:r>
          </a:p>
        </p:txBody>
      </p:sp>
      <p:sp>
        <p:nvSpPr>
          <p:cNvPr id="6" name="TextBox 5">
            <a:extLst>
              <a:ext uri="{FF2B5EF4-FFF2-40B4-BE49-F238E27FC236}">
                <a16:creationId xmlns:a16="http://schemas.microsoft.com/office/drawing/2014/main" id="{BAD6305F-7116-4DBE-A6DC-F167B46CBE1E}"/>
              </a:ext>
            </a:extLst>
          </p:cNvPr>
          <p:cNvSpPr txBox="1"/>
          <p:nvPr/>
        </p:nvSpPr>
        <p:spPr>
          <a:xfrm>
            <a:off x="323850" y="4105931"/>
            <a:ext cx="11544300" cy="523220"/>
          </a:xfrm>
          <a:prstGeom prst="rect">
            <a:avLst/>
          </a:prstGeom>
          <a:noFill/>
        </p:spPr>
        <p:txBody>
          <a:bodyPr wrap="square" rtlCol="0">
            <a:spAutoFit/>
          </a:bodyPr>
          <a:lstStyle/>
          <a:p>
            <a:r>
              <a:rPr lang="en-US" sz="2800" dirty="0"/>
              <a:t>4) God’s Faithfulness</a:t>
            </a:r>
          </a:p>
        </p:txBody>
      </p:sp>
      <p:sp>
        <p:nvSpPr>
          <p:cNvPr id="7" name="TextBox 6">
            <a:extLst>
              <a:ext uri="{FF2B5EF4-FFF2-40B4-BE49-F238E27FC236}">
                <a16:creationId xmlns:a16="http://schemas.microsoft.com/office/drawing/2014/main" id="{2C912A33-625F-4EBB-8086-98914D3C4ED3}"/>
              </a:ext>
            </a:extLst>
          </p:cNvPr>
          <p:cNvSpPr txBox="1"/>
          <p:nvPr/>
        </p:nvSpPr>
        <p:spPr>
          <a:xfrm>
            <a:off x="323850" y="5200650"/>
            <a:ext cx="11544300" cy="1200329"/>
          </a:xfrm>
          <a:prstGeom prst="rect">
            <a:avLst/>
          </a:prstGeom>
          <a:noFill/>
        </p:spPr>
        <p:txBody>
          <a:bodyPr wrap="square" rtlCol="0">
            <a:spAutoFit/>
          </a:bodyPr>
          <a:lstStyle/>
          <a:p>
            <a:r>
              <a:rPr lang="en-US" sz="2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Jeremiah 23:23</a:t>
            </a:r>
          </a:p>
          <a:p>
            <a:endParaRPr lang="en-US" sz="2400" dirty="0">
              <a:latin typeface="Calibri" panose="020F0502020204030204" pitchFamily="34" charset="0"/>
              <a:ea typeface="Calibri" panose="020F0502020204030204" pitchFamily="34" charset="0"/>
              <a:cs typeface="Times New Roman" panose="02020603050405020304" pitchFamily="18" charset="0"/>
            </a:endParaRPr>
          </a:p>
          <a:p>
            <a:r>
              <a:rPr lang="en-US" sz="2400" dirty="0">
                <a:effectLst/>
                <a:latin typeface="Calibri" panose="020F0502020204030204" pitchFamily="34" charset="0"/>
                <a:ea typeface="Calibri" panose="020F0502020204030204" pitchFamily="34" charset="0"/>
                <a:cs typeface="Times New Roman" panose="02020603050405020304" pitchFamily="18" charset="0"/>
              </a:rPr>
              <a:t>“Am I a God who is near,’” declares the Lord, ‘And not a God far off?” </a:t>
            </a:r>
            <a:endParaRPr lang="en-US" sz="2400" dirty="0"/>
          </a:p>
        </p:txBody>
      </p:sp>
    </p:spTree>
    <p:extLst>
      <p:ext uri="{BB962C8B-B14F-4D97-AF65-F5344CB8AC3E}">
        <p14:creationId xmlns:p14="http://schemas.microsoft.com/office/powerpoint/2010/main" val="2611596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circle(in)">
                                      <p:cBhvr>
                                        <p:cTn id="2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AF0D48-F928-4A40-BCA2-921474D42A6F}"/>
              </a:ext>
            </a:extLst>
          </p:cNvPr>
          <p:cNvSpPr txBox="1"/>
          <p:nvPr/>
        </p:nvSpPr>
        <p:spPr>
          <a:xfrm>
            <a:off x="419100" y="571500"/>
            <a:ext cx="11249025" cy="3292824"/>
          </a:xfrm>
          <a:prstGeom prst="rect">
            <a:avLst/>
          </a:prstGeom>
          <a:noFill/>
        </p:spPr>
        <p:txBody>
          <a:bodyPr wrap="square" rtlCol="0">
            <a:spAutoFit/>
          </a:bodyPr>
          <a:lstStyle/>
          <a:p>
            <a:pPr marL="0" marR="0">
              <a:lnSpc>
                <a:spcPct val="115000"/>
              </a:lnSpc>
              <a:spcBef>
                <a:spcPts val="0"/>
              </a:spcBef>
              <a:spcAft>
                <a:spcPts val="1000"/>
              </a:spcAft>
            </a:pPr>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 Corinthians 10:13</a:t>
            </a:r>
          </a:p>
          <a:p>
            <a:pPr marL="0" marR="0">
              <a:lnSpc>
                <a:spcPct val="115000"/>
              </a:lnSpc>
              <a:spcBef>
                <a:spcPts val="0"/>
              </a:spcBef>
              <a:spcAft>
                <a:spcPts val="10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No temptation has overtaken you but such as is common to man; and God is faithful, who will not allow you to be tempted beyond what you are able, but with the temptation will provide the way of escape also, so that you will be able to endure it.</a:t>
            </a:r>
          </a:p>
        </p:txBody>
      </p:sp>
    </p:spTree>
    <p:extLst>
      <p:ext uri="{BB962C8B-B14F-4D97-AF65-F5344CB8AC3E}">
        <p14:creationId xmlns:p14="http://schemas.microsoft.com/office/powerpoint/2010/main" val="1919112085"/>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D6A5734-A9DC-48FF-B711-98429338E11B}"/>
              </a:ext>
            </a:extLst>
          </p:cNvPr>
          <p:cNvSpPr txBox="1"/>
          <p:nvPr/>
        </p:nvSpPr>
        <p:spPr>
          <a:xfrm>
            <a:off x="457200" y="381000"/>
            <a:ext cx="11144250" cy="6400535"/>
          </a:xfrm>
          <a:prstGeom prst="rect">
            <a:avLst/>
          </a:prstGeom>
          <a:noFill/>
        </p:spPr>
        <p:txBody>
          <a:bodyPr wrap="square" rtlCol="0">
            <a:spAutoFit/>
          </a:bodyPr>
          <a:lstStyle/>
          <a:p>
            <a:pPr marL="0" marR="0">
              <a:lnSpc>
                <a:spcPct val="115000"/>
              </a:lnSpc>
              <a:spcBef>
                <a:spcPts val="0"/>
              </a:spcBef>
              <a:spcAft>
                <a:spcPts val="1000"/>
              </a:spcAft>
            </a:pPr>
            <a:r>
              <a:rPr lang="en-US" sz="1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Verse 6—the sin</a:t>
            </a:r>
          </a:p>
          <a:p>
            <a:pPr marL="457200" marR="0">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6 We have sinned like our fathers,</a:t>
            </a:r>
          </a:p>
          <a:p>
            <a:pPr marL="45720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We have committed iniquity, we have behaved wickedly.</a:t>
            </a:r>
          </a:p>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Verse 7—the reason</a:t>
            </a:r>
          </a:p>
          <a:p>
            <a:pPr marL="457200" marR="0">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7 Our fathers in Egypt did not understand Your wonders;</a:t>
            </a:r>
          </a:p>
          <a:p>
            <a:pPr marL="457200" marR="0">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They did not remember Your abundant kindnesses,</a:t>
            </a:r>
          </a:p>
          <a:p>
            <a:pPr marL="45720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But rebelled by the sea, at the Red Sea.</a:t>
            </a:r>
          </a:p>
          <a:p>
            <a:pPr marL="0" marR="0">
              <a:lnSpc>
                <a:spcPct val="115000"/>
              </a:lnSpc>
              <a:spcBef>
                <a:spcPts val="0"/>
              </a:spcBef>
              <a:spcAft>
                <a:spcPts val="1000"/>
              </a:spcAft>
            </a:pPr>
            <a:r>
              <a:rPr lang="en-US" sz="1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Verse 14—the sin</a:t>
            </a:r>
          </a:p>
          <a:p>
            <a:pPr marL="457200" marR="0">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14 But craved intensely in the wilderness,</a:t>
            </a:r>
          </a:p>
          <a:p>
            <a:pPr marL="45720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And tempted God in the desert.</a:t>
            </a:r>
          </a:p>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Verse 13—the reason</a:t>
            </a:r>
          </a:p>
          <a:p>
            <a:pPr marL="457200" marR="0">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13 They quickly forgot His works;</a:t>
            </a:r>
          </a:p>
          <a:p>
            <a:pPr marL="45720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They did not wait for His counsel,</a:t>
            </a:r>
          </a:p>
          <a:p>
            <a:pPr marL="0" marR="0">
              <a:lnSpc>
                <a:spcPct val="115000"/>
              </a:lnSpc>
              <a:spcBef>
                <a:spcPts val="0"/>
              </a:spcBef>
              <a:spcAft>
                <a:spcPts val="1000"/>
              </a:spcAft>
            </a:pPr>
            <a:r>
              <a:rPr lang="en-US" sz="1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Verses 19 and 20—the sin</a:t>
            </a:r>
          </a:p>
          <a:p>
            <a:pPr marL="457200" marR="0">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19 They made a calf in Horeb</a:t>
            </a:r>
          </a:p>
          <a:p>
            <a:pPr marL="457200" marR="0">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And worshiped a molten image.</a:t>
            </a:r>
          </a:p>
          <a:p>
            <a:pPr marL="457200" marR="0">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20 Thus they exchanged their glory</a:t>
            </a:r>
          </a:p>
          <a:p>
            <a:pPr marL="45720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For the image of an ox that eats grass.</a:t>
            </a:r>
          </a:p>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Verse 21—the reason</a:t>
            </a:r>
          </a:p>
          <a:p>
            <a:pPr marL="457200" marR="0">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21 They forgot God their Savior,</a:t>
            </a:r>
          </a:p>
          <a:p>
            <a:pPr marL="45720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Who had done great things in Egypt,</a:t>
            </a:r>
          </a:p>
        </p:txBody>
      </p:sp>
    </p:spTree>
    <p:extLst>
      <p:ext uri="{BB962C8B-B14F-4D97-AF65-F5344CB8AC3E}">
        <p14:creationId xmlns:p14="http://schemas.microsoft.com/office/powerpoint/2010/main" val="3526261855"/>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1B98BC-49E9-4717-8931-99AC64E44657}"/>
              </a:ext>
            </a:extLst>
          </p:cNvPr>
          <p:cNvSpPr txBox="1"/>
          <p:nvPr/>
        </p:nvSpPr>
        <p:spPr>
          <a:xfrm>
            <a:off x="457200" y="447675"/>
            <a:ext cx="11210925" cy="1200329"/>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7200" dirty="0"/>
              <a:t>Determining God’s Will</a:t>
            </a:r>
          </a:p>
        </p:txBody>
      </p:sp>
    </p:spTree>
    <p:extLst>
      <p:ext uri="{BB962C8B-B14F-4D97-AF65-F5344CB8AC3E}">
        <p14:creationId xmlns:p14="http://schemas.microsoft.com/office/powerpoint/2010/main" val="1355846315"/>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4F4DB6-E7BA-415C-84DC-4F3D0CAE45EB}"/>
              </a:ext>
            </a:extLst>
          </p:cNvPr>
          <p:cNvSpPr txBox="1"/>
          <p:nvPr/>
        </p:nvSpPr>
        <p:spPr>
          <a:xfrm>
            <a:off x="276225" y="390525"/>
            <a:ext cx="11401425" cy="3013902"/>
          </a:xfrm>
          <a:prstGeom prst="rect">
            <a:avLst/>
          </a:prstGeom>
          <a:noFill/>
        </p:spPr>
        <p:txBody>
          <a:bodyPr wrap="square" rtlCol="0">
            <a:spAutoFit/>
          </a:bodyPr>
          <a:lstStyle/>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Luke 6:12-16</a:t>
            </a:r>
          </a:p>
          <a:p>
            <a:pPr marL="457200" marR="0">
              <a:lnSpc>
                <a:spcPct val="150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12 It was at this time that He went off to the mountain to pray, and He spent the whole night in prayer to God. </a:t>
            </a:r>
          </a:p>
          <a:p>
            <a:pPr marL="457200" marR="0">
              <a:lnSpc>
                <a:spcPct val="150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13 And when day came, He called His disciples to Him and chose twelve of them, whom He also named as apostles: </a:t>
            </a:r>
          </a:p>
          <a:p>
            <a:pPr marL="457200" marR="0">
              <a:lnSpc>
                <a:spcPct val="150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14 Simon, whom He also named Peter, and Andrew his brother; and James and John; and Philip and Bartholomew; </a:t>
            </a:r>
          </a:p>
          <a:p>
            <a:pPr marL="457200" marR="0">
              <a:lnSpc>
                <a:spcPct val="150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15 and Matthew and Thomas; James the son of Alphaeus, and Simon who was called the Zealot; </a:t>
            </a:r>
          </a:p>
          <a:p>
            <a:pPr marL="45720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16 Judas the son of James, and Judas Iscariot, who became a traitor.</a:t>
            </a:r>
          </a:p>
        </p:txBody>
      </p:sp>
    </p:spTree>
    <p:extLst>
      <p:ext uri="{BB962C8B-B14F-4D97-AF65-F5344CB8AC3E}">
        <p14:creationId xmlns:p14="http://schemas.microsoft.com/office/powerpoint/2010/main" val="1926813959"/>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4AD3C9C-BBBC-466E-AEEB-FFEBF36A3B60}"/>
              </a:ext>
            </a:extLst>
          </p:cNvPr>
          <p:cNvSpPr txBox="1"/>
          <p:nvPr/>
        </p:nvSpPr>
        <p:spPr>
          <a:xfrm>
            <a:off x="409575" y="495300"/>
            <a:ext cx="11191875" cy="4417556"/>
          </a:xfrm>
          <a:prstGeom prst="rect">
            <a:avLst/>
          </a:prstGeom>
          <a:noFill/>
        </p:spPr>
        <p:txBody>
          <a:bodyPr wrap="square" rtlCol="0">
            <a:spAutoFit/>
          </a:bodyPr>
          <a:lstStyle/>
          <a:p>
            <a:r>
              <a:rPr lang="en-US" dirty="0"/>
              <a:t>Mountains</a:t>
            </a:r>
          </a:p>
          <a:p>
            <a:endParaRPr lang="en-US" dirty="0"/>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Noah’s ark rests on Mount Ararat.</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On Mount Sinai Moses was given the Ten Commandments.</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Abraham’s near sacrifice of Isaac on Mount Moriah.</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Temple was built on Mount Zion.</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Elijah challenges the prophets of Baal on Mount Carmel.</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glory of the Lord appears like a devouring fire on the top of the mountain (Exodus 24:17)</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When the Israelites entered into the promised they passed between two mountains. Mount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Gerazim</a:t>
            </a:r>
            <a:r>
              <a:rPr lang="en-US" sz="1800" dirty="0">
                <a:effectLst/>
                <a:latin typeface="Calibri" panose="020F0502020204030204" pitchFamily="34" charset="0"/>
                <a:ea typeface="Calibri" panose="020F0502020204030204" pitchFamily="34" charset="0"/>
                <a:cs typeface="Times New Roman" panose="02020603050405020304" pitchFamily="18" charset="0"/>
              </a:rPr>
              <a:t> represented the blessing for serving God and Mount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Ebal</a:t>
            </a:r>
            <a:r>
              <a:rPr lang="en-US" sz="1800" dirty="0">
                <a:effectLst/>
                <a:latin typeface="Calibri" panose="020F0502020204030204" pitchFamily="34" charset="0"/>
                <a:ea typeface="Calibri" panose="020F0502020204030204" pitchFamily="34" charset="0"/>
                <a:cs typeface="Times New Roman" panose="02020603050405020304" pitchFamily="18" charset="0"/>
              </a:rPr>
              <a:t> represented the curse for rejecting God.</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Moses died on Mount Pisgah. Aaron died on Mount Hor.</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When Jesus returns at the Second Coming His feet will touch down on the Mount of Olives.</a:t>
            </a:r>
          </a:p>
        </p:txBody>
      </p:sp>
    </p:spTree>
    <p:extLst>
      <p:ext uri="{BB962C8B-B14F-4D97-AF65-F5344CB8AC3E}">
        <p14:creationId xmlns:p14="http://schemas.microsoft.com/office/powerpoint/2010/main" val="3118304645"/>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870D6A-44B4-4359-A82B-D51F11095C61}"/>
              </a:ext>
            </a:extLst>
          </p:cNvPr>
          <p:cNvSpPr txBox="1"/>
          <p:nvPr/>
        </p:nvSpPr>
        <p:spPr>
          <a:xfrm>
            <a:off x="466725" y="561975"/>
            <a:ext cx="11210925" cy="3966150"/>
          </a:xfrm>
          <a:prstGeom prst="rect">
            <a:avLst/>
          </a:prstGeom>
          <a:noFill/>
        </p:spPr>
        <p:txBody>
          <a:bodyPr wrap="square" rtlCol="0">
            <a:spAutoFit/>
          </a:bodyPr>
          <a:lstStyle/>
          <a:p>
            <a:pPr marR="0" lvl="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Jesus’ key events on mountains</a:t>
            </a:r>
          </a:p>
          <a:p>
            <a:pPr marR="0" lvl="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arenR"/>
            </a:pPr>
            <a:r>
              <a:rPr lang="en-US" sz="1800" dirty="0">
                <a:effectLst/>
                <a:latin typeface="Calibri" panose="020F0502020204030204" pitchFamily="34" charset="0"/>
                <a:ea typeface="Calibri" panose="020F0502020204030204" pitchFamily="34" charset="0"/>
                <a:cs typeface="Times New Roman" panose="02020603050405020304" pitchFamily="18" charset="0"/>
              </a:rPr>
              <a:t>Temptation by the Devil (Matt 4:8)</a:t>
            </a:r>
          </a:p>
          <a:p>
            <a:pPr marL="342900" marR="0" lvl="0" indent="-342900">
              <a:lnSpc>
                <a:spcPct val="107000"/>
              </a:lnSpc>
              <a:spcBef>
                <a:spcPts val="0"/>
              </a:spcBef>
              <a:spcAft>
                <a:spcPts val="800"/>
              </a:spcAft>
              <a:buFont typeface="+mj-lt"/>
              <a:buAutoNum type="arabicParenR"/>
            </a:pPr>
            <a:r>
              <a:rPr lang="en-US" sz="1800" dirty="0">
                <a:effectLst/>
                <a:latin typeface="Calibri" panose="020F0502020204030204" pitchFamily="34" charset="0"/>
                <a:ea typeface="Calibri" panose="020F0502020204030204" pitchFamily="34" charset="0"/>
                <a:cs typeface="Times New Roman" panose="02020603050405020304" pitchFamily="18" charset="0"/>
              </a:rPr>
              <a:t>Before calling Apostles (Luke 6:12-16)</a:t>
            </a:r>
          </a:p>
          <a:p>
            <a:pPr marL="342900" marR="0" lvl="0" indent="-342900">
              <a:lnSpc>
                <a:spcPct val="107000"/>
              </a:lnSpc>
              <a:spcBef>
                <a:spcPts val="0"/>
              </a:spcBef>
              <a:spcAft>
                <a:spcPts val="800"/>
              </a:spcAft>
              <a:buFont typeface="+mj-lt"/>
              <a:buAutoNum type="arabicParenR"/>
            </a:pPr>
            <a:r>
              <a:rPr lang="en-US" sz="1800" dirty="0">
                <a:effectLst/>
                <a:latin typeface="Calibri" panose="020F0502020204030204" pitchFamily="34" charset="0"/>
                <a:ea typeface="Calibri" panose="020F0502020204030204" pitchFamily="34" charset="0"/>
                <a:cs typeface="Times New Roman" panose="02020603050405020304" pitchFamily="18" charset="0"/>
              </a:rPr>
              <a:t>Sermon on the Mount (Matt 5:1-12)</a:t>
            </a:r>
          </a:p>
          <a:p>
            <a:pPr marL="342900" marR="0" lvl="0" indent="-342900">
              <a:lnSpc>
                <a:spcPct val="107000"/>
              </a:lnSpc>
              <a:spcBef>
                <a:spcPts val="0"/>
              </a:spcBef>
              <a:spcAft>
                <a:spcPts val="800"/>
              </a:spcAft>
              <a:buFont typeface="+mj-lt"/>
              <a:buAutoNum type="arabicParenR"/>
            </a:pPr>
            <a:r>
              <a:rPr lang="en-US" sz="1800" dirty="0">
                <a:effectLst/>
                <a:latin typeface="Calibri" panose="020F0502020204030204" pitchFamily="34" charset="0"/>
                <a:ea typeface="Calibri" panose="020F0502020204030204" pitchFamily="34" charset="0"/>
                <a:cs typeface="Times New Roman" panose="02020603050405020304" pitchFamily="18" charset="0"/>
              </a:rPr>
              <a:t>Many healings (Matt 15:29-31)</a:t>
            </a:r>
          </a:p>
          <a:p>
            <a:pPr marL="342900" marR="0" lvl="0" indent="-342900">
              <a:lnSpc>
                <a:spcPct val="107000"/>
              </a:lnSpc>
              <a:spcBef>
                <a:spcPts val="0"/>
              </a:spcBef>
              <a:spcAft>
                <a:spcPts val="800"/>
              </a:spcAft>
              <a:buFont typeface="+mj-lt"/>
              <a:buAutoNum type="arabicParenR"/>
            </a:pPr>
            <a:r>
              <a:rPr lang="en-US" sz="1800" dirty="0">
                <a:effectLst/>
                <a:latin typeface="Calibri" panose="020F0502020204030204" pitchFamily="34" charset="0"/>
                <a:ea typeface="Calibri" panose="020F0502020204030204" pitchFamily="34" charset="0"/>
                <a:cs typeface="Times New Roman" panose="02020603050405020304" pitchFamily="18" charset="0"/>
              </a:rPr>
              <a:t>Transfiguration on Mount Tabor (Matt 17:1)</a:t>
            </a:r>
          </a:p>
          <a:p>
            <a:pPr marL="342900" marR="0" lvl="0" indent="-342900">
              <a:lnSpc>
                <a:spcPct val="107000"/>
              </a:lnSpc>
              <a:spcBef>
                <a:spcPts val="0"/>
              </a:spcBef>
              <a:spcAft>
                <a:spcPts val="800"/>
              </a:spcAft>
              <a:buFont typeface="+mj-lt"/>
              <a:buAutoNum type="arabicParenR"/>
            </a:pPr>
            <a:r>
              <a:rPr lang="en-US" sz="1800" dirty="0">
                <a:effectLst/>
                <a:latin typeface="Calibri" panose="020F0502020204030204" pitchFamily="34" charset="0"/>
                <a:ea typeface="Calibri" panose="020F0502020204030204" pitchFamily="34" charset="0"/>
                <a:cs typeface="Times New Roman" panose="02020603050405020304" pitchFamily="18" charset="0"/>
              </a:rPr>
              <a:t>Final discourse (Matt 24:3)</a:t>
            </a:r>
          </a:p>
          <a:p>
            <a:pPr marL="342900" marR="0" lvl="0" indent="-342900">
              <a:lnSpc>
                <a:spcPct val="107000"/>
              </a:lnSpc>
              <a:spcBef>
                <a:spcPts val="0"/>
              </a:spcBef>
              <a:spcAft>
                <a:spcPts val="800"/>
              </a:spcAft>
              <a:buFont typeface="+mj-lt"/>
              <a:buAutoNum type="arabicParenR"/>
            </a:pPr>
            <a:r>
              <a:rPr lang="en-US" sz="1800" dirty="0">
                <a:effectLst/>
                <a:latin typeface="Calibri" panose="020F0502020204030204" pitchFamily="34" charset="0"/>
                <a:ea typeface="Calibri" panose="020F0502020204030204" pitchFamily="34" charset="0"/>
                <a:cs typeface="Times New Roman" panose="02020603050405020304" pitchFamily="18" charset="0"/>
              </a:rPr>
              <a:t>Prays on the Mount of Olives before His arrest and crucifixion (Luke 222:39-49)</a:t>
            </a:r>
          </a:p>
          <a:p>
            <a:pPr marL="342900" marR="0" lvl="0" indent="-342900">
              <a:lnSpc>
                <a:spcPct val="107000"/>
              </a:lnSpc>
              <a:spcBef>
                <a:spcPts val="0"/>
              </a:spcBef>
              <a:spcAft>
                <a:spcPts val="800"/>
              </a:spcAft>
              <a:buFont typeface="+mj-lt"/>
              <a:buAutoNum type="arabicParenR"/>
            </a:pPr>
            <a:r>
              <a:rPr lang="en-US" sz="1800" dirty="0">
                <a:effectLst/>
                <a:latin typeface="Calibri" panose="020F0502020204030204" pitchFamily="34" charset="0"/>
                <a:ea typeface="Calibri" panose="020F0502020204030204" pitchFamily="34" charset="0"/>
                <a:cs typeface="Times New Roman" panose="02020603050405020304" pitchFamily="18" charset="0"/>
              </a:rPr>
              <a:t>Commissioning of the Apostles (Matt 28:16-20)</a:t>
            </a:r>
          </a:p>
        </p:txBody>
      </p:sp>
    </p:spTree>
    <p:extLst>
      <p:ext uri="{BB962C8B-B14F-4D97-AF65-F5344CB8AC3E}">
        <p14:creationId xmlns:p14="http://schemas.microsoft.com/office/powerpoint/2010/main" val="837035753"/>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19E97D-0069-44EC-9795-E97A5F6BA7BC}"/>
              </a:ext>
            </a:extLst>
          </p:cNvPr>
          <p:cNvSpPr txBox="1"/>
          <p:nvPr/>
        </p:nvSpPr>
        <p:spPr>
          <a:xfrm>
            <a:off x="228600" y="304800"/>
            <a:ext cx="11610975" cy="6396303"/>
          </a:xfrm>
          <a:prstGeom prst="rect">
            <a:avLst/>
          </a:prstGeom>
          <a:noFill/>
        </p:spPr>
        <p:txBody>
          <a:bodyPr wrap="square" rtlCol="0">
            <a:spAutoFit/>
          </a:bodyPr>
          <a:lstStyle/>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Mountains symbolize:</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Power </a:t>
            </a:r>
          </a:p>
          <a:p>
            <a:pPr marL="68580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(Psalm 30:7, “O Lord, by Your favor You have made my mountain to stand strong…”)</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Authority </a:t>
            </a:r>
          </a:p>
          <a:p>
            <a:pPr marL="68580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(Isaiah 2:2, “Now it will come about that In the last days the mountain of the house of the Lord will be established as the chief of the mountains, and will be raised above the hills; and all the nations will stream to it.”)</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Blessings and plenty </a:t>
            </a:r>
          </a:p>
          <a:p>
            <a:pPr marL="68580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(Isaiah 25:6, “The Lord of hosts will prepare a lavish banquet for all peoples on this mountain; a banquet of aged wine, choice pieces with marrow, and refined, aged wine.”) </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Understanding God and His ways </a:t>
            </a:r>
          </a:p>
          <a:p>
            <a:pPr marL="68580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(Micah 4:2, “Come and let us go up to the mountain of the Lord and to the house of the God of Jacob, that He may teach us about His ways and that we may walk in His paths.”)</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Meeting God </a:t>
            </a:r>
          </a:p>
          <a:p>
            <a:pPr marL="68580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(Exodus 19:3, “Moses went up to God, and the Lord called to him from the mountain, saying, ‘Thus you shall say to the house of Jacob and tell the sons of Israel…’”)</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presence of God </a:t>
            </a:r>
          </a:p>
          <a:p>
            <a:pPr marL="68580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(Psalm 24:3, “Who may ascend into the hill of the Lord? And who may stand in His holy place?”)</a:t>
            </a:r>
          </a:p>
        </p:txBody>
      </p:sp>
    </p:spTree>
    <p:extLst>
      <p:ext uri="{BB962C8B-B14F-4D97-AF65-F5344CB8AC3E}">
        <p14:creationId xmlns:p14="http://schemas.microsoft.com/office/powerpoint/2010/main" val="2613215253"/>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1D533B-B400-4A73-8676-EFD6FEF53D1C}"/>
              </a:ext>
            </a:extLst>
          </p:cNvPr>
          <p:cNvSpPr txBox="1"/>
          <p:nvPr/>
        </p:nvSpPr>
        <p:spPr>
          <a:xfrm>
            <a:off x="409575" y="476250"/>
            <a:ext cx="11268075" cy="3834127"/>
          </a:xfrm>
          <a:prstGeom prst="rect">
            <a:avLst/>
          </a:prstGeom>
          <a:noFill/>
        </p:spPr>
        <p:txBody>
          <a:bodyPr wrap="square" rtlCol="0">
            <a:spAutoFit/>
          </a:bodyPr>
          <a:lstStyle/>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number twelve in the Bible represents God’s authority and government.</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Twelve tribes of Israel</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Twelve Apostles</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Ishmael had 12 princes</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Twelve unleavened cakes of bread be placed every week in the temple</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In Revelation, 12,000 are called from each of the 12 tribes to be 144,000 witnesses</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New Jerusalem will have 12 gates and its walls will be 144 (12 x 12) cubits high and will be 12,000 furlongs square</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Jesus’ first recorded words were when He was 12 years old</a:t>
            </a:r>
          </a:p>
          <a:p>
            <a:pPr marL="342900" marR="0" lvl="0" indent="-342900">
              <a:lnSpc>
                <a:spcPct val="115000"/>
              </a:lnSpc>
              <a:spcBef>
                <a:spcPts val="0"/>
              </a:spcBef>
              <a:spcAft>
                <a:spcPts val="10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Tree of Life in the new creation will bear twelve kinds of fruit (Revelation 22:2)</a:t>
            </a:r>
          </a:p>
        </p:txBody>
      </p:sp>
    </p:spTree>
    <p:extLst>
      <p:ext uri="{BB962C8B-B14F-4D97-AF65-F5344CB8AC3E}">
        <p14:creationId xmlns:p14="http://schemas.microsoft.com/office/powerpoint/2010/main" val="1451656663"/>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8CC8B56-846E-4EC4-9623-A41EF1964B4A}"/>
              </a:ext>
            </a:extLst>
          </p:cNvPr>
          <p:cNvGraphicFramePr>
            <a:graphicFrameLocks noGrp="1"/>
          </p:cNvGraphicFramePr>
          <p:nvPr>
            <p:extLst>
              <p:ext uri="{D42A27DB-BD31-4B8C-83A1-F6EECF244321}">
                <p14:modId xmlns:p14="http://schemas.microsoft.com/office/powerpoint/2010/main" val="406126290"/>
              </p:ext>
            </p:extLst>
          </p:nvPr>
        </p:nvGraphicFramePr>
        <p:xfrm>
          <a:off x="762000" y="986123"/>
          <a:ext cx="10515600" cy="3991991"/>
        </p:xfrm>
        <a:graphic>
          <a:graphicData uri="http://schemas.openxmlformats.org/drawingml/2006/table">
            <a:tbl>
              <a:tblPr firstRow="1" firstCol="1" bandRow="1"/>
              <a:tblGrid>
                <a:gridCol w="2628900">
                  <a:extLst>
                    <a:ext uri="{9D8B030D-6E8A-4147-A177-3AD203B41FA5}">
                      <a16:colId xmlns:a16="http://schemas.microsoft.com/office/drawing/2014/main" val="4142638196"/>
                    </a:ext>
                  </a:extLst>
                </a:gridCol>
                <a:gridCol w="2628900">
                  <a:extLst>
                    <a:ext uri="{9D8B030D-6E8A-4147-A177-3AD203B41FA5}">
                      <a16:colId xmlns:a16="http://schemas.microsoft.com/office/drawing/2014/main" val="1500120196"/>
                    </a:ext>
                  </a:extLst>
                </a:gridCol>
                <a:gridCol w="2628900">
                  <a:extLst>
                    <a:ext uri="{9D8B030D-6E8A-4147-A177-3AD203B41FA5}">
                      <a16:colId xmlns:a16="http://schemas.microsoft.com/office/drawing/2014/main" val="4187558242"/>
                    </a:ext>
                  </a:extLst>
                </a:gridCol>
                <a:gridCol w="2628900">
                  <a:extLst>
                    <a:ext uri="{9D8B030D-6E8A-4147-A177-3AD203B41FA5}">
                      <a16:colId xmlns:a16="http://schemas.microsoft.com/office/drawing/2014/main" val="1852832281"/>
                    </a:ext>
                  </a:extLst>
                </a:gridCol>
              </a:tblGrid>
              <a:tr h="0">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Name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A.K.A. (Also Known As)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Trade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Significance in the NT (not complete)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710193"/>
                  </a:ext>
                </a:extLst>
              </a:tr>
              <a:tr h="0">
                <a:tc>
                  <a:txBody>
                    <a:bodyPr/>
                    <a:lstStyle/>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Simon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Peter.</a:t>
                      </a:r>
                    </a:p>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Cephas (meaning “Rock”).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Fisherman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Walked on water (Matt 14:28-33).</a:t>
                      </a:r>
                    </a:p>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At Transfiguration (Matt 17:1-13).</a:t>
                      </a:r>
                    </a:p>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Denied Jesus (Luke 22:54-62).</a:t>
                      </a:r>
                    </a:p>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Early church leader (Acts 2, 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3611778"/>
                  </a:ext>
                </a:extLst>
              </a:tr>
              <a:tr h="0">
                <a:tc>
                  <a:txBody>
                    <a:bodyPr/>
                    <a:lstStyle/>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Andrew (Peter’s brother)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Protokletos (by the Orthodox church with means “first-called.”)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Fisherman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Finds the boy with the bread and fish in the feeding of the 5,000 (John 6:1-15).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6637017"/>
                  </a:ext>
                </a:extLst>
              </a:tr>
              <a:tr h="0">
                <a:tc>
                  <a:txBody>
                    <a:bodyPr/>
                    <a:lstStyle/>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James son of Zebedee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James the Greater.</a:t>
                      </a:r>
                    </a:p>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Boanerges, Son of Thunder (with John) (Mark 3:17).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Fisherman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Wanted to call down fire on an inhospitable village (Luke 9:54).</a:t>
                      </a:r>
                    </a:p>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Asked Jesus if he and John could sit on either side of Jesus’ throne in heaven (Mark 10:35-40).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5058023"/>
                  </a:ext>
                </a:extLst>
              </a:tr>
              <a:tr h="0">
                <a:tc>
                  <a:txBody>
                    <a:bodyPr/>
                    <a:lstStyle/>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John son of Zebedee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Boanerges, Son of Thunder (with James) (Mark 3:17).</a:t>
                      </a:r>
                    </a:p>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Beloved disciple.</a:t>
                      </a:r>
                    </a:p>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The elder (2 John 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Fisherman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Wanted to call down fire on an inhospitable village (Luke 9:54).</a:t>
                      </a:r>
                    </a:p>
                    <a:p>
                      <a:pPr marL="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Asked Jesus if he and John could sit on either side of Jesus’ throne in heaven (Mark 10:35-40).</a:t>
                      </a:r>
                    </a:p>
                    <a:p>
                      <a:pPr marL="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Asked by Jesus to take care of His mother, Mary (John 19:26-27).</a:t>
                      </a:r>
                    </a:p>
                    <a:p>
                      <a:pPr marL="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Sits next to Jesus at the Passover meal (John 21:20).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6778280"/>
                  </a:ext>
                </a:extLst>
              </a:tr>
            </a:tbl>
          </a:graphicData>
        </a:graphic>
      </p:graphicFrame>
    </p:spTree>
    <p:extLst>
      <p:ext uri="{BB962C8B-B14F-4D97-AF65-F5344CB8AC3E}">
        <p14:creationId xmlns:p14="http://schemas.microsoft.com/office/powerpoint/2010/main" val="726362271"/>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031C2B7-513A-40EB-BF54-029EB1CB93B8}"/>
              </a:ext>
            </a:extLst>
          </p:cNvPr>
          <p:cNvGraphicFramePr>
            <a:graphicFrameLocks noGrp="1"/>
          </p:cNvGraphicFramePr>
          <p:nvPr>
            <p:extLst>
              <p:ext uri="{D42A27DB-BD31-4B8C-83A1-F6EECF244321}">
                <p14:modId xmlns:p14="http://schemas.microsoft.com/office/powerpoint/2010/main" val="2579330124"/>
              </p:ext>
            </p:extLst>
          </p:nvPr>
        </p:nvGraphicFramePr>
        <p:xfrm>
          <a:off x="838200" y="829342"/>
          <a:ext cx="10515600" cy="4343654"/>
        </p:xfrm>
        <a:graphic>
          <a:graphicData uri="http://schemas.openxmlformats.org/drawingml/2006/table">
            <a:tbl>
              <a:tblPr firstRow="1" firstCol="1" bandRow="1"/>
              <a:tblGrid>
                <a:gridCol w="2628900">
                  <a:extLst>
                    <a:ext uri="{9D8B030D-6E8A-4147-A177-3AD203B41FA5}">
                      <a16:colId xmlns:a16="http://schemas.microsoft.com/office/drawing/2014/main" val="1388072483"/>
                    </a:ext>
                  </a:extLst>
                </a:gridCol>
                <a:gridCol w="2628900">
                  <a:extLst>
                    <a:ext uri="{9D8B030D-6E8A-4147-A177-3AD203B41FA5}">
                      <a16:colId xmlns:a16="http://schemas.microsoft.com/office/drawing/2014/main" val="2507215766"/>
                    </a:ext>
                  </a:extLst>
                </a:gridCol>
                <a:gridCol w="2628900">
                  <a:extLst>
                    <a:ext uri="{9D8B030D-6E8A-4147-A177-3AD203B41FA5}">
                      <a16:colId xmlns:a16="http://schemas.microsoft.com/office/drawing/2014/main" val="2997069991"/>
                    </a:ext>
                  </a:extLst>
                </a:gridCol>
                <a:gridCol w="2628900">
                  <a:extLst>
                    <a:ext uri="{9D8B030D-6E8A-4147-A177-3AD203B41FA5}">
                      <a16:colId xmlns:a16="http://schemas.microsoft.com/office/drawing/2014/main" val="303828435"/>
                    </a:ext>
                  </a:extLst>
                </a:gridCol>
              </a:tblGrid>
              <a:tr h="0">
                <a:tc>
                  <a:txBody>
                    <a:bodyPr/>
                    <a:lstStyle/>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Philip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Philip the Apostle to distinguish from Philip the Evangelist (Acts 6:2-6).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Brought Nathanael (Bartholomew) to Jesus (“come and see”) (John 1:45-46).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718484"/>
                  </a:ext>
                </a:extLst>
              </a:tr>
              <a:tr h="0">
                <a:tc>
                  <a:txBody>
                    <a:bodyPr/>
                    <a:lstStyle/>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Bartholomew</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Nathanael.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Jesus called him by seeing him under the fig tree (John 1:45-51).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8356571"/>
                  </a:ext>
                </a:extLst>
              </a:tr>
              <a:tr h="0">
                <a:tc>
                  <a:txBody>
                    <a:bodyPr/>
                    <a:lstStyle/>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Matthew</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Levi son of Alphaeus.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Tax collector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Jesus and sinners ate at his house (Matt 9:10-13).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1868172"/>
                  </a:ext>
                </a:extLst>
              </a:tr>
              <a:tr h="0">
                <a:tc>
                  <a:txBody>
                    <a:bodyPr/>
                    <a:lstStyle/>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Thomas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Doubting Thomas</a:t>
                      </a:r>
                    </a:p>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Didymus (which means twin).</a:t>
                      </a:r>
                    </a:p>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The Twin.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Doubted Jesus’ resurrection (John 20:25-29).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4602846"/>
                  </a:ext>
                </a:extLst>
              </a:tr>
              <a:tr h="0">
                <a:tc>
                  <a:txBody>
                    <a:bodyPr/>
                    <a:lstStyle/>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James son of Alphaeus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James the Lesser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1284433"/>
                  </a:ext>
                </a:extLst>
              </a:tr>
              <a:tr h="0">
                <a:tc>
                  <a:txBody>
                    <a:bodyPr/>
                    <a:lstStyle/>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Simon the Zealot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Maybe fisherman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9019872"/>
                  </a:ext>
                </a:extLst>
              </a:tr>
              <a:tr h="0">
                <a:tc>
                  <a:txBody>
                    <a:bodyPr/>
                    <a:lstStyle/>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Judas of James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Jude.</a:t>
                      </a:r>
                    </a:p>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Jude of James.</a:t>
                      </a:r>
                    </a:p>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Thaddeus.</a:t>
                      </a:r>
                    </a:p>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Judas Thaddeus.</a:t>
                      </a:r>
                    </a:p>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Lebbaeus.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Maybe fisherman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810301"/>
                  </a:ext>
                </a:extLst>
              </a:tr>
              <a:tr h="0">
                <a:tc>
                  <a:txBody>
                    <a:bodyPr/>
                    <a:lstStyle/>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Judas Iscariot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Complained about Mary wasting perfume by anointing Jesus (John 12:1-8).</a:t>
                      </a:r>
                    </a:p>
                    <a:p>
                      <a:pPr marL="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Agrees to betray Jesus (Matt 26:14-16).</a:t>
                      </a:r>
                    </a:p>
                    <a:p>
                      <a:pPr marL="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Kisses Jesus to indicate who He was (Matt 26:47-49).</a:t>
                      </a:r>
                    </a:p>
                    <a:p>
                      <a:pPr marL="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Returns the betrayal money (Matt 27:3-4).</a:t>
                      </a:r>
                    </a:p>
                    <a:p>
                      <a:pPr marL="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Committed suicide (Acts 1:18-19).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8000793"/>
                  </a:ext>
                </a:extLst>
              </a:tr>
            </a:tbl>
          </a:graphicData>
        </a:graphic>
      </p:graphicFrame>
    </p:spTree>
    <p:extLst>
      <p:ext uri="{BB962C8B-B14F-4D97-AF65-F5344CB8AC3E}">
        <p14:creationId xmlns:p14="http://schemas.microsoft.com/office/powerpoint/2010/main" val="3036229773"/>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AA0F688-C981-403B-851E-6958B0AA5793}"/>
              </a:ext>
            </a:extLst>
          </p:cNvPr>
          <p:cNvGraphicFramePr>
            <a:graphicFrameLocks noGrp="1"/>
          </p:cNvGraphicFramePr>
          <p:nvPr>
            <p:extLst>
              <p:ext uri="{D42A27DB-BD31-4B8C-83A1-F6EECF244321}">
                <p14:modId xmlns:p14="http://schemas.microsoft.com/office/powerpoint/2010/main" val="42140021"/>
              </p:ext>
            </p:extLst>
          </p:nvPr>
        </p:nvGraphicFramePr>
        <p:xfrm>
          <a:off x="2384320" y="821913"/>
          <a:ext cx="6813759" cy="4377563"/>
        </p:xfrm>
        <a:graphic>
          <a:graphicData uri="http://schemas.openxmlformats.org/drawingml/2006/table">
            <a:tbl>
              <a:tblPr firstRow="1" firstCol="1" bandRow="1"/>
              <a:tblGrid>
                <a:gridCol w="1552111">
                  <a:extLst>
                    <a:ext uri="{9D8B030D-6E8A-4147-A177-3AD203B41FA5}">
                      <a16:colId xmlns:a16="http://schemas.microsoft.com/office/drawing/2014/main" val="1431732273"/>
                    </a:ext>
                  </a:extLst>
                </a:gridCol>
                <a:gridCol w="2194037">
                  <a:extLst>
                    <a:ext uri="{9D8B030D-6E8A-4147-A177-3AD203B41FA5}">
                      <a16:colId xmlns:a16="http://schemas.microsoft.com/office/drawing/2014/main" val="3471145523"/>
                    </a:ext>
                  </a:extLst>
                </a:gridCol>
                <a:gridCol w="1022537">
                  <a:extLst>
                    <a:ext uri="{9D8B030D-6E8A-4147-A177-3AD203B41FA5}">
                      <a16:colId xmlns:a16="http://schemas.microsoft.com/office/drawing/2014/main" val="952205120"/>
                    </a:ext>
                  </a:extLst>
                </a:gridCol>
                <a:gridCol w="1306575">
                  <a:extLst>
                    <a:ext uri="{9D8B030D-6E8A-4147-A177-3AD203B41FA5}">
                      <a16:colId xmlns:a16="http://schemas.microsoft.com/office/drawing/2014/main" val="754284400"/>
                    </a:ext>
                  </a:extLst>
                </a:gridCol>
                <a:gridCol w="738499">
                  <a:extLst>
                    <a:ext uri="{9D8B030D-6E8A-4147-A177-3AD203B41FA5}">
                      <a16:colId xmlns:a16="http://schemas.microsoft.com/office/drawing/2014/main" val="3500127498"/>
                    </a:ext>
                  </a:extLst>
                </a:gridCol>
              </a:tblGrid>
              <a:tr h="180396">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Name</a:t>
                      </a:r>
                    </a:p>
                  </a:txBody>
                  <a:tcPr marL="68169" marR="68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Death</a:t>
                      </a:r>
                    </a:p>
                  </a:txBody>
                  <a:tcPr marL="68169" marR="68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Wrote</a:t>
                      </a:r>
                    </a:p>
                  </a:txBody>
                  <a:tcPr marL="68169" marR="68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Noted</a:t>
                      </a:r>
                    </a:p>
                  </a:txBody>
                  <a:tcPr marL="68169" marR="68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Symbol</a:t>
                      </a:r>
                    </a:p>
                  </a:txBody>
                  <a:tcPr marL="68169" marR="68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6412528"/>
                  </a:ext>
                </a:extLst>
              </a:tr>
              <a:tr h="755289">
                <a:tc>
                  <a:txBody>
                    <a:bodyPr/>
                    <a:lstStyle/>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Simon</a:t>
                      </a:r>
                    </a:p>
                  </a:txBody>
                  <a:tcPr marL="68169" marR="68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Crucified by Nero around 64. The “Acts of Peter” claim that he was crucified upside down because he was not worthy to die as Jesus did.</a:t>
                      </a:r>
                    </a:p>
                  </a:txBody>
                  <a:tcPr marL="68169" marR="68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 Peter</a:t>
                      </a:r>
                    </a:p>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 Peter</a:t>
                      </a:r>
                    </a:p>
                  </a:txBody>
                  <a:tcPr marL="68169" marR="68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Andrew’s brother.</a:t>
                      </a:r>
                    </a:p>
                  </a:txBody>
                  <a:tcPr marL="68169" marR="68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Upside down cross with keys</a:t>
                      </a:r>
                    </a:p>
                  </a:txBody>
                  <a:tcPr marL="68169" marR="68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5655073"/>
                  </a:ext>
                </a:extLst>
              </a:tr>
              <a:tr h="1905075">
                <a:tc>
                  <a:txBody>
                    <a:bodyPr/>
                    <a:lstStyle/>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Andrew (Peter’s brother)</a:t>
                      </a:r>
                    </a:p>
                  </a:txBody>
                  <a:tcPr marL="68169" marR="68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Crucified on an “X” shaped cross (known as St. Andrew’s Cross) in Patras in Greece at around 60 AD.</a:t>
                      </a:r>
                    </a:p>
                  </a:txBody>
                  <a:tcPr marL="68169" marR="68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169" marR="68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Simon Peter’s brother.</a:t>
                      </a:r>
                    </a:p>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First disciple called.</a:t>
                      </a:r>
                    </a:p>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First disciple to recognize Jesus as Messiah (John 1:41-42).</a:t>
                      </a:r>
                    </a:p>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Was a disciple of John the Baptist (John 1:35-40).</a:t>
                      </a:r>
                    </a:p>
                  </a:txBody>
                  <a:tcPr marL="68169" marR="68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Two crossed fish</a:t>
                      </a:r>
                    </a:p>
                  </a:txBody>
                  <a:tcPr marL="68169" marR="68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4241578"/>
                  </a:ext>
                </a:extLst>
              </a:tr>
              <a:tr h="563658">
                <a:tc>
                  <a:txBody>
                    <a:bodyPr/>
                    <a:lstStyle/>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James son of Zebedee</a:t>
                      </a:r>
                    </a:p>
                  </a:txBody>
                  <a:tcPr marL="68169" marR="68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Killed by the sword (beheaded?) by Herod (Acts 12:2). Only martyrdom recorded in the Bible.</a:t>
                      </a:r>
                    </a:p>
                  </a:txBody>
                  <a:tcPr marL="68169" marR="68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169" marR="68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Brother of John.</a:t>
                      </a:r>
                    </a:p>
                  </a:txBody>
                  <a:tcPr marL="68169" marR="68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Three shells</a:t>
                      </a:r>
                    </a:p>
                  </a:txBody>
                  <a:tcPr marL="68169" marR="68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3595701"/>
                  </a:ext>
                </a:extLst>
              </a:tr>
              <a:tr h="946920">
                <a:tc>
                  <a:txBody>
                    <a:bodyPr/>
                    <a:lstStyle/>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John son of Zebedee</a:t>
                      </a:r>
                    </a:p>
                  </a:txBody>
                  <a:tcPr marL="68169" marR="68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Old age (only one not martyred) possibly lived until 100 AD. </a:t>
                      </a:r>
                    </a:p>
                  </a:txBody>
                  <a:tcPr marL="68169" marR="68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Gospel of John</a:t>
                      </a:r>
                    </a:p>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 John</a:t>
                      </a:r>
                    </a:p>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 John</a:t>
                      </a:r>
                    </a:p>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 John</a:t>
                      </a:r>
                    </a:p>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Revelation</a:t>
                      </a:r>
                    </a:p>
                  </a:txBody>
                  <a:tcPr marL="68169" marR="68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Brother of James.</a:t>
                      </a:r>
                    </a:p>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Disciples include:</a:t>
                      </a:r>
                    </a:p>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Polycarp of Smyrna,</a:t>
                      </a:r>
                    </a:p>
                    <a:p>
                      <a:pPr marL="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Ignatius of Antioch</a:t>
                      </a:r>
                    </a:p>
                  </a:txBody>
                  <a:tcPr marL="68169" marR="68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Chalice with a snake in it</a:t>
                      </a:r>
                    </a:p>
                  </a:txBody>
                  <a:tcPr marL="68169" marR="68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9523404"/>
                  </a:ext>
                </a:extLst>
              </a:tr>
            </a:tbl>
          </a:graphicData>
        </a:graphic>
      </p:graphicFrame>
    </p:spTree>
    <p:extLst>
      <p:ext uri="{BB962C8B-B14F-4D97-AF65-F5344CB8AC3E}">
        <p14:creationId xmlns:p14="http://schemas.microsoft.com/office/powerpoint/2010/main" val="3252649048"/>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EFE4EA7-3D63-4FCD-8954-6B172380564A}"/>
              </a:ext>
            </a:extLst>
          </p:cNvPr>
          <p:cNvGraphicFramePr>
            <a:graphicFrameLocks noGrp="1"/>
          </p:cNvGraphicFramePr>
          <p:nvPr>
            <p:extLst>
              <p:ext uri="{D42A27DB-BD31-4B8C-83A1-F6EECF244321}">
                <p14:modId xmlns:p14="http://schemas.microsoft.com/office/powerpoint/2010/main" val="1747500883"/>
              </p:ext>
            </p:extLst>
          </p:nvPr>
        </p:nvGraphicFramePr>
        <p:xfrm>
          <a:off x="2675355" y="644525"/>
          <a:ext cx="5831640" cy="4351338"/>
        </p:xfrm>
        <a:graphic>
          <a:graphicData uri="http://schemas.openxmlformats.org/drawingml/2006/table">
            <a:tbl>
              <a:tblPr firstRow="1" firstCol="1" bandRow="1"/>
              <a:tblGrid>
                <a:gridCol w="1328393">
                  <a:extLst>
                    <a:ext uri="{9D8B030D-6E8A-4147-A177-3AD203B41FA5}">
                      <a16:colId xmlns:a16="http://schemas.microsoft.com/office/drawing/2014/main" val="3029634965"/>
                    </a:ext>
                  </a:extLst>
                </a:gridCol>
                <a:gridCol w="1877793">
                  <a:extLst>
                    <a:ext uri="{9D8B030D-6E8A-4147-A177-3AD203B41FA5}">
                      <a16:colId xmlns:a16="http://schemas.microsoft.com/office/drawing/2014/main" val="1635917944"/>
                    </a:ext>
                  </a:extLst>
                </a:gridCol>
                <a:gridCol w="875151">
                  <a:extLst>
                    <a:ext uri="{9D8B030D-6E8A-4147-A177-3AD203B41FA5}">
                      <a16:colId xmlns:a16="http://schemas.microsoft.com/office/drawing/2014/main" val="2411179834"/>
                    </a:ext>
                  </a:extLst>
                </a:gridCol>
                <a:gridCol w="1118249">
                  <a:extLst>
                    <a:ext uri="{9D8B030D-6E8A-4147-A177-3AD203B41FA5}">
                      <a16:colId xmlns:a16="http://schemas.microsoft.com/office/drawing/2014/main" val="3451319368"/>
                    </a:ext>
                  </a:extLst>
                </a:gridCol>
                <a:gridCol w="632054">
                  <a:extLst>
                    <a:ext uri="{9D8B030D-6E8A-4147-A177-3AD203B41FA5}">
                      <a16:colId xmlns:a16="http://schemas.microsoft.com/office/drawing/2014/main" val="668812813"/>
                    </a:ext>
                  </a:extLst>
                </a:gridCol>
              </a:tblGrid>
              <a:tr h="646423">
                <a:tc>
                  <a:txBody>
                    <a:bodyPr/>
                    <a:lstStyle/>
                    <a:p>
                      <a:pPr marL="0" marR="0">
                        <a:lnSpc>
                          <a:spcPct val="107000"/>
                        </a:lnSpc>
                        <a:spcBef>
                          <a:spcPts val="0"/>
                        </a:spcBef>
                        <a:spcAft>
                          <a:spcPts val="800"/>
                        </a:spcAft>
                      </a:pPr>
                      <a:r>
                        <a:rPr lang="en-US" sz="900">
                          <a:effectLst/>
                          <a:latin typeface="Calibri" panose="020F0502020204030204" pitchFamily="34" charset="0"/>
                          <a:ea typeface="Calibri" panose="020F0502020204030204" pitchFamily="34" charset="0"/>
                          <a:cs typeface="Times New Roman" panose="02020603050405020304" pitchFamily="18" charset="0"/>
                        </a:rPr>
                        <a:t>Philip</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Probably martyred around 80 A.D. in Hierapolis, Phrygia but texts vary as to the means (stoning, beheaded, crucified).</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Basket</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3819335"/>
                  </a:ext>
                </a:extLst>
              </a:tr>
              <a:tr h="646423">
                <a:tc>
                  <a:txBody>
                    <a:bodyPr/>
                    <a:lstStyle/>
                    <a:p>
                      <a:pPr marL="0" marR="0">
                        <a:lnSpc>
                          <a:spcPct val="107000"/>
                        </a:lnSpc>
                        <a:spcBef>
                          <a:spcPts val="0"/>
                        </a:spcBef>
                        <a:spcAft>
                          <a:spcPts val="800"/>
                        </a:spcAft>
                      </a:pPr>
                      <a:r>
                        <a:rPr lang="en-US" sz="900">
                          <a:effectLst/>
                          <a:latin typeface="Calibri" panose="020F0502020204030204" pitchFamily="34" charset="0"/>
                          <a:ea typeface="Calibri" panose="020F0502020204030204" pitchFamily="34" charset="0"/>
                          <a:cs typeface="Times New Roman" panose="02020603050405020304" pitchFamily="18" charset="0"/>
                        </a:rPr>
                        <a:t>Bartholomew</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Martyred but year and how is debated. Most common is that his skin was stripped off while alive (flayed) and then beheaded. Ouch. </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Three parallel knives</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8842751"/>
                  </a:ext>
                </a:extLst>
              </a:tr>
              <a:tr h="810433">
                <a:tc>
                  <a:txBody>
                    <a:bodyPr/>
                    <a:lstStyle/>
                    <a:p>
                      <a:pPr marL="0" marR="0">
                        <a:lnSpc>
                          <a:spcPct val="107000"/>
                        </a:lnSpc>
                        <a:spcBef>
                          <a:spcPts val="0"/>
                        </a:spcBef>
                        <a:spcAft>
                          <a:spcPts val="800"/>
                        </a:spcAft>
                      </a:pPr>
                      <a:r>
                        <a:rPr lang="en-US" sz="900">
                          <a:effectLst/>
                          <a:latin typeface="Calibri" panose="020F0502020204030204" pitchFamily="34" charset="0"/>
                          <a:ea typeface="Calibri" panose="020F0502020204030204" pitchFamily="34" charset="0"/>
                          <a:cs typeface="Times New Roman" panose="02020603050405020304" pitchFamily="18" charset="0"/>
                        </a:rPr>
                        <a:t>Matthew</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Probably martyred although the year and means are debated. Some say that Hircanus the king had him killed with a spear.</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Gospel of Matthew</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A tax collector was among the most reviled jobs and so considered to be a traitor.</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Three money bags</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4875264"/>
                  </a:ext>
                </a:extLst>
              </a:tr>
              <a:tr h="646423">
                <a:tc>
                  <a:txBody>
                    <a:bodyPr/>
                    <a:lstStyle/>
                    <a:p>
                      <a:pPr marL="0" marR="0">
                        <a:lnSpc>
                          <a:spcPct val="107000"/>
                        </a:lnSpc>
                        <a:spcBef>
                          <a:spcPts val="0"/>
                        </a:spcBef>
                        <a:spcAft>
                          <a:spcPts val="800"/>
                        </a:spcAft>
                      </a:pPr>
                      <a:r>
                        <a:rPr lang="en-US" sz="900">
                          <a:effectLst/>
                          <a:latin typeface="Calibri" panose="020F0502020204030204" pitchFamily="34" charset="0"/>
                          <a:ea typeface="Calibri" panose="020F0502020204030204" pitchFamily="34" charset="0"/>
                          <a:cs typeface="Times New Roman" panose="02020603050405020304" pitchFamily="18" charset="0"/>
                        </a:rPr>
                        <a:t>Thomas</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On July 3, 72 AD he was pierced with a lance in India.</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Group of spears, stones, &amp; arrows</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2974677"/>
                  </a:ext>
                </a:extLst>
              </a:tr>
              <a:tr h="482414">
                <a:tc>
                  <a:txBody>
                    <a:bodyPr/>
                    <a:lstStyle/>
                    <a:p>
                      <a:pPr marL="0" marR="0">
                        <a:lnSpc>
                          <a:spcPct val="107000"/>
                        </a:lnSpc>
                        <a:spcBef>
                          <a:spcPts val="0"/>
                        </a:spcBef>
                        <a:spcAft>
                          <a:spcPts val="800"/>
                        </a:spcAft>
                      </a:pPr>
                      <a:r>
                        <a:rPr lang="en-US" sz="900">
                          <a:effectLst/>
                          <a:latin typeface="Calibri" panose="020F0502020204030204" pitchFamily="34" charset="0"/>
                          <a:ea typeface="Calibri" panose="020F0502020204030204" pitchFamily="34" charset="0"/>
                          <a:cs typeface="Times New Roman" panose="02020603050405020304" pitchFamily="18" charset="0"/>
                        </a:rPr>
                        <a:t>James son of Alphaeus</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Probably martyred. He may have been crucified in Egypt or stoned in Jerusalem or sawed in pieces. </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Some think he may have been Matthew’s brother.</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Saw</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8588030"/>
                  </a:ext>
                </a:extLst>
              </a:tr>
              <a:tr h="482414">
                <a:tc>
                  <a:txBody>
                    <a:bodyPr/>
                    <a:lstStyle/>
                    <a:p>
                      <a:pPr marL="0" marR="0">
                        <a:lnSpc>
                          <a:spcPct val="107000"/>
                        </a:lnSpc>
                        <a:spcBef>
                          <a:spcPts val="0"/>
                        </a:spcBef>
                        <a:spcAft>
                          <a:spcPts val="800"/>
                        </a:spcAft>
                      </a:pPr>
                      <a:r>
                        <a:rPr lang="en-US" sz="900">
                          <a:effectLst/>
                          <a:latin typeface="Calibri" panose="020F0502020204030204" pitchFamily="34" charset="0"/>
                          <a:ea typeface="Calibri" panose="020F0502020204030204" pitchFamily="34" charset="0"/>
                          <a:cs typeface="Times New Roman" panose="02020603050405020304" pitchFamily="18" charset="0"/>
                        </a:rPr>
                        <a:t>Simon the Zealot</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Probably martyred but year and how is debated. Some say he was crucified in England in 74 AD.</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Fish on a Bible</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0694792"/>
                  </a:ext>
                </a:extLst>
              </a:tr>
              <a:tr h="318404">
                <a:tc>
                  <a:txBody>
                    <a:bodyPr/>
                    <a:lstStyle/>
                    <a:p>
                      <a:pPr marL="0" marR="0">
                        <a:lnSpc>
                          <a:spcPct val="107000"/>
                        </a:lnSpc>
                        <a:spcBef>
                          <a:spcPts val="0"/>
                        </a:spcBef>
                        <a:spcAft>
                          <a:spcPts val="800"/>
                        </a:spcAft>
                      </a:pPr>
                      <a:r>
                        <a:rPr lang="en-US" sz="900">
                          <a:effectLst/>
                          <a:latin typeface="Calibri" panose="020F0502020204030204" pitchFamily="34" charset="0"/>
                          <a:ea typeface="Calibri" panose="020F0502020204030204" pitchFamily="34" charset="0"/>
                          <a:cs typeface="Times New Roman" panose="02020603050405020304" pitchFamily="18" charset="0"/>
                        </a:rPr>
                        <a:t>Judas of James</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May have been clubbed to death or killed with arrows at Ararat.</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Ship</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9457694"/>
                  </a:ext>
                </a:extLst>
              </a:tr>
              <a:tr h="318404">
                <a:tc>
                  <a:txBody>
                    <a:bodyPr/>
                    <a:lstStyle/>
                    <a:p>
                      <a:pPr marL="0" marR="0">
                        <a:lnSpc>
                          <a:spcPct val="107000"/>
                        </a:lnSpc>
                        <a:spcBef>
                          <a:spcPts val="0"/>
                        </a:spcBef>
                        <a:spcAft>
                          <a:spcPts val="800"/>
                        </a:spcAft>
                      </a:pPr>
                      <a:r>
                        <a:rPr lang="en-US" sz="900">
                          <a:effectLst/>
                          <a:latin typeface="Calibri" panose="020F0502020204030204" pitchFamily="34" charset="0"/>
                          <a:ea typeface="Calibri" panose="020F0502020204030204" pitchFamily="34" charset="0"/>
                          <a:cs typeface="Times New Roman" panose="02020603050405020304" pitchFamily="18" charset="0"/>
                        </a:rPr>
                        <a:t>Judas Iscariot</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Suicide by hanging.</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Hangman noose</a:t>
                      </a:r>
                    </a:p>
                  </a:txBody>
                  <a:tcPr marL="58343" marR="58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0468797"/>
                  </a:ext>
                </a:extLst>
              </a:tr>
            </a:tbl>
          </a:graphicData>
        </a:graphic>
      </p:graphicFrame>
    </p:spTree>
    <p:extLst>
      <p:ext uri="{BB962C8B-B14F-4D97-AF65-F5344CB8AC3E}">
        <p14:creationId xmlns:p14="http://schemas.microsoft.com/office/powerpoint/2010/main" val="3410283046"/>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3788325-449A-4F3F-B03C-D461117F9187}"/>
              </a:ext>
            </a:extLst>
          </p:cNvPr>
          <p:cNvSpPr txBox="1"/>
          <p:nvPr/>
        </p:nvSpPr>
        <p:spPr>
          <a:xfrm>
            <a:off x="447675" y="419100"/>
            <a:ext cx="11020425" cy="707886"/>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4000" dirty="0"/>
              <a:t>Apostles</a:t>
            </a:r>
          </a:p>
        </p:txBody>
      </p:sp>
      <p:sp>
        <p:nvSpPr>
          <p:cNvPr id="3" name="TextBox 2">
            <a:extLst>
              <a:ext uri="{FF2B5EF4-FFF2-40B4-BE49-F238E27FC236}">
                <a16:creationId xmlns:a16="http://schemas.microsoft.com/office/drawing/2014/main" id="{E3CCACDC-CB5B-470F-9716-2105F23CAA15}"/>
              </a:ext>
            </a:extLst>
          </p:cNvPr>
          <p:cNvSpPr txBox="1"/>
          <p:nvPr/>
        </p:nvSpPr>
        <p:spPr>
          <a:xfrm>
            <a:off x="447675" y="1552575"/>
            <a:ext cx="11020425" cy="1157496"/>
          </a:xfrm>
          <a:prstGeom prst="rect">
            <a:avLst/>
          </a:prstGeom>
          <a:noFill/>
        </p:spPr>
        <p:txBody>
          <a:bodyPr wrap="square" rtlCol="0">
            <a:spAutoFit/>
          </a:bodyPr>
          <a:lstStyle/>
          <a:p>
            <a:pPr marL="342900" marR="0" lvl="0" indent="-342900">
              <a:lnSpc>
                <a:spcPct val="115000"/>
              </a:lnSpc>
              <a:spcBef>
                <a:spcPts val="0"/>
              </a:spcBef>
              <a:spcAft>
                <a:spcPts val="1000"/>
              </a:spcAft>
              <a:buFont typeface="+mj-lt"/>
              <a:buAutoNum type="arabicParen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They spent more time with Jesus being taught and trained by Him.</a:t>
            </a:r>
          </a:p>
          <a:p>
            <a:pPr marL="45720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He called the twelve together, and gave them power and authority over all the demons and to heal diseases.” – Luke 9:1</a:t>
            </a:r>
          </a:p>
        </p:txBody>
      </p:sp>
      <p:sp>
        <p:nvSpPr>
          <p:cNvPr id="4" name="TextBox 3">
            <a:extLst>
              <a:ext uri="{FF2B5EF4-FFF2-40B4-BE49-F238E27FC236}">
                <a16:creationId xmlns:a16="http://schemas.microsoft.com/office/drawing/2014/main" id="{9E64DE54-5F6A-4A5E-972E-32A7EAB4D9BD}"/>
              </a:ext>
            </a:extLst>
          </p:cNvPr>
          <p:cNvSpPr txBox="1"/>
          <p:nvPr/>
        </p:nvSpPr>
        <p:spPr>
          <a:xfrm>
            <a:off x="447675" y="3248025"/>
            <a:ext cx="11020425" cy="2113143"/>
          </a:xfrm>
          <a:prstGeom prst="rect">
            <a:avLst/>
          </a:prstGeom>
          <a:noFill/>
        </p:spPr>
        <p:txBody>
          <a:bodyPr wrap="square" rtlCol="0">
            <a:spAutoFit/>
          </a:bodyPr>
          <a:lstStyle/>
          <a:p>
            <a:pPr marL="342900" marR="0" lvl="0" indent="-342900">
              <a:lnSpc>
                <a:spcPct val="115000"/>
              </a:lnSpc>
              <a:spcBef>
                <a:spcPts val="0"/>
              </a:spcBef>
              <a:spcAft>
                <a:spcPts val="1000"/>
              </a:spcAft>
              <a:buFont typeface="+mj-lt"/>
              <a:buAutoNum type="arabicParenR" startAt="2"/>
            </a:pPr>
            <a:r>
              <a:rPr lang="en-US" sz="1800" dirty="0">
                <a:effectLst/>
                <a:latin typeface="Calibri" panose="020F0502020204030204" pitchFamily="34" charset="0"/>
                <a:ea typeface="Calibri" panose="020F0502020204030204" pitchFamily="34" charset="0"/>
                <a:cs typeface="Times New Roman" panose="02020603050405020304" pitchFamily="18" charset="0"/>
              </a:rPr>
              <a:t>Whereas the disciples followed Jesus, the Apostles were sent out by Jesus. </a:t>
            </a:r>
          </a:p>
          <a:p>
            <a:pPr lvl="1">
              <a:lnSpc>
                <a:spcPct val="115000"/>
              </a:lnSpc>
              <a:spcAft>
                <a:spcPts val="1000"/>
              </a:spcAft>
            </a:pPr>
            <a:r>
              <a:rPr lang="en-US" dirty="0">
                <a:effectLst/>
                <a:latin typeface="Calibri" panose="020F0502020204030204" pitchFamily="34" charset="0"/>
                <a:ea typeface="Calibri" panose="020F0502020204030204" pitchFamily="34" charset="0"/>
                <a:cs typeface="Times New Roman" panose="02020603050405020304" pitchFamily="18" charset="0"/>
              </a:rPr>
              <a:t>16 But the eleven disciples proceeded to Galilee, to the mountain which Jesus had designated. 17 When they saw Him, they worshiped Him; but some were doubtful. 18 And Jesus came up and spoke to them, saying, “All authority has been given to Me in heaven and on earth. 19 Go therefore and make disciples of all the nations, baptizing them in the name of the Father and the Son and the Holy Spirit, 20 teaching them to observe all that I commanded you; and lo, I am with you always, even to the end of the age.” – Matthew 28:16-20</a:t>
            </a:r>
          </a:p>
        </p:txBody>
      </p:sp>
    </p:spTree>
    <p:extLst>
      <p:ext uri="{BB962C8B-B14F-4D97-AF65-F5344CB8AC3E}">
        <p14:creationId xmlns:p14="http://schemas.microsoft.com/office/powerpoint/2010/main" val="640251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D83815-9E82-42B0-A0EE-60CBBCFFD02F}"/>
              </a:ext>
            </a:extLst>
          </p:cNvPr>
          <p:cNvSpPr txBox="1"/>
          <p:nvPr/>
        </p:nvSpPr>
        <p:spPr>
          <a:xfrm>
            <a:off x="514350" y="504825"/>
            <a:ext cx="11058525" cy="2750240"/>
          </a:xfrm>
          <a:prstGeom prst="rect">
            <a:avLst/>
          </a:prstGeom>
          <a:noFill/>
        </p:spPr>
        <p:txBody>
          <a:bodyPr wrap="square" rtlCol="0">
            <a:spAutoFit/>
          </a:bodyPr>
          <a:lstStyle/>
          <a:p>
            <a:pPr marL="342900" marR="0" lvl="0" indent="-342900">
              <a:lnSpc>
                <a:spcPct val="115000"/>
              </a:lnSpc>
              <a:spcBef>
                <a:spcPts val="0"/>
              </a:spcBef>
              <a:spcAft>
                <a:spcPts val="1000"/>
              </a:spcAft>
              <a:buFont typeface="+mj-lt"/>
              <a:buAutoNum type="arabicParenR" startAt="3"/>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 Jesus’ ascension the Apostles were given power from the Holy Spirit to be witness to the ends of the earth. </a:t>
            </a:r>
          </a:p>
          <a:p>
            <a:pPr lvl="1">
              <a:lnSpc>
                <a:spcPct val="115000"/>
              </a:lnSpc>
              <a:spcAft>
                <a:spcPts val="1000"/>
              </a:spcAft>
            </a:pPr>
            <a:r>
              <a:rPr lang="en-US" dirty="0">
                <a:effectLst/>
                <a:latin typeface="Calibri" panose="020F0502020204030204" pitchFamily="34" charset="0"/>
                <a:ea typeface="Calibri" panose="020F0502020204030204" pitchFamily="34" charset="0"/>
                <a:cs typeface="Times New Roman" panose="02020603050405020304" pitchFamily="18" charset="0"/>
              </a:rPr>
              <a:t>The first account I composed, Theophilus, about all that Jesus began to do and teach, 2 until the day when He was taken up to heaven, after He had by the Holy Spirit given orders to the apostles whom He had chosen. 3 To these He also presented Himself alive after His suffering, by many convincing proofs, appearing to them over a period of forty days and speaking of the things concerning the kingdom of God. 4 Gathering them together, He commanded them not to leave Jerusalem, but to wait for what the Father had promised, “Which,” He said, “you heard of from Me; 5 for John baptized with water, but you will be baptized with the Holy Spirit not many days from now.” – Acts 1:1-5</a:t>
            </a:r>
          </a:p>
        </p:txBody>
      </p:sp>
    </p:spTree>
    <p:extLst>
      <p:ext uri="{BB962C8B-B14F-4D97-AF65-F5344CB8AC3E}">
        <p14:creationId xmlns:p14="http://schemas.microsoft.com/office/powerpoint/2010/main" val="850380799"/>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0FCE114-E27E-4B3B-8AD6-0FC3F93FF8E9}"/>
              </a:ext>
            </a:extLst>
          </p:cNvPr>
          <p:cNvGraphicFramePr>
            <a:graphicFrameLocks noGrp="1"/>
          </p:cNvGraphicFramePr>
          <p:nvPr>
            <p:extLst>
              <p:ext uri="{D42A27DB-BD31-4B8C-83A1-F6EECF244321}">
                <p14:modId xmlns:p14="http://schemas.microsoft.com/office/powerpoint/2010/main" val="448875485"/>
              </p:ext>
            </p:extLst>
          </p:nvPr>
        </p:nvGraphicFramePr>
        <p:xfrm>
          <a:off x="981075" y="1002570"/>
          <a:ext cx="9810750" cy="3395980"/>
        </p:xfrm>
        <a:graphic>
          <a:graphicData uri="http://schemas.openxmlformats.org/drawingml/2006/table">
            <a:tbl>
              <a:tblPr firstRow="1" firstCol="1" bandRow="1"/>
              <a:tblGrid>
                <a:gridCol w="4905375">
                  <a:extLst>
                    <a:ext uri="{9D8B030D-6E8A-4147-A177-3AD203B41FA5}">
                      <a16:colId xmlns:a16="http://schemas.microsoft.com/office/drawing/2014/main" val="3436613179"/>
                    </a:ext>
                  </a:extLst>
                </a:gridCol>
                <a:gridCol w="4905375">
                  <a:extLst>
                    <a:ext uri="{9D8B030D-6E8A-4147-A177-3AD203B41FA5}">
                      <a16:colId xmlns:a16="http://schemas.microsoft.com/office/drawing/2014/main" val="3445977363"/>
                    </a:ext>
                  </a:extLst>
                </a:gridCol>
              </a:tblGrid>
              <a:tr h="0">
                <a:tc>
                  <a:txBody>
                    <a:bodyPr/>
                    <a:lstStyle/>
                    <a:p>
                      <a:pPr marL="0" marR="0">
                        <a:lnSpc>
                          <a:spcPct val="115000"/>
                        </a:lnSpc>
                        <a:spcBef>
                          <a:spcPts val="0"/>
                        </a:spcBef>
                        <a:spcAft>
                          <a:spcPts val="675"/>
                        </a:spcAft>
                      </a:pPr>
                      <a:r>
                        <a:rPr lang="en-US" sz="1800" dirty="0">
                          <a:solidFill>
                            <a:srgbClr val="333333"/>
                          </a:solidFill>
                          <a:effectLst/>
                          <a:latin typeface="+mn-lt"/>
                          <a:ea typeface="Times New Roman" panose="02020603050405020304" pitchFamily="18" charset="0"/>
                          <a:cs typeface="Times New Roman" panose="02020603050405020304" pitchFamily="18" charset="0"/>
                        </a:rPr>
                        <a:t>They received new revelation from Jesus such as the church, the Second Coming, salvation, and many other doctrines.</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675"/>
                        </a:spcAft>
                      </a:pPr>
                      <a:r>
                        <a:rPr lang="en-US" sz="1800">
                          <a:solidFill>
                            <a:srgbClr val="333333"/>
                          </a:solidFill>
                          <a:effectLst/>
                          <a:latin typeface="+mn-lt"/>
                          <a:ea typeface="Times New Roman" panose="02020603050405020304" pitchFamily="18" charset="0"/>
                          <a:cs typeface="Times New Roman" panose="02020603050405020304" pitchFamily="18" charset="0"/>
                        </a:rPr>
                        <a:t>Much of the Gospels; 1 Peter 1:12</a:t>
                      </a:r>
                      <a:endParaRPr lang="en-US" sz="180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7876563"/>
                  </a:ext>
                </a:extLst>
              </a:tr>
              <a:tr h="0">
                <a:tc>
                  <a:txBody>
                    <a:bodyPr/>
                    <a:lstStyle/>
                    <a:p>
                      <a:pPr marL="0" marR="0">
                        <a:lnSpc>
                          <a:spcPct val="115000"/>
                        </a:lnSpc>
                        <a:spcBef>
                          <a:spcPts val="0"/>
                        </a:spcBef>
                        <a:spcAft>
                          <a:spcPts val="675"/>
                        </a:spcAft>
                      </a:pPr>
                      <a:r>
                        <a:rPr lang="en-US" sz="1800">
                          <a:solidFill>
                            <a:srgbClr val="333333"/>
                          </a:solidFill>
                          <a:effectLst/>
                          <a:latin typeface="+mn-lt"/>
                          <a:ea typeface="Times New Roman" panose="02020603050405020304" pitchFamily="18" charset="0"/>
                          <a:cs typeface="Times New Roman" panose="02020603050405020304" pitchFamily="18" charset="0"/>
                        </a:rPr>
                        <a:t>They were the validation and core from which the church was built.</a:t>
                      </a:r>
                      <a:endParaRPr lang="en-US" sz="180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675"/>
                        </a:spcAft>
                      </a:pPr>
                      <a:r>
                        <a:rPr lang="en-US" sz="1800">
                          <a:solidFill>
                            <a:srgbClr val="333333"/>
                          </a:solidFill>
                          <a:effectLst/>
                          <a:latin typeface="+mn-lt"/>
                          <a:ea typeface="Times New Roman" panose="02020603050405020304" pitchFamily="18" charset="0"/>
                          <a:cs typeface="Times New Roman" panose="02020603050405020304" pitchFamily="18" charset="0"/>
                        </a:rPr>
                        <a:t>Matthew 16:18; Acts 2</a:t>
                      </a:r>
                      <a:endParaRPr lang="en-US" sz="180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0967611"/>
                  </a:ext>
                </a:extLst>
              </a:tr>
              <a:tr h="0">
                <a:tc>
                  <a:txBody>
                    <a:bodyPr/>
                    <a:lstStyle/>
                    <a:p>
                      <a:pPr marL="0" marR="0">
                        <a:lnSpc>
                          <a:spcPct val="115000"/>
                        </a:lnSpc>
                        <a:spcBef>
                          <a:spcPts val="0"/>
                        </a:spcBef>
                        <a:spcAft>
                          <a:spcPts val="675"/>
                        </a:spcAft>
                      </a:pPr>
                      <a:r>
                        <a:rPr lang="en-US" sz="1800">
                          <a:solidFill>
                            <a:srgbClr val="333333"/>
                          </a:solidFill>
                          <a:effectLst/>
                          <a:latin typeface="+mn-lt"/>
                          <a:ea typeface="Times New Roman" panose="02020603050405020304" pitchFamily="18" charset="0"/>
                          <a:cs typeface="Times New Roman" panose="02020603050405020304" pitchFamily="18" charset="0"/>
                        </a:rPr>
                        <a:t>They set the precedence of evangelism by taking the Gospel to all nations.</a:t>
                      </a:r>
                      <a:endParaRPr lang="en-US" sz="180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675"/>
                        </a:spcAft>
                      </a:pPr>
                      <a:r>
                        <a:rPr lang="en-US" sz="1800">
                          <a:solidFill>
                            <a:srgbClr val="333333"/>
                          </a:solidFill>
                          <a:effectLst/>
                          <a:latin typeface="+mn-lt"/>
                          <a:ea typeface="Times New Roman" panose="02020603050405020304" pitchFamily="18" charset="0"/>
                          <a:cs typeface="Times New Roman" panose="02020603050405020304" pitchFamily="18" charset="0"/>
                        </a:rPr>
                        <a:t>Matthew 28:18-20</a:t>
                      </a:r>
                      <a:endParaRPr lang="en-US" sz="180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8582249"/>
                  </a:ext>
                </a:extLst>
              </a:tr>
              <a:tr h="0">
                <a:tc>
                  <a:txBody>
                    <a:bodyPr/>
                    <a:lstStyle/>
                    <a:p>
                      <a:pPr marL="0" marR="0">
                        <a:lnSpc>
                          <a:spcPct val="115000"/>
                        </a:lnSpc>
                        <a:spcBef>
                          <a:spcPts val="0"/>
                        </a:spcBef>
                        <a:spcAft>
                          <a:spcPts val="675"/>
                        </a:spcAft>
                      </a:pPr>
                      <a:r>
                        <a:rPr lang="en-US" sz="1800">
                          <a:solidFill>
                            <a:srgbClr val="333333"/>
                          </a:solidFill>
                          <a:effectLst/>
                          <a:latin typeface="+mn-lt"/>
                          <a:ea typeface="Times New Roman" panose="02020603050405020304" pitchFamily="18" charset="0"/>
                          <a:cs typeface="Times New Roman" panose="02020603050405020304" pitchFamily="18" charset="0"/>
                        </a:rPr>
                        <a:t>They were with Jesus and so witnessed His life, sinlessness, teachings, miracles, death, resurrection, and ascension. Therefore, they could record this for future generations.</a:t>
                      </a:r>
                      <a:endParaRPr lang="en-US" sz="180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675"/>
                        </a:spcAft>
                      </a:pPr>
                      <a:r>
                        <a:rPr lang="en-US" sz="1800" dirty="0">
                          <a:solidFill>
                            <a:srgbClr val="333333"/>
                          </a:solidFill>
                          <a:effectLst/>
                          <a:latin typeface="+mn-lt"/>
                          <a:ea typeface="Times New Roman" panose="02020603050405020304" pitchFamily="18" charset="0"/>
                          <a:cs typeface="Times New Roman" panose="02020603050405020304" pitchFamily="18" charset="0"/>
                        </a:rPr>
                        <a:t>The Gospels and 21 of the 27 New Testament books, if you count Paul as an Apostle.</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3948745"/>
                  </a:ext>
                </a:extLst>
              </a:tr>
            </a:tbl>
          </a:graphicData>
        </a:graphic>
      </p:graphicFrame>
    </p:spTree>
    <p:extLst>
      <p:ext uri="{BB962C8B-B14F-4D97-AF65-F5344CB8AC3E}">
        <p14:creationId xmlns:p14="http://schemas.microsoft.com/office/powerpoint/2010/main" val="3241032810"/>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08574F-91F0-4F20-A4C1-07E3E410E55C}"/>
              </a:ext>
            </a:extLst>
          </p:cNvPr>
          <p:cNvPicPr>
            <a:picLocks noChangeAspect="1"/>
          </p:cNvPicPr>
          <p:nvPr/>
        </p:nvPicPr>
        <p:blipFill>
          <a:blip r:embed="rId2"/>
          <a:stretch>
            <a:fillRect/>
          </a:stretch>
        </p:blipFill>
        <p:spPr>
          <a:xfrm>
            <a:off x="1200150" y="561975"/>
            <a:ext cx="9420346" cy="1943100"/>
          </a:xfrm>
          <a:prstGeom prst="rect">
            <a:avLst/>
          </a:prstGeom>
        </p:spPr>
      </p:pic>
      <p:pic>
        <p:nvPicPr>
          <p:cNvPr id="5" name="Picture 4">
            <a:extLst>
              <a:ext uri="{FF2B5EF4-FFF2-40B4-BE49-F238E27FC236}">
                <a16:creationId xmlns:a16="http://schemas.microsoft.com/office/drawing/2014/main" id="{4C5E58E3-7244-46C7-BEA2-C03F585102E1}"/>
              </a:ext>
            </a:extLst>
          </p:cNvPr>
          <p:cNvPicPr>
            <a:picLocks noChangeAspect="1"/>
          </p:cNvPicPr>
          <p:nvPr/>
        </p:nvPicPr>
        <p:blipFill>
          <a:blip r:embed="rId3"/>
          <a:stretch>
            <a:fillRect/>
          </a:stretch>
        </p:blipFill>
        <p:spPr>
          <a:xfrm>
            <a:off x="1200150" y="2967037"/>
            <a:ext cx="1581177" cy="2433638"/>
          </a:xfrm>
          <a:prstGeom prst="rect">
            <a:avLst/>
          </a:prstGeom>
        </p:spPr>
      </p:pic>
      <p:pic>
        <p:nvPicPr>
          <p:cNvPr id="7" name="Picture 6">
            <a:extLst>
              <a:ext uri="{FF2B5EF4-FFF2-40B4-BE49-F238E27FC236}">
                <a16:creationId xmlns:a16="http://schemas.microsoft.com/office/drawing/2014/main" id="{764E73BD-0FC4-43EA-96D4-5BB590811CA0}"/>
              </a:ext>
            </a:extLst>
          </p:cNvPr>
          <p:cNvPicPr>
            <a:picLocks noChangeAspect="1"/>
          </p:cNvPicPr>
          <p:nvPr/>
        </p:nvPicPr>
        <p:blipFill>
          <a:blip r:embed="rId4"/>
          <a:stretch>
            <a:fillRect/>
          </a:stretch>
        </p:blipFill>
        <p:spPr>
          <a:xfrm>
            <a:off x="9498379" y="2815857"/>
            <a:ext cx="1122117" cy="2735998"/>
          </a:xfrm>
          <a:prstGeom prst="rect">
            <a:avLst/>
          </a:prstGeom>
        </p:spPr>
      </p:pic>
    </p:spTree>
    <p:extLst>
      <p:ext uri="{BB962C8B-B14F-4D97-AF65-F5344CB8AC3E}">
        <p14:creationId xmlns:p14="http://schemas.microsoft.com/office/powerpoint/2010/main" val="1252912126"/>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90EE046-35A6-4309-884F-9171C2CC1E03}"/>
              </a:ext>
            </a:extLst>
          </p:cNvPr>
          <p:cNvSpPr txBox="1"/>
          <p:nvPr/>
        </p:nvSpPr>
        <p:spPr>
          <a:xfrm>
            <a:off x="285750" y="504825"/>
            <a:ext cx="11544300" cy="646331"/>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3600" dirty="0"/>
              <a:t>Methods for Discerning God’s Will</a:t>
            </a:r>
          </a:p>
        </p:txBody>
      </p:sp>
      <p:sp>
        <p:nvSpPr>
          <p:cNvPr id="4" name="TextBox 3">
            <a:extLst>
              <a:ext uri="{FF2B5EF4-FFF2-40B4-BE49-F238E27FC236}">
                <a16:creationId xmlns:a16="http://schemas.microsoft.com/office/drawing/2014/main" id="{5590BFCD-E7FD-445C-B997-AAD2C4759C49}"/>
              </a:ext>
            </a:extLst>
          </p:cNvPr>
          <p:cNvSpPr txBox="1"/>
          <p:nvPr/>
        </p:nvSpPr>
        <p:spPr>
          <a:xfrm>
            <a:off x="285750" y="1628775"/>
            <a:ext cx="1685925" cy="523220"/>
          </a:xfrm>
          <a:prstGeom prst="rect">
            <a:avLst/>
          </a:prstGeom>
          <a:noFill/>
        </p:spPr>
        <p:txBody>
          <a:bodyPr wrap="square" rtlCol="0">
            <a:spAutoFit/>
          </a:bodyPr>
          <a:lstStyle/>
          <a:p>
            <a:pPr marL="342900" indent="-342900">
              <a:buAutoNum type="arabicParenR"/>
            </a:pPr>
            <a:r>
              <a:rPr lang="en-US" sz="2800" dirty="0"/>
              <a:t>Bible</a:t>
            </a:r>
          </a:p>
        </p:txBody>
      </p:sp>
      <p:pic>
        <p:nvPicPr>
          <p:cNvPr id="6" name="Picture 5">
            <a:extLst>
              <a:ext uri="{FF2B5EF4-FFF2-40B4-BE49-F238E27FC236}">
                <a16:creationId xmlns:a16="http://schemas.microsoft.com/office/drawing/2014/main" id="{EF7F87F1-CDFD-475D-9988-AA124CFBBB9F}"/>
              </a:ext>
            </a:extLst>
          </p:cNvPr>
          <p:cNvPicPr>
            <a:picLocks noChangeAspect="1"/>
          </p:cNvPicPr>
          <p:nvPr/>
        </p:nvPicPr>
        <p:blipFill>
          <a:blip r:embed="rId2"/>
          <a:stretch>
            <a:fillRect/>
          </a:stretch>
        </p:blipFill>
        <p:spPr>
          <a:xfrm>
            <a:off x="4129551" y="2428874"/>
            <a:ext cx="3057426" cy="4273921"/>
          </a:xfrm>
          <a:prstGeom prst="rect">
            <a:avLst/>
          </a:prstGeom>
        </p:spPr>
      </p:pic>
    </p:spTree>
    <p:extLst>
      <p:ext uri="{BB962C8B-B14F-4D97-AF65-F5344CB8AC3E}">
        <p14:creationId xmlns:p14="http://schemas.microsoft.com/office/powerpoint/2010/main" val="3920774737"/>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A34AC7E-5075-4A58-B268-8A70013E647F}"/>
              </a:ext>
            </a:extLst>
          </p:cNvPr>
          <p:cNvSpPr txBox="1"/>
          <p:nvPr/>
        </p:nvSpPr>
        <p:spPr>
          <a:xfrm>
            <a:off x="571500" y="923925"/>
            <a:ext cx="11363325" cy="2246769"/>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Romans 15:4</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For whatever was written in earlier times was written for our instruction, so that through perseverance and the encouragement of the Scriptures we might have hope.</a:t>
            </a:r>
          </a:p>
        </p:txBody>
      </p:sp>
    </p:spTree>
    <p:extLst>
      <p:ext uri="{BB962C8B-B14F-4D97-AF65-F5344CB8AC3E}">
        <p14:creationId xmlns:p14="http://schemas.microsoft.com/office/powerpoint/2010/main" val="1449556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F747DC-A474-4769-8570-1337FAF49790}"/>
              </a:ext>
            </a:extLst>
          </p:cNvPr>
          <p:cNvSpPr txBox="1"/>
          <p:nvPr/>
        </p:nvSpPr>
        <p:spPr>
          <a:xfrm>
            <a:off x="571500" y="638175"/>
            <a:ext cx="10906125" cy="523220"/>
          </a:xfrm>
          <a:prstGeom prst="rect">
            <a:avLst/>
          </a:prstGeom>
          <a:noFill/>
        </p:spPr>
        <p:txBody>
          <a:bodyPr wrap="square" rtlCol="0">
            <a:spAutoFit/>
          </a:bodyPr>
          <a:lstStyle/>
          <a:p>
            <a:pPr marL="342900" indent="-342900">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Know God’s commandments and examples</a:t>
            </a:r>
          </a:p>
        </p:txBody>
      </p:sp>
      <p:sp>
        <p:nvSpPr>
          <p:cNvPr id="3" name="TextBox 2">
            <a:extLst>
              <a:ext uri="{FF2B5EF4-FFF2-40B4-BE49-F238E27FC236}">
                <a16:creationId xmlns:a16="http://schemas.microsoft.com/office/drawing/2014/main" id="{6ACA7DC4-6DE8-44C3-8E79-3CBCA857168F}"/>
              </a:ext>
            </a:extLst>
          </p:cNvPr>
          <p:cNvSpPr txBox="1"/>
          <p:nvPr/>
        </p:nvSpPr>
        <p:spPr>
          <a:xfrm>
            <a:off x="571500" y="1866900"/>
            <a:ext cx="10906125" cy="3970318"/>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2 Corinthians 6:14 – 16</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Do not be bound [unequally yoked] together with unbelievers; for what partnership have righteousness and lawlessness, or what fellowship has light with darkness? 15 Or what harmony has Christ with Belial, or what has a believer in common with an unbeliever? 16 Or what agreement has the temple of God with idols? For we are the temple of the living God; just as God said, “I will dwell in them and walk among them; And I will be their God, and they shall be My people.”</a:t>
            </a:r>
          </a:p>
        </p:txBody>
      </p:sp>
    </p:spTree>
    <p:extLst>
      <p:ext uri="{BB962C8B-B14F-4D97-AF65-F5344CB8AC3E}">
        <p14:creationId xmlns:p14="http://schemas.microsoft.com/office/powerpoint/2010/main" val="168736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4850C6-A2C0-45A6-9FB0-D190599207F1}"/>
              </a:ext>
            </a:extLst>
          </p:cNvPr>
          <p:cNvSpPr txBox="1"/>
          <p:nvPr/>
        </p:nvSpPr>
        <p:spPr>
          <a:xfrm>
            <a:off x="485775" y="466725"/>
            <a:ext cx="10991850" cy="3108543"/>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Hebrews 10:24-25</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24 and let us consider how to stimulate one another to love and good deeds, </a:t>
            </a:r>
          </a:p>
          <a:p>
            <a:r>
              <a:rPr lang="en-US" sz="2800" dirty="0">
                <a:effectLst/>
                <a:latin typeface="Calibri" panose="020F0502020204030204" pitchFamily="34" charset="0"/>
                <a:ea typeface="Calibri" panose="020F0502020204030204" pitchFamily="34" charset="0"/>
                <a:cs typeface="Times New Roman" panose="02020603050405020304" pitchFamily="18" charset="0"/>
              </a:rPr>
              <a:t>25 not forsaking our own assembling together, as is the habit of some, but encouraging one another; and all the more as you see the day drawing near.</a:t>
            </a:r>
          </a:p>
        </p:txBody>
      </p:sp>
      <p:sp>
        <p:nvSpPr>
          <p:cNvPr id="3" name="TextBox 2">
            <a:extLst>
              <a:ext uri="{FF2B5EF4-FFF2-40B4-BE49-F238E27FC236}">
                <a16:creationId xmlns:a16="http://schemas.microsoft.com/office/drawing/2014/main" id="{8C8FB39E-ACA0-4699-9154-5D2951ADC418}"/>
              </a:ext>
            </a:extLst>
          </p:cNvPr>
          <p:cNvSpPr txBox="1"/>
          <p:nvPr/>
        </p:nvSpPr>
        <p:spPr>
          <a:xfrm>
            <a:off x="495300" y="4114800"/>
            <a:ext cx="10982325" cy="1815882"/>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5:28</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but I say to you that everyone who looks at a woman with lust for her has already committed adultery with her in his heart.</a:t>
            </a:r>
          </a:p>
        </p:txBody>
      </p:sp>
    </p:spTree>
    <p:extLst>
      <p:ext uri="{BB962C8B-B14F-4D97-AF65-F5344CB8AC3E}">
        <p14:creationId xmlns:p14="http://schemas.microsoft.com/office/powerpoint/2010/main" val="2718030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4E0513-7F19-4BB0-BAB5-0820AA303DF7}"/>
              </a:ext>
            </a:extLst>
          </p:cNvPr>
          <p:cNvSpPr txBox="1"/>
          <p:nvPr/>
        </p:nvSpPr>
        <p:spPr>
          <a:xfrm>
            <a:off x="266700" y="304800"/>
            <a:ext cx="11496675" cy="1815882"/>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Ephesians 5:18</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And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do not get drunk</a:t>
            </a:r>
            <a:r>
              <a:rPr lang="en-US" sz="2800" dirty="0">
                <a:effectLst/>
                <a:latin typeface="Calibri" panose="020F0502020204030204" pitchFamily="34" charset="0"/>
                <a:ea typeface="Calibri" panose="020F0502020204030204" pitchFamily="34" charset="0"/>
                <a:cs typeface="Times New Roman" panose="02020603050405020304" pitchFamily="18" charset="0"/>
              </a:rPr>
              <a:t> with wine, for that is dissipation, but be filled with the Spirit…</a:t>
            </a:r>
          </a:p>
        </p:txBody>
      </p:sp>
      <p:sp>
        <p:nvSpPr>
          <p:cNvPr id="4" name="TextBox 3">
            <a:extLst>
              <a:ext uri="{FF2B5EF4-FFF2-40B4-BE49-F238E27FC236}">
                <a16:creationId xmlns:a16="http://schemas.microsoft.com/office/drawing/2014/main" id="{3FCD1C15-071B-4D13-B823-233F8D8C8E39}"/>
              </a:ext>
            </a:extLst>
          </p:cNvPr>
          <p:cNvSpPr txBox="1"/>
          <p:nvPr/>
        </p:nvSpPr>
        <p:spPr>
          <a:xfrm>
            <a:off x="266700" y="2590800"/>
            <a:ext cx="11496675" cy="1384995"/>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 Corinthians 6:18</a:t>
            </a:r>
          </a:p>
          <a:p>
            <a:endParaRPr lang="en-US" sz="2800" b="1" dirty="0">
              <a:latin typeface="Calibri" panose="020F0502020204030204" pitchFamily="34" charset="0"/>
              <a:ea typeface="Calibri" panose="020F0502020204030204" pitchFamily="34" charset="0"/>
              <a:cs typeface="Times New Roman" panose="02020603050405020304" pitchFamily="18" charset="0"/>
            </a:endParaRPr>
          </a:p>
          <a:p>
            <a:r>
              <a:rPr lang="en-US" sz="2800" b="1" dirty="0">
                <a:effectLst/>
                <a:latin typeface="Calibri" panose="020F0502020204030204" pitchFamily="34" charset="0"/>
                <a:ea typeface="Calibri" panose="020F0502020204030204" pitchFamily="34" charset="0"/>
                <a:cs typeface="Times New Roman" panose="02020603050405020304" pitchFamily="18" charset="0"/>
              </a:rPr>
              <a:t>Flee immorality</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p>
        </p:txBody>
      </p:sp>
      <p:sp>
        <p:nvSpPr>
          <p:cNvPr id="5" name="TextBox 4">
            <a:extLst>
              <a:ext uri="{FF2B5EF4-FFF2-40B4-BE49-F238E27FC236}">
                <a16:creationId xmlns:a16="http://schemas.microsoft.com/office/drawing/2014/main" id="{BD0E32B0-C7B8-4EF8-9E2E-FC05E554748D}"/>
              </a:ext>
            </a:extLst>
          </p:cNvPr>
          <p:cNvSpPr txBox="1"/>
          <p:nvPr/>
        </p:nvSpPr>
        <p:spPr>
          <a:xfrm>
            <a:off x="381000" y="4743450"/>
            <a:ext cx="11496675" cy="1384995"/>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 Thessalonians 5:18</a:t>
            </a:r>
          </a:p>
          <a:p>
            <a:endParaRPr lang="en-US" sz="2800" b="1" dirty="0">
              <a:latin typeface="Calibri" panose="020F0502020204030204" pitchFamily="34" charset="0"/>
              <a:ea typeface="Calibri" panose="020F0502020204030204" pitchFamily="34" charset="0"/>
              <a:cs typeface="Times New Roman" panose="02020603050405020304" pitchFamily="18" charset="0"/>
            </a:endParaRPr>
          </a:p>
          <a:p>
            <a:r>
              <a:rPr lang="en-US" sz="2800" b="1" dirty="0">
                <a:effectLst/>
                <a:latin typeface="Calibri" panose="020F0502020204030204" pitchFamily="34" charset="0"/>
                <a:ea typeface="Calibri" panose="020F0502020204030204" pitchFamily="34" charset="0"/>
                <a:cs typeface="Times New Roman" panose="02020603050405020304" pitchFamily="18" charset="0"/>
              </a:rPr>
              <a:t>in everything give thanks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17179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A731CE-269C-44DD-8397-10347171AC41}"/>
              </a:ext>
            </a:extLst>
          </p:cNvPr>
          <p:cNvSpPr txBox="1"/>
          <p:nvPr/>
        </p:nvSpPr>
        <p:spPr>
          <a:xfrm>
            <a:off x="419100" y="400050"/>
            <a:ext cx="11201400" cy="1384995"/>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Romans 13:9</a:t>
            </a:r>
          </a:p>
          <a:p>
            <a:endParaRPr lang="en-US" sz="2800" b="1" dirty="0">
              <a:latin typeface="Calibri" panose="020F0502020204030204" pitchFamily="34" charset="0"/>
              <a:ea typeface="Calibri" panose="020F0502020204030204" pitchFamily="34" charset="0"/>
              <a:cs typeface="Times New Roman" panose="02020603050405020304" pitchFamily="18" charset="0"/>
            </a:endParaRPr>
          </a:p>
          <a:p>
            <a:r>
              <a:rPr lang="en-US" sz="2800" b="1" dirty="0">
                <a:effectLst/>
                <a:latin typeface="Calibri" panose="020F0502020204030204" pitchFamily="34" charset="0"/>
                <a:ea typeface="Calibri" panose="020F0502020204030204" pitchFamily="34" charset="0"/>
                <a:cs typeface="Times New Roman" panose="02020603050405020304" pitchFamily="18" charset="0"/>
              </a:rPr>
              <a:t>You shall not steal</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44E1B0A7-AFC8-4ED4-A37D-8A860FEB7256}"/>
              </a:ext>
            </a:extLst>
          </p:cNvPr>
          <p:cNvSpPr txBox="1"/>
          <p:nvPr/>
        </p:nvSpPr>
        <p:spPr>
          <a:xfrm>
            <a:off x="461962" y="2290197"/>
            <a:ext cx="11115675" cy="1815882"/>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Ephesians 4:32</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Be kind to one another, tender-hearted,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forgiving each other</a:t>
            </a:r>
            <a:r>
              <a:rPr lang="en-US" sz="2800" dirty="0">
                <a:effectLst/>
                <a:latin typeface="Calibri" panose="020F0502020204030204" pitchFamily="34" charset="0"/>
                <a:ea typeface="Calibri" panose="020F0502020204030204" pitchFamily="34" charset="0"/>
                <a:cs typeface="Times New Roman" panose="02020603050405020304" pitchFamily="18" charset="0"/>
              </a:rPr>
              <a:t>, just as God in Christ also has forgiven you.</a:t>
            </a:r>
          </a:p>
        </p:txBody>
      </p:sp>
      <p:sp>
        <p:nvSpPr>
          <p:cNvPr id="4" name="TextBox 3">
            <a:extLst>
              <a:ext uri="{FF2B5EF4-FFF2-40B4-BE49-F238E27FC236}">
                <a16:creationId xmlns:a16="http://schemas.microsoft.com/office/drawing/2014/main" id="{7F24908D-3131-4676-8B8A-1054DF71BAFF}"/>
              </a:ext>
            </a:extLst>
          </p:cNvPr>
          <p:cNvSpPr txBox="1"/>
          <p:nvPr/>
        </p:nvSpPr>
        <p:spPr>
          <a:xfrm>
            <a:off x="581025" y="4611231"/>
            <a:ext cx="11039475" cy="2246769"/>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Hebrews 10:25</a:t>
            </a:r>
          </a:p>
          <a:p>
            <a:endParaRPr lang="en-US" sz="2800" b="1" dirty="0">
              <a:latin typeface="Calibri" panose="020F0502020204030204" pitchFamily="34" charset="0"/>
              <a:ea typeface="Calibri" panose="020F0502020204030204" pitchFamily="34" charset="0"/>
              <a:cs typeface="Times New Roman" panose="02020603050405020304" pitchFamily="18" charset="0"/>
            </a:endParaRPr>
          </a:p>
          <a:p>
            <a:r>
              <a:rPr lang="en-US" sz="2800" b="1" dirty="0">
                <a:effectLst/>
                <a:latin typeface="Calibri" panose="020F0502020204030204" pitchFamily="34" charset="0"/>
                <a:ea typeface="Calibri" panose="020F0502020204030204" pitchFamily="34" charset="0"/>
                <a:cs typeface="Times New Roman" panose="02020603050405020304" pitchFamily="18" charset="0"/>
              </a:rPr>
              <a:t>not forsaking our own assembling together</a:t>
            </a:r>
            <a:r>
              <a:rPr lang="en-US" sz="2800" dirty="0">
                <a:effectLst/>
                <a:latin typeface="Calibri" panose="020F0502020204030204" pitchFamily="34" charset="0"/>
                <a:ea typeface="Calibri" panose="020F0502020204030204" pitchFamily="34" charset="0"/>
                <a:cs typeface="Times New Roman" panose="02020603050405020304" pitchFamily="18" charset="0"/>
              </a:rPr>
              <a:t>, as is the habit of some, but encouraging one another; and all the more as you see the day drawing near.</a:t>
            </a:r>
          </a:p>
        </p:txBody>
      </p:sp>
    </p:spTree>
    <p:extLst>
      <p:ext uri="{BB962C8B-B14F-4D97-AF65-F5344CB8AC3E}">
        <p14:creationId xmlns:p14="http://schemas.microsoft.com/office/powerpoint/2010/main" val="1704281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F929B3-5BA3-4F32-90EF-A85E9C567E25}"/>
              </a:ext>
            </a:extLst>
          </p:cNvPr>
          <p:cNvSpPr txBox="1"/>
          <p:nvPr/>
        </p:nvSpPr>
        <p:spPr>
          <a:xfrm>
            <a:off x="409575" y="171450"/>
            <a:ext cx="11239500" cy="1569660"/>
          </a:xfrm>
          <a:prstGeom prst="rect">
            <a:avLst/>
          </a:prstGeom>
          <a:noFill/>
        </p:spPr>
        <p:txBody>
          <a:bodyPr wrap="square" rtlCol="0">
            <a:spAutoFit/>
          </a:bodyPr>
          <a:lstStyle/>
          <a:p>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Colossians 3:5</a:t>
            </a:r>
          </a:p>
          <a:p>
            <a:endParaRPr lang="en-US" sz="2400" dirty="0">
              <a:latin typeface="Calibri" panose="020F0502020204030204" pitchFamily="34" charset="0"/>
              <a:ea typeface="Calibri" panose="020F0502020204030204" pitchFamily="34" charset="0"/>
              <a:cs typeface="Times New Roman" panose="02020603050405020304" pitchFamily="18" charset="0"/>
            </a:endParaRPr>
          </a:p>
          <a:p>
            <a:r>
              <a:rPr lang="en-US" sz="2400" dirty="0">
                <a:effectLst/>
                <a:latin typeface="Calibri" panose="020F0502020204030204" pitchFamily="34" charset="0"/>
                <a:ea typeface="Calibri" panose="020F0502020204030204" pitchFamily="34" charset="0"/>
                <a:cs typeface="Times New Roman" panose="02020603050405020304" pitchFamily="18" charset="0"/>
              </a:rPr>
              <a:t>Therefore consider the members of your earthly body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as dead to immorality</a:t>
            </a:r>
            <a:r>
              <a:rPr lang="en-US" sz="2400" dirty="0">
                <a:effectLst/>
                <a:latin typeface="Calibri" panose="020F0502020204030204" pitchFamily="34" charset="0"/>
                <a:ea typeface="Calibri" panose="020F0502020204030204" pitchFamily="34" charset="0"/>
                <a:cs typeface="Times New Roman" panose="02020603050405020304" pitchFamily="18" charset="0"/>
              </a:rPr>
              <a:t>, impurity, passion, evil desire, and greed, which amounts to idolatry.</a:t>
            </a:r>
          </a:p>
        </p:txBody>
      </p:sp>
      <p:sp>
        <p:nvSpPr>
          <p:cNvPr id="3" name="TextBox 2">
            <a:extLst>
              <a:ext uri="{FF2B5EF4-FFF2-40B4-BE49-F238E27FC236}">
                <a16:creationId xmlns:a16="http://schemas.microsoft.com/office/drawing/2014/main" id="{356C8962-C7F2-4DA7-9BC8-F76E3035B3B5}"/>
              </a:ext>
            </a:extLst>
          </p:cNvPr>
          <p:cNvSpPr txBox="1"/>
          <p:nvPr/>
        </p:nvSpPr>
        <p:spPr>
          <a:xfrm>
            <a:off x="433387" y="2336393"/>
            <a:ext cx="11277600" cy="1938992"/>
          </a:xfrm>
          <a:prstGeom prst="rect">
            <a:avLst/>
          </a:prstGeom>
          <a:noFill/>
        </p:spPr>
        <p:txBody>
          <a:bodyPr wrap="square" rtlCol="0">
            <a:spAutoFit/>
          </a:bodyPr>
          <a:lstStyle/>
          <a:p>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Ephesians 4:29</a:t>
            </a:r>
          </a:p>
          <a:p>
            <a:endParaRPr lang="en-US" sz="2400" b="1" dirty="0">
              <a:latin typeface="Calibri" panose="020F0502020204030204" pitchFamily="34" charset="0"/>
              <a:ea typeface="Calibri" panose="020F0502020204030204" pitchFamily="34" charset="0"/>
              <a:cs typeface="Times New Roman" panose="02020603050405020304" pitchFamily="18" charset="0"/>
            </a:endParaRPr>
          </a:p>
          <a:p>
            <a:r>
              <a:rPr lang="en-US" sz="2400" b="1" dirty="0">
                <a:effectLst/>
                <a:latin typeface="Calibri" panose="020F0502020204030204" pitchFamily="34" charset="0"/>
                <a:ea typeface="Calibri" panose="020F0502020204030204" pitchFamily="34" charset="0"/>
                <a:cs typeface="Times New Roman" panose="02020603050405020304" pitchFamily="18" charset="0"/>
              </a:rPr>
              <a:t>Let no unwholesome word proceed from your mouth</a:t>
            </a:r>
            <a:r>
              <a:rPr lang="en-US" sz="2400" dirty="0">
                <a:effectLst/>
                <a:latin typeface="Calibri" panose="020F0502020204030204" pitchFamily="34" charset="0"/>
                <a:ea typeface="Calibri" panose="020F0502020204030204" pitchFamily="34" charset="0"/>
                <a:cs typeface="Times New Roman" panose="02020603050405020304" pitchFamily="18" charset="0"/>
              </a:rPr>
              <a:t>, but only such a word as is good for edification according to the need of the moment, so that it will give grace to those who hear.</a:t>
            </a:r>
          </a:p>
        </p:txBody>
      </p:sp>
      <p:sp>
        <p:nvSpPr>
          <p:cNvPr id="4" name="TextBox 3">
            <a:extLst>
              <a:ext uri="{FF2B5EF4-FFF2-40B4-BE49-F238E27FC236}">
                <a16:creationId xmlns:a16="http://schemas.microsoft.com/office/drawing/2014/main" id="{A8F2BB74-A70A-4DEE-8C6F-073B558D9743}"/>
              </a:ext>
            </a:extLst>
          </p:cNvPr>
          <p:cNvSpPr txBox="1"/>
          <p:nvPr/>
        </p:nvSpPr>
        <p:spPr>
          <a:xfrm>
            <a:off x="433387" y="4870668"/>
            <a:ext cx="11325225" cy="1569660"/>
          </a:xfrm>
          <a:prstGeom prst="rect">
            <a:avLst/>
          </a:prstGeom>
          <a:noFill/>
        </p:spPr>
        <p:txBody>
          <a:bodyPr wrap="square" rtlCol="0">
            <a:spAutoFit/>
          </a:bodyPr>
          <a:lstStyle/>
          <a:p>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2 Corinthians 6:14</a:t>
            </a:r>
          </a:p>
          <a:p>
            <a:endParaRPr lang="en-US" sz="2400" b="1" dirty="0">
              <a:latin typeface="Calibri" panose="020F0502020204030204" pitchFamily="34" charset="0"/>
              <a:ea typeface="Calibri" panose="020F0502020204030204" pitchFamily="34" charset="0"/>
              <a:cs typeface="Times New Roman" panose="02020603050405020304" pitchFamily="18" charset="0"/>
            </a:endParaRPr>
          </a:p>
          <a:p>
            <a:r>
              <a:rPr lang="en-US" sz="2400" b="1" dirty="0">
                <a:effectLst/>
                <a:latin typeface="Calibri" panose="020F0502020204030204" pitchFamily="34" charset="0"/>
                <a:ea typeface="Calibri" panose="020F0502020204030204" pitchFamily="34" charset="0"/>
                <a:cs typeface="Times New Roman" panose="02020603050405020304" pitchFamily="18" charset="0"/>
              </a:rPr>
              <a:t>Do not be bound together with unbelievers</a:t>
            </a:r>
            <a:r>
              <a:rPr lang="en-US" sz="2400" dirty="0">
                <a:effectLst/>
                <a:latin typeface="Calibri" panose="020F0502020204030204" pitchFamily="34" charset="0"/>
                <a:ea typeface="Calibri" panose="020F0502020204030204" pitchFamily="34" charset="0"/>
                <a:cs typeface="Times New Roman" panose="02020603050405020304" pitchFamily="18" charset="0"/>
              </a:rPr>
              <a:t>; for what partnership have righteousness and lawlessness, or what fellowship has light with darkness?</a:t>
            </a:r>
          </a:p>
        </p:txBody>
      </p:sp>
    </p:spTree>
    <p:extLst>
      <p:ext uri="{BB962C8B-B14F-4D97-AF65-F5344CB8AC3E}">
        <p14:creationId xmlns:p14="http://schemas.microsoft.com/office/powerpoint/2010/main" val="4055016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11F933E-4445-463B-95AE-3F570C58EAAE}"/>
              </a:ext>
            </a:extLst>
          </p:cNvPr>
          <p:cNvSpPr txBox="1"/>
          <p:nvPr/>
        </p:nvSpPr>
        <p:spPr>
          <a:xfrm>
            <a:off x="438150" y="419100"/>
            <a:ext cx="10934700" cy="3519681"/>
          </a:xfrm>
          <a:prstGeom prst="rect">
            <a:avLst/>
          </a:prstGeom>
          <a:noFill/>
        </p:spPr>
        <p:txBody>
          <a:bodyPr wrap="square" rtlCol="0">
            <a:spAutoFit/>
          </a:bodyPr>
          <a:lstStyle/>
          <a:p>
            <a:pPr marL="0" marR="0">
              <a:lnSpc>
                <a:spcPct val="115000"/>
              </a:lnSpc>
              <a:spcBef>
                <a:spcPts val="0"/>
              </a:spcBef>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Noah		</a:t>
            </a:r>
            <a:r>
              <a:rPr lang="en-US" sz="1800" dirty="0">
                <a:effectLst/>
                <a:latin typeface="Calibri" panose="020F0502020204030204" pitchFamily="34" charset="0"/>
                <a:ea typeface="Calibri" panose="020F0502020204030204" pitchFamily="34" charset="0"/>
                <a:cs typeface="Times New Roman" panose="02020603050405020304" pitchFamily="18" charset="0"/>
              </a:rPr>
              <a:t>Obedience</a:t>
            </a:r>
          </a:p>
          <a:p>
            <a:pPr marL="0" marR="0">
              <a:lnSpc>
                <a:spcPct val="115000"/>
              </a:lnSpc>
              <a:spcBef>
                <a:spcPts val="0"/>
              </a:spcBef>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David</a:t>
            </a:r>
            <a:r>
              <a:rPr lang="en-US" sz="1800" dirty="0">
                <a:effectLst/>
                <a:latin typeface="Calibri" panose="020F0502020204030204" pitchFamily="34" charset="0"/>
                <a:ea typeface="Calibri" panose="020F0502020204030204" pitchFamily="34" charset="0"/>
                <a:cs typeface="Times New Roman" panose="02020603050405020304" pitchFamily="18" charset="0"/>
              </a:rPr>
              <a:t> 		Victory</a:t>
            </a:r>
          </a:p>
          <a:p>
            <a:pPr marL="0" marR="0">
              <a:lnSpc>
                <a:spcPct val="115000"/>
              </a:lnSpc>
              <a:spcBef>
                <a:spcPts val="0"/>
              </a:spcBef>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Ruth</a:t>
            </a:r>
            <a:r>
              <a:rPr lang="en-US" sz="1800" dirty="0">
                <a:effectLst/>
                <a:latin typeface="Calibri" panose="020F0502020204030204" pitchFamily="34" charset="0"/>
                <a:ea typeface="Calibri" panose="020F0502020204030204" pitchFamily="34" charset="0"/>
                <a:cs typeface="Times New Roman" panose="02020603050405020304" pitchFamily="18" charset="0"/>
              </a:rPr>
              <a:t> 		Loyalty</a:t>
            </a:r>
          </a:p>
          <a:p>
            <a:pPr marL="0" marR="0">
              <a:lnSpc>
                <a:spcPct val="115000"/>
              </a:lnSpc>
              <a:spcBef>
                <a:spcPts val="0"/>
              </a:spcBef>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Joshua</a:t>
            </a:r>
            <a:r>
              <a:rPr lang="en-US" sz="1800" dirty="0">
                <a:effectLst/>
                <a:latin typeface="Calibri" panose="020F0502020204030204" pitchFamily="34" charset="0"/>
                <a:ea typeface="Calibri" panose="020F0502020204030204" pitchFamily="34" charset="0"/>
                <a:cs typeface="Times New Roman" panose="02020603050405020304" pitchFamily="18" charset="0"/>
              </a:rPr>
              <a:t> 		Courage and Trust in God</a:t>
            </a:r>
          </a:p>
          <a:p>
            <a:pPr marL="0" marR="0">
              <a:lnSpc>
                <a:spcPct val="115000"/>
              </a:lnSpc>
              <a:spcBef>
                <a:spcPts val="0"/>
              </a:spcBef>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Esther</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		S</a:t>
            </a:r>
            <a:r>
              <a:rPr lang="en-US" sz="1800" dirty="0">
                <a:effectLst/>
                <a:latin typeface="Calibri" panose="020F0502020204030204" pitchFamily="34" charset="0"/>
                <a:ea typeface="Calibri" panose="020F0502020204030204" pitchFamily="34" charset="0"/>
                <a:cs typeface="Times New Roman" panose="02020603050405020304" pitchFamily="18" charset="0"/>
              </a:rPr>
              <a:t>tanding for what is right and actively opposing evil</a:t>
            </a:r>
          </a:p>
          <a:p>
            <a:pPr marL="0" marR="0">
              <a:lnSpc>
                <a:spcPct val="115000"/>
              </a:lnSpc>
              <a:spcBef>
                <a:spcPts val="0"/>
              </a:spcBef>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Peter</a:t>
            </a:r>
            <a:r>
              <a:rPr lang="en-US" sz="1800" dirty="0">
                <a:effectLst/>
                <a:latin typeface="Calibri" panose="020F0502020204030204" pitchFamily="34" charset="0"/>
                <a:ea typeface="Calibri" panose="020F0502020204030204" pitchFamily="34" charset="0"/>
                <a:cs typeface="Times New Roman" panose="02020603050405020304" pitchFamily="18" charset="0"/>
              </a:rPr>
              <a:t> 		God’s Second Chances</a:t>
            </a:r>
          </a:p>
          <a:p>
            <a:pPr marL="0" marR="0">
              <a:lnSpc>
                <a:spcPct val="115000"/>
              </a:lnSpc>
              <a:spcBef>
                <a:spcPts val="0"/>
              </a:spcBef>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Herod</a:t>
            </a:r>
            <a:r>
              <a:rPr lang="en-US" sz="1800" dirty="0">
                <a:effectLst/>
                <a:latin typeface="Calibri" panose="020F0502020204030204" pitchFamily="34" charset="0"/>
                <a:ea typeface="Calibri" panose="020F0502020204030204" pitchFamily="34" charset="0"/>
                <a:cs typeface="Times New Roman" panose="02020603050405020304" pitchFamily="18" charset="0"/>
              </a:rPr>
              <a:t> 		Evil of Vanity</a:t>
            </a:r>
          </a:p>
          <a:p>
            <a:pPr marL="0" marR="0">
              <a:lnSpc>
                <a:spcPct val="115000"/>
              </a:lnSpc>
              <a:spcBef>
                <a:spcPts val="0"/>
              </a:spcBef>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Jezebel</a:t>
            </a:r>
            <a:r>
              <a:rPr lang="en-US" sz="1800" dirty="0">
                <a:effectLst/>
                <a:latin typeface="Calibri" panose="020F0502020204030204" pitchFamily="34" charset="0"/>
                <a:ea typeface="Calibri" panose="020F0502020204030204" pitchFamily="34" charset="0"/>
                <a:cs typeface="Times New Roman" panose="02020603050405020304" pitchFamily="18" charset="0"/>
              </a:rPr>
              <a:t> 		Evil of Power</a:t>
            </a:r>
          </a:p>
        </p:txBody>
      </p:sp>
      <p:sp>
        <p:nvSpPr>
          <p:cNvPr id="3" name="Arrow: Right 2">
            <a:extLst>
              <a:ext uri="{FF2B5EF4-FFF2-40B4-BE49-F238E27FC236}">
                <a16:creationId xmlns:a16="http://schemas.microsoft.com/office/drawing/2014/main" id="{51408644-5FB4-4A4B-8373-96FAAE32371F}"/>
              </a:ext>
            </a:extLst>
          </p:cNvPr>
          <p:cNvSpPr/>
          <p:nvPr/>
        </p:nvSpPr>
        <p:spPr>
          <a:xfrm>
            <a:off x="1485900" y="561975"/>
            <a:ext cx="409575"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row: Right 3">
            <a:extLst>
              <a:ext uri="{FF2B5EF4-FFF2-40B4-BE49-F238E27FC236}">
                <a16:creationId xmlns:a16="http://schemas.microsoft.com/office/drawing/2014/main" id="{DFFC6688-D0C0-41E7-9D93-9FB3119A859D}"/>
              </a:ext>
            </a:extLst>
          </p:cNvPr>
          <p:cNvSpPr/>
          <p:nvPr/>
        </p:nvSpPr>
        <p:spPr>
          <a:xfrm>
            <a:off x="1485900" y="1009650"/>
            <a:ext cx="409575"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D2C1573B-C7D5-4218-9F6E-75E654C64416}"/>
              </a:ext>
            </a:extLst>
          </p:cNvPr>
          <p:cNvSpPr/>
          <p:nvPr/>
        </p:nvSpPr>
        <p:spPr>
          <a:xfrm>
            <a:off x="1485900" y="1457325"/>
            <a:ext cx="409575"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53F6530D-DC65-46C8-BA83-C8E261F519B5}"/>
              </a:ext>
            </a:extLst>
          </p:cNvPr>
          <p:cNvSpPr/>
          <p:nvPr/>
        </p:nvSpPr>
        <p:spPr>
          <a:xfrm>
            <a:off x="1485900" y="1905000"/>
            <a:ext cx="409575"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E859F938-0790-4FD2-B3B9-C38301541CD9}"/>
              </a:ext>
            </a:extLst>
          </p:cNvPr>
          <p:cNvSpPr/>
          <p:nvPr/>
        </p:nvSpPr>
        <p:spPr>
          <a:xfrm>
            <a:off x="1485900" y="2321815"/>
            <a:ext cx="409575"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9F05F50C-21A6-4479-8E28-272F40298A01}"/>
              </a:ext>
            </a:extLst>
          </p:cNvPr>
          <p:cNvSpPr/>
          <p:nvPr/>
        </p:nvSpPr>
        <p:spPr>
          <a:xfrm>
            <a:off x="1485899" y="2738630"/>
            <a:ext cx="409575"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F3F21D3A-1B54-4321-A957-A50CA3438008}"/>
              </a:ext>
            </a:extLst>
          </p:cNvPr>
          <p:cNvSpPr/>
          <p:nvPr/>
        </p:nvSpPr>
        <p:spPr>
          <a:xfrm>
            <a:off x="1485899" y="3198500"/>
            <a:ext cx="409575"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B886A2AC-B839-4994-9486-0AEB91B211DA}"/>
              </a:ext>
            </a:extLst>
          </p:cNvPr>
          <p:cNvSpPr/>
          <p:nvPr/>
        </p:nvSpPr>
        <p:spPr>
          <a:xfrm>
            <a:off x="1485898" y="3639320"/>
            <a:ext cx="409575"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3356697"/>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FE78DAA-2E93-46AD-954A-E30B999D1DBB}"/>
              </a:ext>
            </a:extLst>
          </p:cNvPr>
          <p:cNvSpPr txBox="1"/>
          <p:nvPr/>
        </p:nvSpPr>
        <p:spPr>
          <a:xfrm>
            <a:off x="323850" y="571500"/>
            <a:ext cx="11410950" cy="461665"/>
          </a:xfrm>
          <a:prstGeom prst="rect">
            <a:avLst/>
          </a:prstGeom>
          <a:noFill/>
        </p:spPr>
        <p:txBody>
          <a:bodyPr wrap="square" rtlCol="0">
            <a:spAutoFit/>
          </a:bodyPr>
          <a:lstStyle/>
          <a:p>
            <a:r>
              <a:rPr lang="en-US" sz="2400" dirty="0">
                <a:effectLst/>
                <a:latin typeface="Calibri" panose="020F0502020204030204" pitchFamily="34" charset="0"/>
                <a:ea typeface="Calibri" panose="020F0502020204030204" pitchFamily="34" charset="0"/>
                <a:cs typeface="Times New Roman" panose="02020603050405020304" pitchFamily="18" charset="0"/>
              </a:rPr>
              <a:t>2) Reading the Bible carefully and slowly and letting God speak to you personally</a:t>
            </a:r>
          </a:p>
        </p:txBody>
      </p:sp>
      <p:sp>
        <p:nvSpPr>
          <p:cNvPr id="3" name="TextBox 2">
            <a:extLst>
              <a:ext uri="{FF2B5EF4-FFF2-40B4-BE49-F238E27FC236}">
                <a16:creationId xmlns:a16="http://schemas.microsoft.com/office/drawing/2014/main" id="{DD2F3A0D-EFCE-4036-88D1-12838E1F5D3E}"/>
              </a:ext>
            </a:extLst>
          </p:cNvPr>
          <p:cNvSpPr txBox="1"/>
          <p:nvPr/>
        </p:nvSpPr>
        <p:spPr>
          <a:xfrm>
            <a:off x="323850" y="1362075"/>
            <a:ext cx="11487150" cy="5283241"/>
          </a:xfrm>
          <a:prstGeom prst="rect">
            <a:avLst/>
          </a:prstGeom>
          <a:noFill/>
        </p:spPr>
        <p:txBody>
          <a:bodyPr wrap="square" rtlCol="0">
            <a:spAutoFit/>
          </a:bodyPr>
          <a:lstStyle/>
          <a:p>
            <a:pPr marL="0" marR="0">
              <a:lnSpc>
                <a:spcPct val="115000"/>
              </a:lnSpc>
              <a:spcBef>
                <a:spcPts val="0"/>
              </a:spcBef>
              <a:spcAft>
                <a:spcPts val="10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Matthew 14</a:t>
            </a:r>
          </a:p>
          <a:p>
            <a:pPr marL="457200" marR="0">
              <a:lnSpc>
                <a:spcPct val="115000"/>
              </a:lnSpc>
              <a:spcBef>
                <a:spcPts val="0"/>
              </a:spcBef>
              <a:spcAft>
                <a:spcPts val="10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22 Immediately He made the disciples get into the boat and go ahead of Him to the other side, while He sent the crowds away. 23 After He had sent the crowds away, He went up on the mountain by Himself to pray; and when it was evening, He was there alone. 24 But the boat was already a long distance from the land, battered by the waves; for the wind was contrary. 25 And in the fourth watch of the night He came to them, walking on the sea. 26 When the disciples saw Him walking on the sea, they were terrified, and said, “It is a ghost!” And they cried out in fear. 27 But immediately Jesus spoke to them, saying, “Take courage, it is I; do not be afraid.”</a:t>
            </a:r>
          </a:p>
          <a:p>
            <a:pPr marL="457200" marR="0">
              <a:lnSpc>
                <a:spcPct val="115000"/>
              </a:lnSpc>
              <a:spcBef>
                <a:spcPts val="0"/>
              </a:spcBef>
              <a:spcAft>
                <a:spcPts val="10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28 Peter said to Him, “Lord, if it is You, command me to come to You on the water.” 29 And He said, “Come!” And Peter got out of the boat, and walked on the water and came toward Jesus. 30 But seeing the wind, he became frightened, and beginning to sink, he cried out, “Lord, save me!” 31 Immediately Jesus stretched out His hand and took hold of him, and said to him, “You of little faith, why did you doubt?” 32 When they got into the boat, the wind stopped. 33 And those who were in the boat worshiped Him, saying, “You are certainly God’s Son!”</a:t>
            </a:r>
          </a:p>
        </p:txBody>
      </p:sp>
    </p:spTree>
    <p:extLst>
      <p:ext uri="{BB962C8B-B14F-4D97-AF65-F5344CB8AC3E}">
        <p14:creationId xmlns:p14="http://schemas.microsoft.com/office/powerpoint/2010/main" val="1866074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482BAB-26DC-4CB8-B758-7C02B2CF3EF5}"/>
              </a:ext>
            </a:extLst>
          </p:cNvPr>
          <p:cNvSpPr txBox="1"/>
          <p:nvPr/>
        </p:nvSpPr>
        <p:spPr>
          <a:xfrm>
            <a:off x="304800" y="476250"/>
            <a:ext cx="11182350" cy="4401205"/>
          </a:xfrm>
          <a:prstGeom prst="rect">
            <a:avLst/>
          </a:prstGeom>
          <a:noFill/>
        </p:spPr>
        <p:txBody>
          <a:bodyPr wrap="square" rtlCol="0">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Finding God’s will for your life is not as difficult as we make it out to be. In fact, 90 percent of God's will for my life is the same as 90 percent of God's will for your life. (Actual results may vary.) </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I believe it's because most of us tend to overplay the importance of God's specific will for our life, while underestimating the value of knowing and doing God's universal will for all our lives. We often want to skip past the 90 percent (the Essentials) and jump straight to the 10 percent (the Specifics). </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Jesus never asked us to be unique. He told us to be faithful.</a:t>
            </a:r>
          </a:p>
        </p:txBody>
      </p:sp>
    </p:spTree>
    <p:extLst>
      <p:ext uri="{BB962C8B-B14F-4D97-AF65-F5344CB8AC3E}">
        <p14:creationId xmlns:p14="http://schemas.microsoft.com/office/powerpoint/2010/main" val="3558892374"/>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D27CB0-0856-4D5F-B068-6392286D33B3}"/>
              </a:ext>
            </a:extLst>
          </p:cNvPr>
          <p:cNvSpPr txBox="1"/>
          <p:nvPr/>
        </p:nvSpPr>
        <p:spPr>
          <a:xfrm>
            <a:off x="419100" y="466725"/>
            <a:ext cx="11382375" cy="523220"/>
          </a:xfrm>
          <a:prstGeom prst="rect">
            <a:avLst/>
          </a:prstGeom>
          <a:noFill/>
        </p:spPr>
        <p:txBody>
          <a:bodyPr wrap="square" rtlCol="0">
            <a:spAutoFit/>
          </a:bodyPr>
          <a:lstStyle/>
          <a:p>
            <a:r>
              <a:rPr lang="en-US" sz="2800" dirty="0"/>
              <a:t>2) Prayer</a:t>
            </a:r>
          </a:p>
        </p:txBody>
      </p:sp>
      <p:pic>
        <p:nvPicPr>
          <p:cNvPr id="4" name="Picture 3">
            <a:extLst>
              <a:ext uri="{FF2B5EF4-FFF2-40B4-BE49-F238E27FC236}">
                <a16:creationId xmlns:a16="http://schemas.microsoft.com/office/drawing/2014/main" id="{AA06714B-C0D3-4CBE-A88E-AC10371BF6D7}"/>
              </a:ext>
            </a:extLst>
          </p:cNvPr>
          <p:cNvPicPr>
            <a:picLocks noChangeAspect="1"/>
          </p:cNvPicPr>
          <p:nvPr/>
        </p:nvPicPr>
        <p:blipFill>
          <a:blip r:embed="rId2"/>
          <a:stretch>
            <a:fillRect/>
          </a:stretch>
        </p:blipFill>
        <p:spPr>
          <a:xfrm>
            <a:off x="3457575" y="1046556"/>
            <a:ext cx="5276850" cy="5344719"/>
          </a:xfrm>
          <a:prstGeom prst="rect">
            <a:avLst/>
          </a:prstGeom>
        </p:spPr>
      </p:pic>
    </p:spTree>
    <p:extLst>
      <p:ext uri="{BB962C8B-B14F-4D97-AF65-F5344CB8AC3E}">
        <p14:creationId xmlns:p14="http://schemas.microsoft.com/office/powerpoint/2010/main" val="3518124101"/>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5BA6BB-AF3E-4A41-889C-8FFBF58716CB}"/>
              </a:ext>
            </a:extLst>
          </p:cNvPr>
          <p:cNvSpPr txBox="1"/>
          <p:nvPr/>
        </p:nvSpPr>
        <p:spPr>
          <a:xfrm>
            <a:off x="476250" y="504825"/>
            <a:ext cx="10982325" cy="4155625"/>
          </a:xfrm>
          <a:prstGeom prst="rect">
            <a:avLst/>
          </a:prstGeom>
          <a:noFill/>
        </p:spPr>
        <p:txBody>
          <a:bodyPr wrap="square" rtlCol="0">
            <a:spAutoFit/>
          </a:bodyPr>
          <a:lstStyle/>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Psalms</a:t>
            </a:r>
          </a:p>
          <a:p>
            <a:pPr marL="742950" marR="0" lvl="1" indent="-285750">
              <a:lnSpc>
                <a:spcPct val="115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Confidence/Trust</a:t>
            </a:r>
          </a:p>
          <a:p>
            <a:pPr marL="742950" marR="0" lvl="1" indent="-285750">
              <a:lnSpc>
                <a:spcPct val="115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Kingship/Royal of both God and of a human king</a:t>
            </a:r>
          </a:p>
          <a:p>
            <a:pPr marL="742950" marR="0" lvl="1" indent="-285750">
              <a:lnSpc>
                <a:spcPct val="115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Lamentation, sometimes further divided into personal and communal</a:t>
            </a:r>
          </a:p>
          <a:p>
            <a:pPr marL="742950" marR="0" lvl="1" indent="-285750">
              <a:lnSpc>
                <a:spcPct val="115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Praise hymns</a:t>
            </a:r>
          </a:p>
          <a:p>
            <a:pPr marL="742950" marR="0" lvl="1" indent="-285750">
              <a:lnSpc>
                <a:spcPct val="115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Remembrance</a:t>
            </a:r>
          </a:p>
          <a:p>
            <a:pPr marL="742950" marR="0" lvl="1" indent="-285750">
              <a:lnSpc>
                <a:spcPct val="115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Thanksgiving</a:t>
            </a:r>
          </a:p>
          <a:p>
            <a:pPr marL="742950" marR="0" lvl="1" indent="-285750">
              <a:lnSpc>
                <a:spcPct val="115000"/>
              </a:lnSpc>
              <a:spcBef>
                <a:spcPts val="0"/>
              </a:spcBef>
              <a:spcAft>
                <a:spcPts val="10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Wisdom</a:t>
            </a:r>
          </a:p>
        </p:txBody>
      </p:sp>
    </p:spTree>
    <p:extLst>
      <p:ext uri="{BB962C8B-B14F-4D97-AF65-F5344CB8AC3E}">
        <p14:creationId xmlns:p14="http://schemas.microsoft.com/office/powerpoint/2010/main" val="2812224669"/>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CDC76B0-E261-44E6-8A76-FC4C4B8F468C}"/>
              </a:ext>
            </a:extLst>
          </p:cNvPr>
          <p:cNvSpPr txBox="1"/>
          <p:nvPr/>
        </p:nvSpPr>
        <p:spPr>
          <a:xfrm>
            <a:off x="447675" y="361950"/>
            <a:ext cx="10944225" cy="6438366"/>
          </a:xfrm>
          <a:prstGeom prst="rect">
            <a:avLst/>
          </a:prstGeom>
          <a:noFill/>
        </p:spPr>
        <p:txBody>
          <a:bodyPr wrap="square" rtlCol="0">
            <a:spAutoFit/>
          </a:bodyPr>
          <a:lstStyle/>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Abuse by enemies – Psalm 3</a:t>
            </a:r>
          </a:p>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God feeling distant – Psalm 13</a:t>
            </a:r>
          </a:p>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Sorrow – Psalm 137</a:t>
            </a:r>
          </a:p>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Feeling overwhelmed and helpless – Psalm 69</a:t>
            </a:r>
          </a:p>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Suffering – Psalm 22</a:t>
            </a:r>
          </a:p>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Isolation – Psalm 102</a:t>
            </a:r>
          </a:p>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Feeling vulnerable – Psalm 31</a:t>
            </a:r>
          </a:p>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Guilt – Psalm 32</a:t>
            </a:r>
          </a:p>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Feeling crushed and oppressed – Psalm 38</a:t>
            </a:r>
          </a:p>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Betrayal – Psalm 55</a:t>
            </a:r>
          </a:p>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A sense of injustice – Psalm 58</a:t>
            </a:r>
          </a:p>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Envy of the wicked and rich – Psalm 73</a:t>
            </a:r>
          </a:p>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Feeling needy – Psalm 86</a:t>
            </a:r>
          </a:p>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Disappointment – Psalm 74</a:t>
            </a:r>
          </a:p>
          <a:p>
            <a:pPr marL="342900" marR="0" lvl="0" indent="-342900">
              <a:lnSpc>
                <a:spcPct val="115000"/>
              </a:lnSpc>
              <a:spcBef>
                <a:spcPts val="0"/>
              </a:spcBef>
              <a:spcAft>
                <a:spcPts val="100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Depression/Discouragement – Psalm 88</a:t>
            </a:r>
          </a:p>
        </p:txBody>
      </p:sp>
    </p:spTree>
    <p:extLst>
      <p:ext uri="{BB962C8B-B14F-4D97-AF65-F5344CB8AC3E}">
        <p14:creationId xmlns:p14="http://schemas.microsoft.com/office/powerpoint/2010/main" val="2223017461"/>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4EC117F-4492-4F19-8A64-5E205C94AB17}"/>
              </a:ext>
            </a:extLst>
          </p:cNvPr>
          <p:cNvSpPr txBox="1"/>
          <p:nvPr/>
        </p:nvSpPr>
        <p:spPr>
          <a:xfrm>
            <a:off x="447675" y="400050"/>
            <a:ext cx="11182350" cy="5164106"/>
          </a:xfrm>
          <a:prstGeom prst="rect">
            <a:avLst/>
          </a:prstGeom>
          <a:noFill/>
        </p:spPr>
        <p:txBody>
          <a:bodyPr wrap="square" rtlCol="0">
            <a:spAutoFit/>
          </a:bodyPr>
          <a:lstStyle/>
          <a:p>
            <a:pPr marL="0" marR="0">
              <a:lnSpc>
                <a:spcPct val="115000"/>
              </a:lnSpc>
              <a:spcBef>
                <a:spcPts val="0"/>
              </a:spcBef>
              <a:spcAft>
                <a:spcPts val="10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James 1:5-8 </a:t>
            </a:r>
          </a:p>
          <a:p>
            <a:pPr marL="0" marR="0">
              <a:lnSpc>
                <a:spcPct val="115000"/>
              </a:lnSpc>
              <a:spcBef>
                <a:spcPts val="0"/>
              </a:spcBef>
              <a:spcAft>
                <a:spcPts val="10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5 But if any of you lacks wisdom, let him ask of God, who gives to all generously and without reproach, and it will be given to him. </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6 But he must ask in faith without any doubting, for the one who doubts is like the surf of the sea, driven and tossed by the wind. </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7 For that man ought not to expect that he will receive anything from the Lord, </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8 being a double-minded man, unstable in all his ways.</a:t>
            </a:r>
          </a:p>
        </p:txBody>
      </p:sp>
    </p:spTree>
    <p:extLst>
      <p:ext uri="{BB962C8B-B14F-4D97-AF65-F5344CB8AC3E}">
        <p14:creationId xmlns:p14="http://schemas.microsoft.com/office/powerpoint/2010/main" val="1681089814"/>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A036C8-7E18-4C53-B30F-F834CD60E364}"/>
              </a:ext>
            </a:extLst>
          </p:cNvPr>
          <p:cNvSpPr txBox="1"/>
          <p:nvPr/>
        </p:nvSpPr>
        <p:spPr>
          <a:xfrm>
            <a:off x="352425" y="504825"/>
            <a:ext cx="11363325" cy="5035866"/>
          </a:xfrm>
          <a:prstGeom prst="rect">
            <a:avLst/>
          </a:prstGeom>
          <a:noFill/>
        </p:spPr>
        <p:txBody>
          <a:bodyPr wrap="square" rtlCol="0">
            <a:spAutoFit/>
          </a:bodyPr>
          <a:lstStyle/>
          <a:p>
            <a:pPr marL="0" marR="0">
              <a:lnSpc>
                <a:spcPct val="115000"/>
              </a:lnSpc>
              <a:spcBef>
                <a:spcPts val="0"/>
              </a:spcBef>
              <a:spcAft>
                <a:spcPts val="10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Hebrews 4:14-16</a:t>
            </a:r>
          </a:p>
          <a:p>
            <a:pPr marL="0" marR="0">
              <a:lnSpc>
                <a:spcPct val="115000"/>
              </a:lnSpc>
              <a:spcBef>
                <a:spcPts val="0"/>
              </a:spcBef>
              <a:spcAft>
                <a:spcPts val="10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14 Therefore, since we have a great high priest who has passed through the heavens, Jesus the Son of God, let’s hold firmly to our confession. </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15 For we do not have a high priest who cannot sympathize with our weaknesses, but One who has been tempted in all things just as we are, yet without sin. </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16 Therefore let’s approach the throne of grace with confidence, so that we may receive mercy and find grace for help at the time of our need.</a:t>
            </a:r>
          </a:p>
        </p:txBody>
      </p:sp>
    </p:spTree>
    <p:extLst>
      <p:ext uri="{BB962C8B-B14F-4D97-AF65-F5344CB8AC3E}">
        <p14:creationId xmlns:p14="http://schemas.microsoft.com/office/powerpoint/2010/main" val="322257995"/>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17C786-8D1C-489F-8C59-AB905A6BE928}"/>
              </a:ext>
            </a:extLst>
          </p:cNvPr>
          <p:cNvSpPr txBox="1"/>
          <p:nvPr/>
        </p:nvSpPr>
        <p:spPr>
          <a:xfrm>
            <a:off x="457200" y="542925"/>
            <a:ext cx="10906125" cy="1384995"/>
          </a:xfrm>
          <a:prstGeom prst="rect">
            <a:avLst/>
          </a:prstGeom>
          <a:noFill/>
        </p:spPr>
        <p:txBody>
          <a:bodyPr wrap="square" rtlCol="0">
            <a:spAutoFit/>
          </a:bodyPr>
          <a:lstStyle/>
          <a:p>
            <a:r>
              <a:rPr lang="en-US" sz="2800" b="0" i="0" dirty="0">
                <a:solidFill>
                  <a:schemeClr val="accent2">
                    <a:lumMod val="75000"/>
                  </a:schemeClr>
                </a:solidFill>
                <a:effectLst/>
                <a:latin typeface="system-ui"/>
              </a:rPr>
              <a:t>Mark 9:23</a:t>
            </a:r>
          </a:p>
          <a:p>
            <a:endParaRPr lang="en-US" sz="2800" b="0" i="0" dirty="0">
              <a:solidFill>
                <a:srgbClr val="000000"/>
              </a:solidFill>
              <a:effectLst/>
              <a:latin typeface="system-ui"/>
            </a:endParaRPr>
          </a:p>
          <a:p>
            <a:r>
              <a:rPr lang="en-US" sz="2800" b="0" i="0" dirty="0">
                <a:solidFill>
                  <a:srgbClr val="000000"/>
                </a:solidFill>
                <a:effectLst/>
                <a:latin typeface="system-ui"/>
              </a:rPr>
              <a:t>All things are possible for the one who believes.</a:t>
            </a:r>
            <a:endParaRPr lang="en-US" sz="2800" dirty="0"/>
          </a:p>
        </p:txBody>
      </p:sp>
      <p:sp>
        <p:nvSpPr>
          <p:cNvPr id="3" name="TextBox 2">
            <a:extLst>
              <a:ext uri="{FF2B5EF4-FFF2-40B4-BE49-F238E27FC236}">
                <a16:creationId xmlns:a16="http://schemas.microsoft.com/office/drawing/2014/main" id="{0E05818E-8875-415B-A3B9-BE2719510C3F}"/>
              </a:ext>
            </a:extLst>
          </p:cNvPr>
          <p:cNvSpPr txBox="1"/>
          <p:nvPr/>
        </p:nvSpPr>
        <p:spPr>
          <a:xfrm>
            <a:off x="457199" y="2781300"/>
            <a:ext cx="10906125" cy="1815882"/>
          </a:xfrm>
          <a:prstGeom prst="rect">
            <a:avLst/>
          </a:prstGeom>
          <a:noFill/>
        </p:spPr>
        <p:txBody>
          <a:bodyPr wrap="square" rtlCol="0">
            <a:spAutoFit/>
          </a:bodyPr>
          <a:lstStyle/>
          <a:p>
            <a:r>
              <a:rPr lang="en-US" sz="2800" dirty="0">
                <a:solidFill>
                  <a:schemeClr val="accent2">
                    <a:lumMod val="75000"/>
                  </a:schemeClr>
                </a:solidFill>
              </a:rPr>
              <a:t>Mark 9:24</a:t>
            </a:r>
          </a:p>
          <a:p>
            <a:endParaRPr lang="en-US" sz="2800" dirty="0"/>
          </a:p>
          <a:p>
            <a:r>
              <a:rPr lang="en-US" sz="2800" dirty="0">
                <a:effectLst/>
                <a:latin typeface="Calibri" panose="020F0502020204030204" pitchFamily="34" charset="0"/>
                <a:ea typeface="Calibri" panose="020F0502020204030204" pitchFamily="34" charset="0"/>
                <a:cs typeface="Times New Roman" panose="02020603050405020304" pitchFamily="18" charset="0"/>
              </a:rPr>
              <a:t>Immediately the boy’s father cried out and said, “I do believe; help my unbelief.”</a:t>
            </a:r>
          </a:p>
        </p:txBody>
      </p:sp>
    </p:spTree>
    <p:extLst>
      <p:ext uri="{BB962C8B-B14F-4D97-AF65-F5344CB8AC3E}">
        <p14:creationId xmlns:p14="http://schemas.microsoft.com/office/powerpoint/2010/main" val="2671448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76F4B25-5FE6-4507-A0B6-21083E0EC80B}"/>
              </a:ext>
            </a:extLst>
          </p:cNvPr>
          <p:cNvSpPr txBox="1"/>
          <p:nvPr/>
        </p:nvSpPr>
        <p:spPr>
          <a:xfrm>
            <a:off x="285750" y="807469"/>
            <a:ext cx="11315700" cy="392159"/>
          </a:xfrm>
          <a:prstGeom prst="rect">
            <a:avLst/>
          </a:prstGeom>
          <a:noFill/>
        </p:spPr>
        <p:txBody>
          <a:bodyPr wrap="square" rtlCol="0">
            <a:spAutoFit/>
          </a:bodyPr>
          <a:lstStyle/>
          <a:p>
            <a:pPr marL="342900" marR="0" lvl="0" indent="-342900">
              <a:lnSpc>
                <a:spcPct val="115000"/>
              </a:lnSpc>
              <a:spcBef>
                <a:spcPts val="0"/>
              </a:spcBef>
              <a:spcAft>
                <a:spcPts val="0"/>
              </a:spcAft>
              <a:buFont typeface="+mj-lt"/>
              <a:buAutoNum type="arabicParen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father’s desire. He hoped to believe. He wanted to believe. He felt that, in some small way, he did believe.</a:t>
            </a:r>
          </a:p>
        </p:txBody>
      </p:sp>
      <p:sp>
        <p:nvSpPr>
          <p:cNvPr id="3" name="TextBox 2">
            <a:extLst>
              <a:ext uri="{FF2B5EF4-FFF2-40B4-BE49-F238E27FC236}">
                <a16:creationId xmlns:a16="http://schemas.microsoft.com/office/drawing/2014/main" id="{42233D6D-87B7-4A25-9A09-743B52130134}"/>
              </a:ext>
            </a:extLst>
          </p:cNvPr>
          <p:cNvSpPr txBox="1"/>
          <p:nvPr/>
        </p:nvSpPr>
        <p:spPr>
          <a:xfrm>
            <a:off x="285750" y="2212071"/>
            <a:ext cx="11315700" cy="710707"/>
          </a:xfrm>
          <a:prstGeom prst="rect">
            <a:avLst/>
          </a:prstGeom>
          <a:noFill/>
        </p:spPr>
        <p:txBody>
          <a:bodyPr wrap="square" rtlCol="0">
            <a:spAutoFit/>
          </a:bodyPr>
          <a:lstStyle/>
          <a:p>
            <a:pPr marR="0" lvl="0">
              <a:lnSpc>
                <a:spcPct val="115000"/>
              </a:lnSpc>
              <a:spcBef>
                <a:spcPts val="0"/>
              </a:spcBef>
              <a:spcAft>
                <a:spcPts val="0"/>
              </a:spcAft>
            </a:pPr>
            <a:r>
              <a:rPr lang="en-US" dirty="0">
                <a:latin typeface="Calibri" panose="020F0502020204030204" pitchFamily="34" charset="0"/>
                <a:ea typeface="Calibri" panose="020F0502020204030204" pitchFamily="34" charset="0"/>
                <a:cs typeface="Times New Roman" panose="02020603050405020304" pitchFamily="18" charset="0"/>
              </a:rPr>
              <a:t>2) T</a:t>
            </a:r>
            <a:r>
              <a:rPr lang="en-US" sz="1800" dirty="0">
                <a:effectLst/>
                <a:latin typeface="Calibri" panose="020F0502020204030204" pitchFamily="34" charset="0"/>
                <a:ea typeface="Calibri" panose="020F0502020204030204" pitchFamily="34" charset="0"/>
                <a:cs typeface="Times New Roman" panose="02020603050405020304" pitchFamily="18" charset="0"/>
              </a:rPr>
              <a:t>he father’s understanding of his shortcomings. He knew that he didn’t believe as much as he should. He knew that he had doubts. He knew that he was weak.</a:t>
            </a:r>
          </a:p>
        </p:txBody>
      </p:sp>
      <p:sp>
        <p:nvSpPr>
          <p:cNvPr id="4" name="TextBox 3">
            <a:extLst>
              <a:ext uri="{FF2B5EF4-FFF2-40B4-BE49-F238E27FC236}">
                <a16:creationId xmlns:a16="http://schemas.microsoft.com/office/drawing/2014/main" id="{A922FFE3-7D55-4299-A72F-AEBB47B02F16}"/>
              </a:ext>
            </a:extLst>
          </p:cNvPr>
          <p:cNvSpPr txBox="1"/>
          <p:nvPr/>
        </p:nvSpPr>
        <p:spPr>
          <a:xfrm>
            <a:off x="285750" y="3935221"/>
            <a:ext cx="11315700" cy="392159"/>
          </a:xfrm>
          <a:prstGeom prst="rect">
            <a:avLst/>
          </a:prstGeom>
          <a:noFill/>
        </p:spPr>
        <p:txBody>
          <a:bodyPr wrap="square" rtlCol="0">
            <a:spAutoFit/>
          </a:bodyPr>
          <a:lstStyle/>
          <a:p>
            <a:pPr marR="0" lvl="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3) The father’s heart to grow. He wanted to replace his weakness with strength, to replace his doubts with faith.</a:t>
            </a:r>
          </a:p>
        </p:txBody>
      </p:sp>
      <p:sp>
        <p:nvSpPr>
          <p:cNvPr id="5" name="TextBox 4">
            <a:extLst>
              <a:ext uri="{FF2B5EF4-FFF2-40B4-BE49-F238E27FC236}">
                <a16:creationId xmlns:a16="http://schemas.microsoft.com/office/drawing/2014/main" id="{360A011A-C04D-4BA9-9CFD-81ECB62441C4}"/>
              </a:ext>
            </a:extLst>
          </p:cNvPr>
          <p:cNvSpPr txBox="1"/>
          <p:nvPr/>
        </p:nvSpPr>
        <p:spPr>
          <a:xfrm>
            <a:off x="285750" y="5339824"/>
            <a:ext cx="11315700" cy="710707"/>
          </a:xfrm>
          <a:prstGeom prst="rect">
            <a:avLst/>
          </a:prstGeom>
          <a:noFill/>
        </p:spPr>
        <p:txBody>
          <a:bodyPr wrap="square" rtlCol="0">
            <a:spAutoFit/>
          </a:bodyPr>
          <a:lstStyle/>
          <a:p>
            <a:pPr marR="0" lvl="0">
              <a:lnSpc>
                <a:spcPct val="115000"/>
              </a:lnSpc>
              <a:spcBef>
                <a:spcPts val="0"/>
              </a:spcBef>
              <a:spcAft>
                <a:spcPts val="1000"/>
              </a:spcAft>
            </a:pPr>
            <a:r>
              <a:rPr lang="en-US" dirty="0">
                <a:latin typeface="Calibri" panose="020F0502020204030204" pitchFamily="34" charset="0"/>
                <a:ea typeface="Calibri" panose="020F0502020204030204" pitchFamily="34" charset="0"/>
                <a:cs typeface="Times New Roman" panose="02020603050405020304" pitchFamily="18" charset="0"/>
              </a:rPr>
              <a:t>4)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 father’s dependence on Jesus. He knew that he couldn’t grow his faith by himself. He knew that he needed God to help him. And so he placed his son’s life at the feet of Jesus.</a:t>
            </a:r>
          </a:p>
        </p:txBody>
      </p:sp>
    </p:spTree>
    <p:extLst>
      <p:ext uri="{BB962C8B-B14F-4D97-AF65-F5344CB8AC3E}">
        <p14:creationId xmlns:p14="http://schemas.microsoft.com/office/powerpoint/2010/main" val="3140325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F01752-C2BC-447E-AF4D-368E9A5FB6AD}"/>
              </a:ext>
            </a:extLst>
          </p:cNvPr>
          <p:cNvSpPr txBox="1"/>
          <p:nvPr/>
        </p:nvSpPr>
        <p:spPr>
          <a:xfrm>
            <a:off x="352425" y="523875"/>
            <a:ext cx="11220450" cy="523220"/>
          </a:xfrm>
          <a:prstGeom prst="rect">
            <a:avLst/>
          </a:prstGeom>
          <a:noFill/>
        </p:spPr>
        <p:txBody>
          <a:bodyPr wrap="square" rtlCol="0">
            <a:spAutoFit/>
          </a:bodyPr>
          <a:lstStyle/>
          <a:p>
            <a:r>
              <a:rPr lang="en-US" sz="2800" dirty="0"/>
              <a:t>3) Counsel</a:t>
            </a:r>
          </a:p>
        </p:txBody>
      </p:sp>
      <p:pic>
        <p:nvPicPr>
          <p:cNvPr id="4" name="Picture 3">
            <a:extLst>
              <a:ext uri="{FF2B5EF4-FFF2-40B4-BE49-F238E27FC236}">
                <a16:creationId xmlns:a16="http://schemas.microsoft.com/office/drawing/2014/main" id="{169F1ED4-7560-44FF-AE15-7F98991085C6}"/>
              </a:ext>
            </a:extLst>
          </p:cNvPr>
          <p:cNvPicPr>
            <a:picLocks noChangeAspect="1"/>
          </p:cNvPicPr>
          <p:nvPr/>
        </p:nvPicPr>
        <p:blipFill>
          <a:blip r:embed="rId2"/>
          <a:stretch>
            <a:fillRect/>
          </a:stretch>
        </p:blipFill>
        <p:spPr>
          <a:xfrm>
            <a:off x="2276474" y="1533525"/>
            <a:ext cx="7888423" cy="4800600"/>
          </a:xfrm>
          <a:prstGeom prst="rect">
            <a:avLst/>
          </a:prstGeom>
        </p:spPr>
      </p:pic>
    </p:spTree>
    <p:extLst>
      <p:ext uri="{BB962C8B-B14F-4D97-AF65-F5344CB8AC3E}">
        <p14:creationId xmlns:p14="http://schemas.microsoft.com/office/powerpoint/2010/main" val="4056282720"/>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98BDDF3-DA3A-490F-A915-802FFCB200D2}"/>
              </a:ext>
            </a:extLst>
          </p:cNvPr>
          <p:cNvSpPr txBox="1"/>
          <p:nvPr/>
        </p:nvSpPr>
        <p:spPr>
          <a:xfrm>
            <a:off x="476250" y="600075"/>
            <a:ext cx="11068050" cy="3108543"/>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 Kings 12:13-14</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13 The king answered the people harshly, for he forsook the advice of the elders which they had given him, </a:t>
            </a:r>
          </a:p>
          <a:p>
            <a:r>
              <a:rPr lang="en-US" sz="2800" dirty="0">
                <a:effectLst/>
                <a:latin typeface="Calibri" panose="020F0502020204030204" pitchFamily="34" charset="0"/>
                <a:ea typeface="Calibri" panose="020F0502020204030204" pitchFamily="34" charset="0"/>
                <a:cs typeface="Times New Roman" panose="02020603050405020304" pitchFamily="18" charset="0"/>
              </a:rPr>
              <a:t>14 and he spoke to them according to the advice of the young men, saying, “My father made your yoke heavy, but I will add to your yoke; my father disciplined you with whips, but I will discipline you with scorpions.”</a:t>
            </a:r>
            <a:endParaRPr lang="en-US" sz="2800" dirty="0"/>
          </a:p>
        </p:txBody>
      </p:sp>
    </p:spTree>
    <p:extLst>
      <p:ext uri="{BB962C8B-B14F-4D97-AF65-F5344CB8AC3E}">
        <p14:creationId xmlns:p14="http://schemas.microsoft.com/office/powerpoint/2010/main" val="912227369"/>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4A5F84-BB45-40A2-9E59-89BF5F84BEF4}"/>
              </a:ext>
            </a:extLst>
          </p:cNvPr>
          <p:cNvSpPr txBox="1"/>
          <p:nvPr/>
        </p:nvSpPr>
        <p:spPr>
          <a:xfrm>
            <a:off x="314325" y="304800"/>
            <a:ext cx="11458575" cy="523220"/>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2800" dirty="0"/>
              <a:t>How to choose a wise counselor</a:t>
            </a:r>
          </a:p>
        </p:txBody>
      </p:sp>
      <p:sp>
        <p:nvSpPr>
          <p:cNvPr id="3" name="TextBox 2">
            <a:extLst>
              <a:ext uri="{FF2B5EF4-FFF2-40B4-BE49-F238E27FC236}">
                <a16:creationId xmlns:a16="http://schemas.microsoft.com/office/drawing/2014/main" id="{03735F86-2CC2-48DE-8632-8BDBB836289C}"/>
              </a:ext>
            </a:extLst>
          </p:cNvPr>
          <p:cNvSpPr txBox="1"/>
          <p:nvPr/>
        </p:nvSpPr>
        <p:spPr>
          <a:xfrm>
            <a:off x="314323" y="1219200"/>
            <a:ext cx="11458575" cy="523220"/>
          </a:xfrm>
          <a:prstGeom prst="rect">
            <a:avLst/>
          </a:prstGeom>
          <a:noFill/>
        </p:spPr>
        <p:txBody>
          <a:bodyPr wrap="square" rtlCol="0">
            <a:spAutoFit/>
          </a:bodyPr>
          <a:lstStyle/>
          <a:p>
            <a:r>
              <a:rPr lang="en-US" sz="2800" dirty="0"/>
              <a:t>1) Someone who relies on the Bible</a:t>
            </a:r>
          </a:p>
        </p:txBody>
      </p:sp>
      <p:sp>
        <p:nvSpPr>
          <p:cNvPr id="4" name="TextBox 3">
            <a:extLst>
              <a:ext uri="{FF2B5EF4-FFF2-40B4-BE49-F238E27FC236}">
                <a16:creationId xmlns:a16="http://schemas.microsoft.com/office/drawing/2014/main" id="{351DA4A3-867B-4741-99AB-042EC2EE819A}"/>
              </a:ext>
            </a:extLst>
          </p:cNvPr>
          <p:cNvSpPr txBox="1"/>
          <p:nvPr/>
        </p:nvSpPr>
        <p:spPr>
          <a:xfrm>
            <a:off x="314322" y="2744506"/>
            <a:ext cx="11458575" cy="523220"/>
          </a:xfrm>
          <a:prstGeom prst="rect">
            <a:avLst/>
          </a:prstGeom>
          <a:noFill/>
        </p:spPr>
        <p:txBody>
          <a:bodyPr wrap="square" rtlCol="0">
            <a:spAutoFit/>
          </a:bodyPr>
          <a:lstStyle/>
          <a:p>
            <a:r>
              <a:rPr lang="en-US" sz="2800" dirty="0"/>
              <a:t>3) Someone who has experience and maturity</a:t>
            </a:r>
          </a:p>
        </p:txBody>
      </p:sp>
      <p:sp>
        <p:nvSpPr>
          <p:cNvPr id="5" name="TextBox 4">
            <a:extLst>
              <a:ext uri="{FF2B5EF4-FFF2-40B4-BE49-F238E27FC236}">
                <a16:creationId xmlns:a16="http://schemas.microsoft.com/office/drawing/2014/main" id="{2E7B9928-B8DC-45B0-ABD4-B8F76F87FF50}"/>
              </a:ext>
            </a:extLst>
          </p:cNvPr>
          <p:cNvSpPr txBox="1"/>
          <p:nvPr/>
        </p:nvSpPr>
        <p:spPr>
          <a:xfrm>
            <a:off x="314323" y="1962803"/>
            <a:ext cx="11458575" cy="523220"/>
          </a:xfrm>
          <a:prstGeom prst="rect">
            <a:avLst/>
          </a:prstGeom>
          <a:noFill/>
        </p:spPr>
        <p:txBody>
          <a:bodyPr wrap="square" rtlCol="0">
            <a:spAutoFit/>
          </a:bodyPr>
          <a:lstStyle/>
          <a:p>
            <a:r>
              <a:rPr lang="en-US" sz="2800" dirty="0"/>
              <a:t>2) Someone who cares</a:t>
            </a:r>
          </a:p>
        </p:txBody>
      </p:sp>
    </p:spTree>
    <p:extLst>
      <p:ext uri="{BB962C8B-B14F-4D97-AF65-F5344CB8AC3E}">
        <p14:creationId xmlns:p14="http://schemas.microsoft.com/office/powerpoint/2010/main" val="1066566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EC7783-8790-4DF5-8EB8-2ED55231256A}"/>
              </a:ext>
            </a:extLst>
          </p:cNvPr>
          <p:cNvSpPr txBox="1"/>
          <p:nvPr/>
        </p:nvSpPr>
        <p:spPr>
          <a:xfrm>
            <a:off x="295275" y="419100"/>
            <a:ext cx="11325225" cy="3916585"/>
          </a:xfrm>
          <a:prstGeom prst="rect">
            <a:avLst/>
          </a:prstGeom>
          <a:noFill/>
        </p:spPr>
        <p:txBody>
          <a:bodyPr wrap="square" rtlCol="0">
            <a:spAutoFit/>
          </a:bodyPr>
          <a:lstStyle/>
          <a:p>
            <a:pPr marL="0" marR="0">
              <a:lnSpc>
                <a:spcPct val="115000"/>
              </a:lnSpc>
              <a:spcBef>
                <a:spcPts val="0"/>
              </a:spcBef>
              <a:spcAft>
                <a:spcPts val="10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2 Corinthians 1:3-4 </a:t>
            </a:r>
          </a:p>
          <a:p>
            <a:pPr marL="0" marR="0">
              <a:lnSpc>
                <a:spcPct val="115000"/>
              </a:lnSpc>
              <a:spcBef>
                <a:spcPts val="0"/>
              </a:spcBef>
              <a:spcAft>
                <a:spcPts val="10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3 Blessed be the God and Father of our Lord Jesus Christ, the Father of mercies and God of all comfort, </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4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who comforts us</a:t>
            </a:r>
            <a:r>
              <a:rPr lang="en-US" sz="2800" dirty="0">
                <a:effectLst/>
                <a:latin typeface="Calibri" panose="020F0502020204030204" pitchFamily="34" charset="0"/>
                <a:ea typeface="Calibri" panose="020F0502020204030204" pitchFamily="34" charset="0"/>
                <a:cs typeface="Times New Roman" panose="02020603050405020304" pitchFamily="18" charset="0"/>
              </a:rPr>
              <a:t> in all our affliction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so that we will be able to comfort </a:t>
            </a:r>
            <a:r>
              <a:rPr lang="en-US" sz="2800" dirty="0">
                <a:effectLst/>
                <a:latin typeface="Calibri" panose="020F0502020204030204" pitchFamily="34" charset="0"/>
                <a:ea typeface="Calibri" panose="020F0502020204030204" pitchFamily="34" charset="0"/>
                <a:cs typeface="Times New Roman" panose="02020603050405020304" pitchFamily="18" charset="0"/>
              </a:rPr>
              <a:t>those who are in any affliction with the comfort with which we ourselves are comforted by God.</a:t>
            </a:r>
          </a:p>
        </p:txBody>
      </p:sp>
      <p:sp>
        <p:nvSpPr>
          <p:cNvPr id="4" name="TextBox 3">
            <a:extLst>
              <a:ext uri="{FF2B5EF4-FFF2-40B4-BE49-F238E27FC236}">
                <a16:creationId xmlns:a16="http://schemas.microsoft.com/office/drawing/2014/main" id="{59B973B8-F74D-4378-B059-D1C52901F565}"/>
              </a:ext>
            </a:extLst>
          </p:cNvPr>
          <p:cNvSpPr txBox="1"/>
          <p:nvPr/>
        </p:nvSpPr>
        <p:spPr>
          <a:xfrm>
            <a:off x="457200" y="5095875"/>
            <a:ext cx="2752725" cy="523220"/>
          </a:xfrm>
          <a:prstGeom prst="rect">
            <a:avLst/>
          </a:prstGeom>
          <a:noFill/>
        </p:spPr>
        <p:txBody>
          <a:bodyPr wrap="square" rtlCol="0">
            <a:spAutoFit/>
          </a:bodyPr>
          <a:lstStyle/>
          <a:p>
            <a:r>
              <a:rPr lang="en-US" sz="2800" b="1" dirty="0">
                <a:effectLst/>
                <a:latin typeface="Calibri" panose="020F0502020204030204" pitchFamily="34" charset="0"/>
                <a:ea typeface="Calibri" panose="020F0502020204030204" pitchFamily="34" charset="0"/>
                <a:cs typeface="Times New Roman" panose="02020603050405020304" pitchFamily="18" charset="0"/>
              </a:rPr>
              <a:t>who comforts us</a:t>
            </a:r>
            <a:endParaRPr lang="en-US" sz="2800" dirty="0"/>
          </a:p>
        </p:txBody>
      </p:sp>
      <p:sp>
        <p:nvSpPr>
          <p:cNvPr id="5" name="Arrow: Right 4">
            <a:extLst>
              <a:ext uri="{FF2B5EF4-FFF2-40B4-BE49-F238E27FC236}">
                <a16:creationId xmlns:a16="http://schemas.microsoft.com/office/drawing/2014/main" id="{76079974-2CDC-4040-B28C-9CFC4FEF418B}"/>
              </a:ext>
            </a:extLst>
          </p:cNvPr>
          <p:cNvSpPr/>
          <p:nvPr/>
        </p:nvSpPr>
        <p:spPr>
          <a:xfrm>
            <a:off x="3962400" y="5162550"/>
            <a:ext cx="1190625" cy="3898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182E443-B59F-40DA-A2C4-08CD953F6A54}"/>
              </a:ext>
            </a:extLst>
          </p:cNvPr>
          <p:cNvSpPr txBox="1"/>
          <p:nvPr/>
        </p:nvSpPr>
        <p:spPr>
          <a:xfrm>
            <a:off x="6229352" y="5029200"/>
            <a:ext cx="5305423" cy="523220"/>
          </a:xfrm>
          <a:prstGeom prst="rect">
            <a:avLst/>
          </a:prstGeom>
          <a:noFill/>
        </p:spPr>
        <p:txBody>
          <a:bodyPr wrap="square" rtlCol="0">
            <a:spAutoFit/>
          </a:bodyPr>
          <a:lstStyle/>
          <a:p>
            <a:r>
              <a:rPr lang="en-US" sz="2800" b="1" dirty="0">
                <a:effectLst/>
                <a:latin typeface="Calibri" panose="020F0502020204030204" pitchFamily="34" charset="0"/>
                <a:ea typeface="Calibri" panose="020F0502020204030204" pitchFamily="34" charset="0"/>
                <a:cs typeface="Times New Roman" panose="02020603050405020304" pitchFamily="18" charset="0"/>
              </a:rPr>
              <a:t>so that we will be able to comfort</a:t>
            </a:r>
            <a:endParaRPr lang="en-US" sz="2800" dirty="0"/>
          </a:p>
        </p:txBody>
      </p:sp>
    </p:spTree>
    <p:extLst>
      <p:ext uri="{BB962C8B-B14F-4D97-AF65-F5344CB8AC3E}">
        <p14:creationId xmlns:p14="http://schemas.microsoft.com/office/powerpoint/2010/main" val="1743842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96FCF3-0065-485F-A4AA-3BEE7E17919D}"/>
              </a:ext>
            </a:extLst>
          </p:cNvPr>
          <p:cNvPicPr>
            <a:picLocks noChangeAspect="1"/>
          </p:cNvPicPr>
          <p:nvPr/>
        </p:nvPicPr>
        <p:blipFill>
          <a:blip r:embed="rId2"/>
          <a:stretch>
            <a:fillRect/>
          </a:stretch>
        </p:blipFill>
        <p:spPr>
          <a:xfrm>
            <a:off x="428625" y="1514475"/>
            <a:ext cx="4708140" cy="3186112"/>
          </a:xfrm>
          <a:prstGeom prst="rect">
            <a:avLst/>
          </a:prstGeom>
        </p:spPr>
      </p:pic>
      <p:pic>
        <p:nvPicPr>
          <p:cNvPr id="5" name="Picture 4">
            <a:extLst>
              <a:ext uri="{FF2B5EF4-FFF2-40B4-BE49-F238E27FC236}">
                <a16:creationId xmlns:a16="http://schemas.microsoft.com/office/drawing/2014/main" id="{956BD298-985E-45DE-9400-6D3C6285762D}"/>
              </a:ext>
            </a:extLst>
          </p:cNvPr>
          <p:cNvPicPr>
            <a:picLocks noChangeAspect="1"/>
          </p:cNvPicPr>
          <p:nvPr/>
        </p:nvPicPr>
        <p:blipFill>
          <a:blip r:embed="rId3"/>
          <a:stretch>
            <a:fillRect/>
          </a:stretch>
        </p:blipFill>
        <p:spPr>
          <a:xfrm>
            <a:off x="6979037" y="1388268"/>
            <a:ext cx="4249383" cy="3438525"/>
          </a:xfrm>
          <a:prstGeom prst="rect">
            <a:avLst/>
          </a:prstGeom>
        </p:spPr>
      </p:pic>
    </p:spTree>
    <p:extLst>
      <p:ext uri="{BB962C8B-B14F-4D97-AF65-F5344CB8AC3E}">
        <p14:creationId xmlns:p14="http://schemas.microsoft.com/office/powerpoint/2010/main" val="559513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D0DEA4-B42D-4D55-BCB9-590AB6B96B0B}"/>
              </a:ext>
            </a:extLst>
          </p:cNvPr>
          <p:cNvSpPr txBox="1"/>
          <p:nvPr/>
        </p:nvSpPr>
        <p:spPr>
          <a:xfrm>
            <a:off x="400050" y="504825"/>
            <a:ext cx="11153775" cy="1815882"/>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 Timothy 4:12</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Let no one look down on your youthfulness, but rather in speech, conduct, love, faith and purity, show yourself an example of those who believe.</a:t>
            </a:r>
          </a:p>
        </p:txBody>
      </p:sp>
      <p:sp>
        <p:nvSpPr>
          <p:cNvPr id="3" name="TextBox 2">
            <a:extLst>
              <a:ext uri="{FF2B5EF4-FFF2-40B4-BE49-F238E27FC236}">
                <a16:creationId xmlns:a16="http://schemas.microsoft.com/office/drawing/2014/main" id="{1D9ECA2B-6D9D-4E48-8584-56707FFA4E47}"/>
              </a:ext>
            </a:extLst>
          </p:cNvPr>
          <p:cNvSpPr txBox="1"/>
          <p:nvPr/>
        </p:nvSpPr>
        <p:spPr>
          <a:xfrm>
            <a:off x="400050" y="2886075"/>
            <a:ext cx="11229975" cy="3660105"/>
          </a:xfrm>
          <a:prstGeom prst="rect">
            <a:avLst/>
          </a:prstGeom>
          <a:noFill/>
        </p:spPr>
        <p:txBody>
          <a:bodyPr wrap="square" rtlCol="0">
            <a:spAutoFit/>
          </a:bodyPr>
          <a:lstStyle/>
          <a:p>
            <a:pPr marL="0" marR="0">
              <a:lnSpc>
                <a:spcPct val="115000"/>
              </a:lnSpc>
              <a:spcBef>
                <a:spcPts val="0"/>
              </a:spcBef>
              <a:spcAft>
                <a:spcPts val="10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Job 32:6-9</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6 So Elihu the son of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Barachel</a:t>
            </a:r>
            <a:r>
              <a:rPr lang="en-US" sz="2800" dirty="0">
                <a:effectLst/>
                <a:latin typeface="Calibri" panose="020F0502020204030204" pitchFamily="34" charset="0"/>
                <a:ea typeface="Calibri" panose="020F0502020204030204" pitchFamily="34" charset="0"/>
                <a:cs typeface="Times New Roman" panose="02020603050405020304" pitchFamily="18" charset="0"/>
              </a:rPr>
              <a:t> the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Buzite</a:t>
            </a:r>
            <a:r>
              <a:rPr lang="en-US" sz="2800" dirty="0">
                <a:effectLst/>
                <a:latin typeface="Calibri" panose="020F0502020204030204" pitchFamily="34" charset="0"/>
                <a:ea typeface="Calibri" panose="020F0502020204030204" pitchFamily="34" charset="0"/>
                <a:cs typeface="Times New Roman" panose="02020603050405020304" pitchFamily="18" charset="0"/>
              </a:rPr>
              <a:t> spoke out and said, “I am young in years and you are old; therefore I was shy and afraid to tell you what I think. 7 “I thought age should speak, and increased years should teach wisdom. 8 But it is a spirit in man, And the breath of the Almighty gives them understanding. 9 The abundant in years may not be wise, Nor may elders understand justice.</a:t>
            </a:r>
          </a:p>
        </p:txBody>
      </p:sp>
    </p:spTree>
    <p:extLst>
      <p:ext uri="{BB962C8B-B14F-4D97-AF65-F5344CB8AC3E}">
        <p14:creationId xmlns:p14="http://schemas.microsoft.com/office/powerpoint/2010/main" val="4184317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4A5F84-BB45-40A2-9E59-89BF5F84BEF4}"/>
              </a:ext>
            </a:extLst>
          </p:cNvPr>
          <p:cNvSpPr txBox="1"/>
          <p:nvPr/>
        </p:nvSpPr>
        <p:spPr>
          <a:xfrm>
            <a:off x="314325" y="304800"/>
            <a:ext cx="11458575" cy="523220"/>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2800" dirty="0"/>
              <a:t>How to choose a wise counselor</a:t>
            </a:r>
          </a:p>
        </p:txBody>
      </p:sp>
      <p:sp>
        <p:nvSpPr>
          <p:cNvPr id="3" name="TextBox 2">
            <a:extLst>
              <a:ext uri="{FF2B5EF4-FFF2-40B4-BE49-F238E27FC236}">
                <a16:creationId xmlns:a16="http://schemas.microsoft.com/office/drawing/2014/main" id="{03735F86-2CC2-48DE-8632-8BDBB836289C}"/>
              </a:ext>
            </a:extLst>
          </p:cNvPr>
          <p:cNvSpPr txBox="1"/>
          <p:nvPr/>
        </p:nvSpPr>
        <p:spPr>
          <a:xfrm>
            <a:off x="314322" y="1140946"/>
            <a:ext cx="11458575" cy="523220"/>
          </a:xfrm>
          <a:prstGeom prst="rect">
            <a:avLst/>
          </a:prstGeom>
          <a:noFill/>
        </p:spPr>
        <p:txBody>
          <a:bodyPr wrap="square" rtlCol="0">
            <a:spAutoFit/>
          </a:bodyPr>
          <a:lstStyle/>
          <a:p>
            <a:r>
              <a:rPr lang="en-US" sz="2800" dirty="0"/>
              <a:t>1) Someone who relies on the Bible</a:t>
            </a:r>
          </a:p>
        </p:txBody>
      </p:sp>
      <p:sp>
        <p:nvSpPr>
          <p:cNvPr id="4" name="TextBox 3">
            <a:extLst>
              <a:ext uri="{FF2B5EF4-FFF2-40B4-BE49-F238E27FC236}">
                <a16:creationId xmlns:a16="http://schemas.microsoft.com/office/drawing/2014/main" id="{351DA4A3-867B-4741-99AB-042EC2EE819A}"/>
              </a:ext>
            </a:extLst>
          </p:cNvPr>
          <p:cNvSpPr txBox="1"/>
          <p:nvPr/>
        </p:nvSpPr>
        <p:spPr>
          <a:xfrm>
            <a:off x="314321" y="2678576"/>
            <a:ext cx="11458575" cy="523220"/>
          </a:xfrm>
          <a:prstGeom prst="rect">
            <a:avLst/>
          </a:prstGeom>
          <a:noFill/>
        </p:spPr>
        <p:txBody>
          <a:bodyPr wrap="square" rtlCol="0">
            <a:spAutoFit/>
          </a:bodyPr>
          <a:lstStyle/>
          <a:p>
            <a:r>
              <a:rPr lang="en-US" sz="2800" dirty="0"/>
              <a:t>3) Someone who has experience and maturity</a:t>
            </a:r>
          </a:p>
        </p:txBody>
      </p:sp>
      <p:sp>
        <p:nvSpPr>
          <p:cNvPr id="5" name="TextBox 4">
            <a:extLst>
              <a:ext uri="{FF2B5EF4-FFF2-40B4-BE49-F238E27FC236}">
                <a16:creationId xmlns:a16="http://schemas.microsoft.com/office/drawing/2014/main" id="{2E7B9928-B8DC-45B0-ABD4-B8F76F87FF50}"/>
              </a:ext>
            </a:extLst>
          </p:cNvPr>
          <p:cNvSpPr txBox="1"/>
          <p:nvPr/>
        </p:nvSpPr>
        <p:spPr>
          <a:xfrm>
            <a:off x="314322" y="1909761"/>
            <a:ext cx="11458575" cy="523220"/>
          </a:xfrm>
          <a:prstGeom prst="rect">
            <a:avLst/>
          </a:prstGeom>
          <a:noFill/>
        </p:spPr>
        <p:txBody>
          <a:bodyPr wrap="square" rtlCol="0">
            <a:spAutoFit/>
          </a:bodyPr>
          <a:lstStyle/>
          <a:p>
            <a:r>
              <a:rPr lang="en-US" sz="2800" dirty="0"/>
              <a:t>2) Someone who cares</a:t>
            </a:r>
          </a:p>
        </p:txBody>
      </p:sp>
      <p:sp>
        <p:nvSpPr>
          <p:cNvPr id="6" name="TextBox 5">
            <a:extLst>
              <a:ext uri="{FF2B5EF4-FFF2-40B4-BE49-F238E27FC236}">
                <a16:creationId xmlns:a16="http://schemas.microsoft.com/office/drawing/2014/main" id="{2F7DA0A7-F11A-4EFD-A02F-C805805E6BDC}"/>
              </a:ext>
            </a:extLst>
          </p:cNvPr>
          <p:cNvSpPr txBox="1"/>
          <p:nvPr/>
        </p:nvSpPr>
        <p:spPr>
          <a:xfrm>
            <a:off x="314320" y="3514722"/>
            <a:ext cx="11458575" cy="523220"/>
          </a:xfrm>
          <a:prstGeom prst="rect">
            <a:avLst/>
          </a:prstGeom>
          <a:noFill/>
        </p:spPr>
        <p:txBody>
          <a:bodyPr wrap="square" rtlCol="0">
            <a:spAutoFit/>
          </a:bodyPr>
          <a:lstStyle/>
          <a:p>
            <a:r>
              <a:rPr lang="en-US" sz="2800" dirty="0"/>
              <a:t>4) Abundance of counselors</a:t>
            </a:r>
          </a:p>
        </p:txBody>
      </p:sp>
    </p:spTree>
    <p:extLst>
      <p:ext uri="{BB962C8B-B14F-4D97-AF65-F5344CB8AC3E}">
        <p14:creationId xmlns:p14="http://schemas.microsoft.com/office/powerpoint/2010/main" val="3037546140"/>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07FD9DD-92B1-4CEB-AEAB-99D1B3C29192}"/>
              </a:ext>
            </a:extLst>
          </p:cNvPr>
          <p:cNvSpPr txBox="1"/>
          <p:nvPr/>
        </p:nvSpPr>
        <p:spPr>
          <a:xfrm>
            <a:off x="352425" y="438150"/>
            <a:ext cx="11306175" cy="1815882"/>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Proverbs 11:14</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Where there is no guidance the people fall, but in abundance of counselors there is victory.</a:t>
            </a:r>
          </a:p>
        </p:txBody>
      </p:sp>
      <p:pic>
        <p:nvPicPr>
          <p:cNvPr id="4" name="Picture 3">
            <a:extLst>
              <a:ext uri="{FF2B5EF4-FFF2-40B4-BE49-F238E27FC236}">
                <a16:creationId xmlns:a16="http://schemas.microsoft.com/office/drawing/2014/main" id="{02636046-54EE-4089-A366-4054CEEC3FC3}"/>
              </a:ext>
            </a:extLst>
          </p:cNvPr>
          <p:cNvPicPr>
            <a:picLocks noChangeAspect="1"/>
          </p:cNvPicPr>
          <p:nvPr/>
        </p:nvPicPr>
        <p:blipFill>
          <a:blip r:embed="rId2"/>
          <a:stretch>
            <a:fillRect/>
          </a:stretch>
        </p:blipFill>
        <p:spPr>
          <a:xfrm>
            <a:off x="423862" y="2833688"/>
            <a:ext cx="3987119" cy="2547938"/>
          </a:xfrm>
          <a:prstGeom prst="rect">
            <a:avLst/>
          </a:prstGeom>
        </p:spPr>
      </p:pic>
      <p:pic>
        <p:nvPicPr>
          <p:cNvPr id="6" name="Picture 5">
            <a:extLst>
              <a:ext uri="{FF2B5EF4-FFF2-40B4-BE49-F238E27FC236}">
                <a16:creationId xmlns:a16="http://schemas.microsoft.com/office/drawing/2014/main" id="{073F692F-E982-48F7-9A7D-0C0BCC9027EA}"/>
              </a:ext>
            </a:extLst>
          </p:cNvPr>
          <p:cNvPicPr>
            <a:picLocks noChangeAspect="1"/>
          </p:cNvPicPr>
          <p:nvPr/>
        </p:nvPicPr>
        <p:blipFill>
          <a:blip r:embed="rId3"/>
          <a:stretch>
            <a:fillRect/>
          </a:stretch>
        </p:blipFill>
        <p:spPr>
          <a:xfrm>
            <a:off x="7038975" y="2619374"/>
            <a:ext cx="4729163" cy="2937927"/>
          </a:xfrm>
          <a:prstGeom prst="rect">
            <a:avLst/>
          </a:prstGeom>
        </p:spPr>
      </p:pic>
      <p:sp>
        <p:nvSpPr>
          <p:cNvPr id="7" name="TextBox 6">
            <a:extLst>
              <a:ext uri="{FF2B5EF4-FFF2-40B4-BE49-F238E27FC236}">
                <a16:creationId xmlns:a16="http://schemas.microsoft.com/office/drawing/2014/main" id="{4CE43C7E-92EE-40B0-86C3-00A4B55154C9}"/>
              </a:ext>
            </a:extLst>
          </p:cNvPr>
          <p:cNvSpPr txBox="1"/>
          <p:nvPr/>
        </p:nvSpPr>
        <p:spPr>
          <a:xfrm>
            <a:off x="5319712" y="3693794"/>
            <a:ext cx="685800" cy="523220"/>
          </a:xfrm>
          <a:prstGeom prst="rect">
            <a:avLst/>
          </a:prstGeom>
          <a:noFill/>
        </p:spPr>
        <p:txBody>
          <a:bodyPr wrap="square" rtlCol="0">
            <a:spAutoFit/>
          </a:bodyPr>
          <a:lstStyle/>
          <a:p>
            <a:r>
              <a:rPr lang="en-US" sz="2800" dirty="0">
                <a:solidFill>
                  <a:srgbClr val="FF0000"/>
                </a:solidFill>
              </a:rPr>
              <a:t>OR</a:t>
            </a:r>
          </a:p>
        </p:txBody>
      </p:sp>
    </p:spTree>
    <p:extLst>
      <p:ext uri="{BB962C8B-B14F-4D97-AF65-F5344CB8AC3E}">
        <p14:creationId xmlns:p14="http://schemas.microsoft.com/office/powerpoint/2010/main" val="3135413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91788F5-5387-4320-BE38-79C1029D1B4F}"/>
              </a:ext>
            </a:extLst>
          </p:cNvPr>
          <p:cNvPicPr>
            <a:picLocks noChangeAspect="1"/>
          </p:cNvPicPr>
          <p:nvPr/>
        </p:nvPicPr>
        <p:blipFill>
          <a:blip r:embed="rId2"/>
          <a:stretch>
            <a:fillRect/>
          </a:stretch>
        </p:blipFill>
        <p:spPr>
          <a:xfrm>
            <a:off x="0" y="92100"/>
            <a:ext cx="12192000" cy="6673799"/>
          </a:xfrm>
          <a:prstGeom prst="rect">
            <a:avLst/>
          </a:prstGeom>
        </p:spPr>
      </p:pic>
    </p:spTree>
    <p:extLst>
      <p:ext uri="{BB962C8B-B14F-4D97-AF65-F5344CB8AC3E}">
        <p14:creationId xmlns:p14="http://schemas.microsoft.com/office/powerpoint/2010/main" val="4224853812"/>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6F4449C-C88D-45CB-B65F-6F11A0622174}"/>
              </a:ext>
            </a:extLst>
          </p:cNvPr>
          <p:cNvSpPr txBox="1"/>
          <p:nvPr/>
        </p:nvSpPr>
        <p:spPr>
          <a:xfrm>
            <a:off x="276225" y="247650"/>
            <a:ext cx="11515725" cy="5659626"/>
          </a:xfrm>
          <a:prstGeom prst="rect">
            <a:avLst/>
          </a:prstGeom>
          <a:noFill/>
        </p:spPr>
        <p:txBody>
          <a:bodyPr wrap="square" rtlCol="0">
            <a:spAutoFit/>
          </a:bodyPr>
          <a:lstStyle/>
          <a:p>
            <a:pPr marL="0" marR="0">
              <a:lnSpc>
                <a:spcPct val="115000"/>
              </a:lnSpc>
              <a:spcBef>
                <a:spcPts val="0"/>
              </a:spcBef>
              <a:spcAft>
                <a:spcPts val="1000"/>
              </a:spcAft>
            </a:pPr>
            <a:r>
              <a:rPr lang="en-US" sz="28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7:24-27</a:t>
            </a:r>
          </a:p>
          <a:p>
            <a:pPr marL="0" marR="0">
              <a:lnSpc>
                <a:spcPct val="115000"/>
              </a:lnSpc>
              <a:spcBef>
                <a:spcPts val="0"/>
              </a:spcBef>
              <a:spcAft>
                <a:spcPts val="10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24 “Therefore everyone who hears these words of Mine and acts on them, may be compared to a wise man who built his house on the rock. </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25 And the rain fell, and the floods came, and the winds blew and slammed against that house; and yet it did not fall, for it had been founded on the rock.</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26 Everyone who hears these words of Mine and does not act on them, will be like a foolish man who built his house on the sand. </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27 The rain fell, and the floods came, and the winds blew and slammed against that house; and it fell—and great was its fall.”</a:t>
            </a:r>
          </a:p>
        </p:txBody>
      </p:sp>
    </p:spTree>
    <p:extLst>
      <p:ext uri="{BB962C8B-B14F-4D97-AF65-F5344CB8AC3E}">
        <p14:creationId xmlns:p14="http://schemas.microsoft.com/office/powerpoint/2010/main" val="1869354079"/>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C69D605-D643-4AEB-93D1-61E0DE4A81EC}"/>
              </a:ext>
            </a:extLst>
          </p:cNvPr>
          <p:cNvPicPr>
            <a:picLocks noChangeAspect="1"/>
          </p:cNvPicPr>
          <p:nvPr/>
        </p:nvPicPr>
        <p:blipFill>
          <a:blip r:embed="rId2"/>
          <a:stretch>
            <a:fillRect/>
          </a:stretch>
        </p:blipFill>
        <p:spPr>
          <a:xfrm>
            <a:off x="319087" y="1905000"/>
            <a:ext cx="4662488" cy="2644973"/>
          </a:xfrm>
          <a:prstGeom prst="rect">
            <a:avLst/>
          </a:prstGeom>
        </p:spPr>
      </p:pic>
      <p:pic>
        <p:nvPicPr>
          <p:cNvPr id="5" name="Picture 4">
            <a:extLst>
              <a:ext uri="{FF2B5EF4-FFF2-40B4-BE49-F238E27FC236}">
                <a16:creationId xmlns:a16="http://schemas.microsoft.com/office/drawing/2014/main" id="{BBE556D7-98FB-4A21-A317-5D652F94BE7B}"/>
              </a:ext>
            </a:extLst>
          </p:cNvPr>
          <p:cNvPicPr>
            <a:picLocks noChangeAspect="1"/>
          </p:cNvPicPr>
          <p:nvPr/>
        </p:nvPicPr>
        <p:blipFill>
          <a:blip r:embed="rId3"/>
          <a:stretch>
            <a:fillRect/>
          </a:stretch>
        </p:blipFill>
        <p:spPr>
          <a:xfrm>
            <a:off x="6648450" y="1685925"/>
            <a:ext cx="4900612" cy="3301877"/>
          </a:xfrm>
          <a:prstGeom prst="rect">
            <a:avLst/>
          </a:prstGeom>
        </p:spPr>
      </p:pic>
      <p:sp>
        <p:nvSpPr>
          <p:cNvPr id="6" name="TextBox 5">
            <a:extLst>
              <a:ext uri="{FF2B5EF4-FFF2-40B4-BE49-F238E27FC236}">
                <a16:creationId xmlns:a16="http://schemas.microsoft.com/office/drawing/2014/main" id="{56A89CC6-956C-4B4B-8915-00E59E35F794}"/>
              </a:ext>
            </a:extLst>
          </p:cNvPr>
          <p:cNvSpPr txBox="1"/>
          <p:nvPr/>
        </p:nvSpPr>
        <p:spPr>
          <a:xfrm>
            <a:off x="5257800" y="2905125"/>
            <a:ext cx="1162050" cy="523220"/>
          </a:xfrm>
          <a:prstGeom prst="rect">
            <a:avLst/>
          </a:prstGeom>
          <a:noFill/>
        </p:spPr>
        <p:txBody>
          <a:bodyPr wrap="square" rtlCol="0">
            <a:spAutoFit/>
          </a:bodyPr>
          <a:lstStyle/>
          <a:p>
            <a:r>
              <a:rPr lang="en-US" sz="2800" dirty="0">
                <a:solidFill>
                  <a:srgbClr val="FF0000"/>
                </a:solidFill>
              </a:rPr>
              <a:t>Versus</a:t>
            </a:r>
          </a:p>
        </p:txBody>
      </p:sp>
    </p:spTree>
    <p:extLst>
      <p:ext uri="{BB962C8B-B14F-4D97-AF65-F5344CB8AC3E}">
        <p14:creationId xmlns:p14="http://schemas.microsoft.com/office/powerpoint/2010/main" val="1016287517"/>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4A5F84-BB45-40A2-9E59-89BF5F84BEF4}"/>
              </a:ext>
            </a:extLst>
          </p:cNvPr>
          <p:cNvSpPr txBox="1"/>
          <p:nvPr/>
        </p:nvSpPr>
        <p:spPr>
          <a:xfrm>
            <a:off x="314325" y="304800"/>
            <a:ext cx="11458575" cy="523220"/>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2800" dirty="0"/>
              <a:t>How to choose a wise counselor</a:t>
            </a:r>
          </a:p>
        </p:txBody>
      </p:sp>
      <p:sp>
        <p:nvSpPr>
          <p:cNvPr id="3" name="TextBox 2">
            <a:extLst>
              <a:ext uri="{FF2B5EF4-FFF2-40B4-BE49-F238E27FC236}">
                <a16:creationId xmlns:a16="http://schemas.microsoft.com/office/drawing/2014/main" id="{03735F86-2CC2-48DE-8632-8BDBB836289C}"/>
              </a:ext>
            </a:extLst>
          </p:cNvPr>
          <p:cNvSpPr txBox="1"/>
          <p:nvPr/>
        </p:nvSpPr>
        <p:spPr>
          <a:xfrm>
            <a:off x="314321" y="1093321"/>
            <a:ext cx="11458575" cy="523220"/>
          </a:xfrm>
          <a:prstGeom prst="rect">
            <a:avLst/>
          </a:prstGeom>
          <a:noFill/>
        </p:spPr>
        <p:txBody>
          <a:bodyPr wrap="square" rtlCol="0">
            <a:spAutoFit/>
          </a:bodyPr>
          <a:lstStyle/>
          <a:p>
            <a:r>
              <a:rPr lang="en-US" sz="2800" dirty="0"/>
              <a:t>1) Someone who relies on the Bible</a:t>
            </a:r>
          </a:p>
        </p:txBody>
      </p:sp>
      <p:sp>
        <p:nvSpPr>
          <p:cNvPr id="4" name="TextBox 3">
            <a:extLst>
              <a:ext uri="{FF2B5EF4-FFF2-40B4-BE49-F238E27FC236}">
                <a16:creationId xmlns:a16="http://schemas.microsoft.com/office/drawing/2014/main" id="{351DA4A3-867B-4741-99AB-042EC2EE819A}"/>
              </a:ext>
            </a:extLst>
          </p:cNvPr>
          <p:cNvSpPr txBox="1"/>
          <p:nvPr/>
        </p:nvSpPr>
        <p:spPr>
          <a:xfrm>
            <a:off x="314320" y="2514250"/>
            <a:ext cx="11458575" cy="523220"/>
          </a:xfrm>
          <a:prstGeom prst="rect">
            <a:avLst/>
          </a:prstGeom>
          <a:noFill/>
        </p:spPr>
        <p:txBody>
          <a:bodyPr wrap="square" rtlCol="0">
            <a:spAutoFit/>
          </a:bodyPr>
          <a:lstStyle/>
          <a:p>
            <a:r>
              <a:rPr lang="en-US" sz="2800" dirty="0"/>
              <a:t>3) Someone who has experience and maturity</a:t>
            </a:r>
          </a:p>
        </p:txBody>
      </p:sp>
      <p:sp>
        <p:nvSpPr>
          <p:cNvPr id="5" name="TextBox 4">
            <a:extLst>
              <a:ext uri="{FF2B5EF4-FFF2-40B4-BE49-F238E27FC236}">
                <a16:creationId xmlns:a16="http://schemas.microsoft.com/office/drawing/2014/main" id="{2E7B9928-B8DC-45B0-ABD4-B8F76F87FF50}"/>
              </a:ext>
            </a:extLst>
          </p:cNvPr>
          <p:cNvSpPr txBox="1"/>
          <p:nvPr/>
        </p:nvSpPr>
        <p:spPr>
          <a:xfrm>
            <a:off x="314321" y="1796816"/>
            <a:ext cx="11458575" cy="523220"/>
          </a:xfrm>
          <a:prstGeom prst="rect">
            <a:avLst/>
          </a:prstGeom>
          <a:noFill/>
        </p:spPr>
        <p:txBody>
          <a:bodyPr wrap="square" rtlCol="0">
            <a:spAutoFit/>
          </a:bodyPr>
          <a:lstStyle/>
          <a:p>
            <a:r>
              <a:rPr lang="en-US" sz="2800" dirty="0"/>
              <a:t>2) Someone who cares</a:t>
            </a:r>
          </a:p>
        </p:txBody>
      </p:sp>
      <p:sp>
        <p:nvSpPr>
          <p:cNvPr id="6" name="TextBox 5">
            <a:extLst>
              <a:ext uri="{FF2B5EF4-FFF2-40B4-BE49-F238E27FC236}">
                <a16:creationId xmlns:a16="http://schemas.microsoft.com/office/drawing/2014/main" id="{2F7DA0A7-F11A-4EFD-A02F-C805805E6BDC}"/>
              </a:ext>
            </a:extLst>
          </p:cNvPr>
          <p:cNvSpPr txBox="1"/>
          <p:nvPr/>
        </p:nvSpPr>
        <p:spPr>
          <a:xfrm>
            <a:off x="314320" y="3217745"/>
            <a:ext cx="11458575" cy="523220"/>
          </a:xfrm>
          <a:prstGeom prst="rect">
            <a:avLst/>
          </a:prstGeom>
          <a:noFill/>
        </p:spPr>
        <p:txBody>
          <a:bodyPr wrap="square" rtlCol="0">
            <a:spAutoFit/>
          </a:bodyPr>
          <a:lstStyle/>
          <a:p>
            <a:r>
              <a:rPr lang="en-US" sz="2800" dirty="0"/>
              <a:t>4) Abundance of counselors</a:t>
            </a:r>
          </a:p>
        </p:txBody>
      </p:sp>
      <p:sp>
        <p:nvSpPr>
          <p:cNvPr id="7" name="TextBox 6">
            <a:extLst>
              <a:ext uri="{FF2B5EF4-FFF2-40B4-BE49-F238E27FC236}">
                <a16:creationId xmlns:a16="http://schemas.microsoft.com/office/drawing/2014/main" id="{540089FA-78F4-476E-9986-F34E802E1655}"/>
              </a:ext>
            </a:extLst>
          </p:cNvPr>
          <p:cNvSpPr txBox="1"/>
          <p:nvPr/>
        </p:nvSpPr>
        <p:spPr>
          <a:xfrm>
            <a:off x="314320" y="4006266"/>
            <a:ext cx="9763125" cy="523220"/>
          </a:xfrm>
          <a:prstGeom prst="rect">
            <a:avLst/>
          </a:prstGeom>
          <a:noFill/>
        </p:spPr>
        <p:txBody>
          <a:bodyPr wrap="square" rtlCol="0">
            <a:spAutoFit/>
          </a:bodyPr>
          <a:lstStyle/>
          <a:p>
            <a:r>
              <a:rPr lang="en-US" sz="2800" dirty="0"/>
              <a:t>5) Calls sin, sin and righteousness, righteousness</a:t>
            </a:r>
          </a:p>
        </p:txBody>
      </p:sp>
    </p:spTree>
    <p:extLst>
      <p:ext uri="{BB962C8B-B14F-4D97-AF65-F5344CB8AC3E}">
        <p14:creationId xmlns:p14="http://schemas.microsoft.com/office/powerpoint/2010/main" val="2100099657"/>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BD09541-7130-4995-AFEC-CF9661086DAD}"/>
              </a:ext>
            </a:extLst>
          </p:cNvPr>
          <p:cNvSpPr txBox="1"/>
          <p:nvPr/>
        </p:nvSpPr>
        <p:spPr>
          <a:xfrm>
            <a:off x="342900" y="523875"/>
            <a:ext cx="11363325" cy="2246769"/>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Isaiah 5:20</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Woe to those who call evil good, and good evil; Who substitute darkness for light and light for darkness; Who substitute bitter for sweet and sweet for bitter!</a:t>
            </a:r>
            <a:endParaRPr lang="en-US" sz="2800" dirty="0"/>
          </a:p>
        </p:txBody>
      </p:sp>
    </p:spTree>
    <p:extLst>
      <p:ext uri="{BB962C8B-B14F-4D97-AF65-F5344CB8AC3E}">
        <p14:creationId xmlns:p14="http://schemas.microsoft.com/office/powerpoint/2010/main" val="4082025885"/>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4A5F84-BB45-40A2-9E59-89BF5F84BEF4}"/>
              </a:ext>
            </a:extLst>
          </p:cNvPr>
          <p:cNvSpPr txBox="1"/>
          <p:nvPr/>
        </p:nvSpPr>
        <p:spPr>
          <a:xfrm>
            <a:off x="314325" y="304800"/>
            <a:ext cx="11458575" cy="523220"/>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2800" dirty="0"/>
              <a:t>How to choose a wise counselor</a:t>
            </a:r>
          </a:p>
        </p:txBody>
      </p:sp>
      <p:sp>
        <p:nvSpPr>
          <p:cNvPr id="3" name="TextBox 2">
            <a:extLst>
              <a:ext uri="{FF2B5EF4-FFF2-40B4-BE49-F238E27FC236}">
                <a16:creationId xmlns:a16="http://schemas.microsoft.com/office/drawing/2014/main" id="{03735F86-2CC2-48DE-8632-8BDBB836289C}"/>
              </a:ext>
            </a:extLst>
          </p:cNvPr>
          <p:cNvSpPr txBox="1"/>
          <p:nvPr/>
        </p:nvSpPr>
        <p:spPr>
          <a:xfrm>
            <a:off x="314321" y="1093321"/>
            <a:ext cx="11458575" cy="523220"/>
          </a:xfrm>
          <a:prstGeom prst="rect">
            <a:avLst/>
          </a:prstGeom>
          <a:noFill/>
        </p:spPr>
        <p:txBody>
          <a:bodyPr wrap="square" rtlCol="0">
            <a:spAutoFit/>
          </a:bodyPr>
          <a:lstStyle/>
          <a:p>
            <a:r>
              <a:rPr lang="en-US" sz="2800" dirty="0"/>
              <a:t>1) Someone who relies on the Bible</a:t>
            </a:r>
          </a:p>
        </p:txBody>
      </p:sp>
      <p:sp>
        <p:nvSpPr>
          <p:cNvPr id="4" name="TextBox 3">
            <a:extLst>
              <a:ext uri="{FF2B5EF4-FFF2-40B4-BE49-F238E27FC236}">
                <a16:creationId xmlns:a16="http://schemas.microsoft.com/office/drawing/2014/main" id="{351DA4A3-867B-4741-99AB-042EC2EE819A}"/>
              </a:ext>
            </a:extLst>
          </p:cNvPr>
          <p:cNvSpPr txBox="1"/>
          <p:nvPr/>
        </p:nvSpPr>
        <p:spPr>
          <a:xfrm>
            <a:off x="314320" y="2514250"/>
            <a:ext cx="11458575" cy="523220"/>
          </a:xfrm>
          <a:prstGeom prst="rect">
            <a:avLst/>
          </a:prstGeom>
          <a:noFill/>
        </p:spPr>
        <p:txBody>
          <a:bodyPr wrap="square" rtlCol="0">
            <a:spAutoFit/>
          </a:bodyPr>
          <a:lstStyle/>
          <a:p>
            <a:r>
              <a:rPr lang="en-US" sz="2800" dirty="0"/>
              <a:t>3) Someone who has experience and maturity</a:t>
            </a:r>
          </a:p>
        </p:txBody>
      </p:sp>
      <p:sp>
        <p:nvSpPr>
          <p:cNvPr id="5" name="TextBox 4">
            <a:extLst>
              <a:ext uri="{FF2B5EF4-FFF2-40B4-BE49-F238E27FC236}">
                <a16:creationId xmlns:a16="http://schemas.microsoft.com/office/drawing/2014/main" id="{2E7B9928-B8DC-45B0-ABD4-B8F76F87FF50}"/>
              </a:ext>
            </a:extLst>
          </p:cNvPr>
          <p:cNvSpPr txBox="1"/>
          <p:nvPr/>
        </p:nvSpPr>
        <p:spPr>
          <a:xfrm>
            <a:off x="314321" y="1796816"/>
            <a:ext cx="11458575" cy="523220"/>
          </a:xfrm>
          <a:prstGeom prst="rect">
            <a:avLst/>
          </a:prstGeom>
          <a:noFill/>
        </p:spPr>
        <p:txBody>
          <a:bodyPr wrap="square" rtlCol="0">
            <a:spAutoFit/>
          </a:bodyPr>
          <a:lstStyle/>
          <a:p>
            <a:r>
              <a:rPr lang="en-US" sz="2800" dirty="0"/>
              <a:t>2) Someone who cares</a:t>
            </a:r>
          </a:p>
        </p:txBody>
      </p:sp>
      <p:sp>
        <p:nvSpPr>
          <p:cNvPr id="6" name="TextBox 5">
            <a:extLst>
              <a:ext uri="{FF2B5EF4-FFF2-40B4-BE49-F238E27FC236}">
                <a16:creationId xmlns:a16="http://schemas.microsoft.com/office/drawing/2014/main" id="{2F7DA0A7-F11A-4EFD-A02F-C805805E6BDC}"/>
              </a:ext>
            </a:extLst>
          </p:cNvPr>
          <p:cNvSpPr txBox="1"/>
          <p:nvPr/>
        </p:nvSpPr>
        <p:spPr>
          <a:xfrm>
            <a:off x="314320" y="3217745"/>
            <a:ext cx="11458575" cy="523220"/>
          </a:xfrm>
          <a:prstGeom prst="rect">
            <a:avLst/>
          </a:prstGeom>
          <a:noFill/>
        </p:spPr>
        <p:txBody>
          <a:bodyPr wrap="square" rtlCol="0">
            <a:spAutoFit/>
          </a:bodyPr>
          <a:lstStyle/>
          <a:p>
            <a:r>
              <a:rPr lang="en-US" sz="2800" dirty="0"/>
              <a:t>4) Abundance of counselors</a:t>
            </a:r>
          </a:p>
        </p:txBody>
      </p:sp>
      <p:sp>
        <p:nvSpPr>
          <p:cNvPr id="7" name="TextBox 6">
            <a:extLst>
              <a:ext uri="{FF2B5EF4-FFF2-40B4-BE49-F238E27FC236}">
                <a16:creationId xmlns:a16="http://schemas.microsoft.com/office/drawing/2014/main" id="{540089FA-78F4-476E-9986-F34E802E1655}"/>
              </a:ext>
            </a:extLst>
          </p:cNvPr>
          <p:cNvSpPr txBox="1"/>
          <p:nvPr/>
        </p:nvSpPr>
        <p:spPr>
          <a:xfrm>
            <a:off x="314320" y="4006266"/>
            <a:ext cx="9763125" cy="523220"/>
          </a:xfrm>
          <a:prstGeom prst="rect">
            <a:avLst/>
          </a:prstGeom>
          <a:noFill/>
        </p:spPr>
        <p:txBody>
          <a:bodyPr wrap="square" rtlCol="0">
            <a:spAutoFit/>
          </a:bodyPr>
          <a:lstStyle/>
          <a:p>
            <a:r>
              <a:rPr lang="en-US" sz="2800" dirty="0"/>
              <a:t>5) Calls sin, sin and righteousness, righteousness</a:t>
            </a:r>
          </a:p>
        </p:txBody>
      </p:sp>
      <p:sp>
        <p:nvSpPr>
          <p:cNvPr id="8" name="TextBox 7">
            <a:extLst>
              <a:ext uri="{FF2B5EF4-FFF2-40B4-BE49-F238E27FC236}">
                <a16:creationId xmlns:a16="http://schemas.microsoft.com/office/drawing/2014/main" id="{574C359E-38AE-4A01-A937-02510AD4E28C}"/>
              </a:ext>
            </a:extLst>
          </p:cNvPr>
          <p:cNvSpPr txBox="1"/>
          <p:nvPr/>
        </p:nvSpPr>
        <p:spPr>
          <a:xfrm>
            <a:off x="314320" y="4842412"/>
            <a:ext cx="9267825" cy="523220"/>
          </a:xfrm>
          <a:prstGeom prst="rect">
            <a:avLst/>
          </a:prstGeom>
          <a:noFill/>
        </p:spPr>
        <p:txBody>
          <a:bodyPr wrap="square" rtlCol="0">
            <a:spAutoFit/>
          </a:bodyPr>
          <a:lstStyle/>
          <a:p>
            <a:r>
              <a:rPr lang="en-US" sz="2800" dirty="0"/>
              <a:t>6) Understands forgiveness</a:t>
            </a:r>
          </a:p>
        </p:txBody>
      </p:sp>
    </p:spTree>
    <p:extLst>
      <p:ext uri="{BB962C8B-B14F-4D97-AF65-F5344CB8AC3E}">
        <p14:creationId xmlns:p14="http://schemas.microsoft.com/office/powerpoint/2010/main" val="3903543967"/>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4E48F64-4E84-4A76-B6E2-24CB2B32BCC5}"/>
              </a:ext>
            </a:extLst>
          </p:cNvPr>
          <p:cNvSpPr txBox="1"/>
          <p:nvPr/>
        </p:nvSpPr>
        <p:spPr>
          <a:xfrm>
            <a:off x="304800" y="533400"/>
            <a:ext cx="11344275" cy="1815882"/>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Ephesians 4:32</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Be kind to one another, tender-hearted, forgiving each other, just as God in Christ also has forgiven you.</a:t>
            </a:r>
          </a:p>
        </p:txBody>
      </p:sp>
      <p:sp>
        <p:nvSpPr>
          <p:cNvPr id="3" name="TextBox 2">
            <a:extLst>
              <a:ext uri="{FF2B5EF4-FFF2-40B4-BE49-F238E27FC236}">
                <a16:creationId xmlns:a16="http://schemas.microsoft.com/office/drawing/2014/main" id="{E06DB03B-CDD4-41DD-970F-84F49BE8126A}"/>
              </a:ext>
            </a:extLst>
          </p:cNvPr>
          <p:cNvSpPr txBox="1"/>
          <p:nvPr/>
        </p:nvSpPr>
        <p:spPr>
          <a:xfrm>
            <a:off x="371475" y="3581400"/>
            <a:ext cx="11277600" cy="1815882"/>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Proverbs 28:13</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He who conceals his transgressions will not prosper, but he who confesses and forsakes them will find compassion.</a:t>
            </a:r>
          </a:p>
        </p:txBody>
      </p:sp>
    </p:spTree>
    <p:extLst>
      <p:ext uri="{BB962C8B-B14F-4D97-AF65-F5344CB8AC3E}">
        <p14:creationId xmlns:p14="http://schemas.microsoft.com/office/powerpoint/2010/main" val="3608971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4A5F84-BB45-40A2-9E59-89BF5F84BEF4}"/>
              </a:ext>
            </a:extLst>
          </p:cNvPr>
          <p:cNvSpPr txBox="1"/>
          <p:nvPr/>
        </p:nvSpPr>
        <p:spPr>
          <a:xfrm>
            <a:off x="314325" y="304800"/>
            <a:ext cx="11458575" cy="523220"/>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2800" dirty="0"/>
              <a:t>How to choose a wise counselor</a:t>
            </a:r>
          </a:p>
        </p:txBody>
      </p:sp>
      <p:sp>
        <p:nvSpPr>
          <p:cNvPr id="3" name="TextBox 2">
            <a:extLst>
              <a:ext uri="{FF2B5EF4-FFF2-40B4-BE49-F238E27FC236}">
                <a16:creationId xmlns:a16="http://schemas.microsoft.com/office/drawing/2014/main" id="{03735F86-2CC2-48DE-8632-8BDBB836289C}"/>
              </a:ext>
            </a:extLst>
          </p:cNvPr>
          <p:cNvSpPr txBox="1"/>
          <p:nvPr/>
        </p:nvSpPr>
        <p:spPr>
          <a:xfrm>
            <a:off x="314321" y="1093321"/>
            <a:ext cx="11458575" cy="523220"/>
          </a:xfrm>
          <a:prstGeom prst="rect">
            <a:avLst/>
          </a:prstGeom>
          <a:noFill/>
        </p:spPr>
        <p:txBody>
          <a:bodyPr wrap="square" rtlCol="0">
            <a:spAutoFit/>
          </a:bodyPr>
          <a:lstStyle/>
          <a:p>
            <a:r>
              <a:rPr lang="en-US" sz="2800" dirty="0"/>
              <a:t>1) Someone who relies on the Bible</a:t>
            </a:r>
          </a:p>
        </p:txBody>
      </p:sp>
      <p:sp>
        <p:nvSpPr>
          <p:cNvPr id="4" name="TextBox 3">
            <a:extLst>
              <a:ext uri="{FF2B5EF4-FFF2-40B4-BE49-F238E27FC236}">
                <a16:creationId xmlns:a16="http://schemas.microsoft.com/office/drawing/2014/main" id="{351DA4A3-867B-4741-99AB-042EC2EE819A}"/>
              </a:ext>
            </a:extLst>
          </p:cNvPr>
          <p:cNvSpPr txBox="1"/>
          <p:nvPr/>
        </p:nvSpPr>
        <p:spPr>
          <a:xfrm>
            <a:off x="314320" y="2514250"/>
            <a:ext cx="11458575" cy="523220"/>
          </a:xfrm>
          <a:prstGeom prst="rect">
            <a:avLst/>
          </a:prstGeom>
          <a:noFill/>
        </p:spPr>
        <p:txBody>
          <a:bodyPr wrap="square" rtlCol="0">
            <a:spAutoFit/>
          </a:bodyPr>
          <a:lstStyle/>
          <a:p>
            <a:r>
              <a:rPr lang="en-US" sz="2800" dirty="0"/>
              <a:t>3) Someone who has experience and maturity</a:t>
            </a:r>
          </a:p>
        </p:txBody>
      </p:sp>
      <p:sp>
        <p:nvSpPr>
          <p:cNvPr id="5" name="TextBox 4">
            <a:extLst>
              <a:ext uri="{FF2B5EF4-FFF2-40B4-BE49-F238E27FC236}">
                <a16:creationId xmlns:a16="http://schemas.microsoft.com/office/drawing/2014/main" id="{2E7B9928-B8DC-45B0-ABD4-B8F76F87FF50}"/>
              </a:ext>
            </a:extLst>
          </p:cNvPr>
          <p:cNvSpPr txBox="1"/>
          <p:nvPr/>
        </p:nvSpPr>
        <p:spPr>
          <a:xfrm>
            <a:off x="314321" y="1796816"/>
            <a:ext cx="11458575" cy="523220"/>
          </a:xfrm>
          <a:prstGeom prst="rect">
            <a:avLst/>
          </a:prstGeom>
          <a:noFill/>
        </p:spPr>
        <p:txBody>
          <a:bodyPr wrap="square" rtlCol="0">
            <a:spAutoFit/>
          </a:bodyPr>
          <a:lstStyle/>
          <a:p>
            <a:r>
              <a:rPr lang="en-US" sz="2800" dirty="0"/>
              <a:t>2) Someone who cares</a:t>
            </a:r>
          </a:p>
        </p:txBody>
      </p:sp>
      <p:sp>
        <p:nvSpPr>
          <p:cNvPr id="6" name="TextBox 5">
            <a:extLst>
              <a:ext uri="{FF2B5EF4-FFF2-40B4-BE49-F238E27FC236}">
                <a16:creationId xmlns:a16="http://schemas.microsoft.com/office/drawing/2014/main" id="{2F7DA0A7-F11A-4EFD-A02F-C805805E6BDC}"/>
              </a:ext>
            </a:extLst>
          </p:cNvPr>
          <p:cNvSpPr txBox="1"/>
          <p:nvPr/>
        </p:nvSpPr>
        <p:spPr>
          <a:xfrm>
            <a:off x="314320" y="3217745"/>
            <a:ext cx="11458575" cy="523220"/>
          </a:xfrm>
          <a:prstGeom prst="rect">
            <a:avLst/>
          </a:prstGeom>
          <a:noFill/>
        </p:spPr>
        <p:txBody>
          <a:bodyPr wrap="square" rtlCol="0">
            <a:spAutoFit/>
          </a:bodyPr>
          <a:lstStyle/>
          <a:p>
            <a:r>
              <a:rPr lang="en-US" sz="2800" dirty="0"/>
              <a:t>4) Abundance of counselors</a:t>
            </a:r>
          </a:p>
        </p:txBody>
      </p:sp>
      <p:sp>
        <p:nvSpPr>
          <p:cNvPr id="7" name="TextBox 6">
            <a:extLst>
              <a:ext uri="{FF2B5EF4-FFF2-40B4-BE49-F238E27FC236}">
                <a16:creationId xmlns:a16="http://schemas.microsoft.com/office/drawing/2014/main" id="{540089FA-78F4-476E-9986-F34E802E1655}"/>
              </a:ext>
            </a:extLst>
          </p:cNvPr>
          <p:cNvSpPr txBox="1"/>
          <p:nvPr/>
        </p:nvSpPr>
        <p:spPr>
          <a:xfrm>
            <a:off x="314320" y="4006266"/>
            <a:ext cx="9763125" cy="523220"/>
          </a:xfrm>
          <a:prstGeom prst="rect">
            <a:avLst/>
          </a:prstGeom>
          <a:noFill/>
        </p:spPr>
        <p:txBody>
          <a:bodyPr wrap="square" rtlCol="0">
            <a:spAutoFit/>
          </a:bodyPr>
          <a:lstStyle/>
          <a:p>
            <a:r>
              <a:rPr lang="en-US" sz="2800" dirty="0"/>
              <a:t>5) Calls sin, sin and righteousness, righteousness</a:t>
            </a:r>
          </a:p>
        </p:txBody>
      </p:sp>
      <p:sp>
        <p:nvSpPr>
          <p:cNvPr id="8" name="TextBox 7">
            <a:extLst>
              <a:ext uri="{FF2B5EF4-FFF2-40B4-BE49-F238E27FC236}">
                <a16:creationId xmlns:a16="http://schemas.microsoft.com/office/drawing/2014/main" id="{574C359E-38AE-4A01-A937-02510AD4E28C}"/>
              </a:ext>
            </a:extLst>
          </p:cNvPr>
          <p:cNvSpPr txBox="1"/>
          <p:nvPr/>
        </p:nvSpPr>
        <p:spPr>
          <a:xfrm>
            <a:off x="314320" y="4842412"/>
            <a:ext cx="9267825" cy="523220"/>
          </a:xfrm>
          <a:prstGeom prst="rect">
            <a:avLst/>
          </a:prstGeom>
          <a:noFill/>
        </p:spPr>
        <p:txBody>
          <a:bodyPr wrap="square" rtlCol="0">
            <a:spAutoFit/>
          </a:bodyPr>
          <a:lstStyle/>
          <a:p>
            <a:r>
              <a:rPr lang="en-US" sz="2800" dirty="0"/>
              <a:t>6) Understands forgiveness</a:t>
            </a:r>
          </a:p>
        </p:txBody>
      </p:sp>
      <p:sp>
        <p:nvSpPr>
          <p:cNvPr id="9" name="TextBox 8">
            <a:extLst>
              <a:ext uri="{FF2B5EF4-FFF2-40B4-BE49-F238E27FC236}">
                <a16:creationId xmlns:a16="http://schemas.microsoft.com/office/drawing/2014/main" id="{134B4463-C843-41B0-AE58-40D69C0EC4E2}"/>
              </a:ext>
            </a:extLst>
          </p:cNvPr>
          <p:cNvSpPr txBox="1"/>
          <p:nvPr/>
        </p:nvSpPr>
        <p:spPr>
          <a:xfrm>
            <a:off x="314320" y="5678558"/>
            <a:ext cx="11020425" cy="523220"/>
          </a:xfrm>
          <a:prstGeom prst="rect">
            <a:avLst/>
          </a:prstGeom>
          <a:noFill/>
        </p:spPr>
        <p:txBody>
          <a:bodyPr wrap="square" rtlCol="0">
            <a:spAutoFit/>
          </a:bodyPr>
          <a:lstStyle/>
          <a:p>
            <a:r>
              <a:rPr lang="en-US" sz="2800" dirty="0"/>
              <a:t>7) Emphasizes personal accountability</a:t>
            </a:r>
          </a:p>
        </p:txBody>
      </p:sp>
    </p:spTree>
    <p:extLst>
      <p:ext uri="{BB962C8B-B14F-4D97-AF65-F5344CB8AC3E}">
        <p14:creationId xmlns:p14="http://schemas.microsoft.com/office/powerpoint/2010/main" val="2823510599"/>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DD7F60-CCC6-459C-8246-7112EB62C421}"/>
              </a:ext>
            </a:extLst>
          </p:cNvPr>
          <p:cNvSpPr txBox="1"/>
          <p:nvPr/>
        </p:nvSpPr>
        <p:spPr>
          <a:xfrm>
            <a:off x="247650" y="571500"/>
            <a:ext cx="11449050" cy="1384995"/>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Proverbs 27:17</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Iron sharpens iron, so one man sharpens another.</a:t>
            </a:r>
          </a:p>
        </p:txBody>
      </p:sp>
      <p:pic>
        <p:nvPicPr>
          <p:cNvPr id="4" name="Picture 3">
            <a:extLst>
              <a:ext uri="{FF2B5EF4-FFF2-40B4-BE49-F238E27FC236}">
                <a16:creationId xmlns:a16="http://schemas.microsoft.com/office/drawing/2014/main" id="{191B9308-2DF0-471E-A113-BB4003013896}"/>
              </a:ext>
            </a:extLst>
          </p:cNvPr>
          <p:cNvPicPr>
            <a:picLocks noChangeAspect="1"/>
          </p:cNvPicPr>
          <p:nvPr/>
        </p:nvPicPr>
        <p:blipFill>
          <a:blip r:embed="rId2"/>
          <a:stretch>
            <a:fillRect/>
          </a:stretch>
        </p:blipFill>
        <p:spPr>
          <a:xfrm>
            <a:off x="3114674" y="2890837"/>
            <a:ext cx="4848225" cy="2707221"/>
          </a:xfrm>
          <a:prstGeom prst="rect">
            <a:avLst/>
          </a:prstGeom>
        </p:spPr>
      </p:pic>
    </p:spTree>
    <p:extLst>
      <p:ext uri="{BB962C8B-B14F-4D97-AF65-F5344CB8AC3E}">
        <p14:creationId xmlns:p14="http://schemas.microsoft.com/office/powerpoint/2010/main" val="1781554198"/>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7FDB82-1900-493E-8F32-99EDB4215BA6}"/>
              </a:ext>
            </a:extLst>
          </p:cNvPr>
          <p:cNvSpPr txBox="1"/>
          <p:nvPr/>
        </p:nvSpPr>
        <p:spPr>
          <a:xfrm>
            <a:off x="285750" y="476250"/>
            <a:ext cx="11525250" cy="2246769"/>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James 5:16</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Therefore, confess your sins to one another, and pray for one another so that you may be healed. The effective prayer of a righteous man can accomplish much.</a:t>
            </a:r>
          </a:p>
        </p:txBody>
      </p:sp>
    </p:spTree>
    <p:extLst>
      <p:ext uri="{BB962C8B-B14F-4D97-AF65-F5344CB8AC3E}">
        <p14:creationId xmlns:p14="http://schemas.microsoft.com/office/powerpoint/2010/main" val="2427234802"/>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919CA5-D71C-4CC7-9835-373ACB16D289}"/>
              </a:ext>
            </a:extLst>
          </p:cNvPr>
          <p:cNvSpPr txBox="1"/>
          <p:nvPr/>
        </p:nvSpPr>
        <p:spPr>
          <a:xfrm>
            <a:off x="390525" y="438150"/>
            <a:ext cx="11430000" cy="523220"/>
          </a:xfrm>
          <a:prstGeom prst="rect">
            <a:avLst/>
          </a:prstGeom>
          <a:noFill/>
        </p:spPr>
        <p:txBody>
          <a:bodyPr wrap="square" rtlCol="0">
            <a:spAutoFit/>
          </a:bodyPr>
          <a:lstStyle/>
          <a:p>
            <a:r>
              <a:rPr lang="en-US" sz="2800" dirty="0"/>
              <a:t>4) Reason and Wisdom</a:t>
            </a:r>
          </a:p>
        </p:txBody>
      </p:sp>
      <p:sp>
        <p:nvSpPr>
          <p:cNvPr id="3" name="TextBox 2">
            <a:extLst>
              <a:ext uri="{FF2B5EF4-FFF2-40B4-BE49-F238E27FC236}">
                <a16:creationId xmlns:a16="http://schemas.microsoft.com/office/drawing/2014/main" id="{2021BC6D-81DD-425F-9DB3-6A24024F5EE4}"/>
              </a:ext>
            </a:extLst>
          </p:cNvPr>
          <p:cNvSpPr txBox="1"/>
          <p:nvPr/>
        </p:nvSpPr>
        <p:spPr>
          <a:xfrm>
            <a:off x="523875" y="1895475"/>
            <a:ext cx="10820400" cy="3108543"/>
          </a:xfrm>
          <a:prstGeom prst="rect">
            <a:avLst/>
          </a:prstGeom>
          <a:noFill/>
        </p:spPr>
        <p:txBody>
          <a:bodyPr wrap="square" rtlCol="0">
            <a:spAutoFit/>
          </a:bodyPr>
          <a:lstStyle/>
          <a:p>
            <a:r>
              <a:rPr lang="en-US" sz="2800" dirty="0">
                <a:solidFill>
                  <a:schemeClr val="accent2">
                    <a:lumMod val="75000"/>
                  </a:schemeClr>
                </a:solidFill>
              </a:rPr>
              <a:t>Proverbs 14:8, 15</a:t>
            </a:r>
          </a:p>
          <a:p>
            <a:endParaRPr lang="en-US" sz="2800" dirty="0"/>
          </a:p>
          <a:p>
            <a:r>
              <a:rPr lang="en-US" sz="2800" dirty="0"/>
              <a:t>8 The wisdom of the sensible is to understand his way, but the foolishness of fools is deceit.</a:t>
            </a:r>
          </a:p>
          <a:p>
            <a:endParaRPr lang="en-US" sz="2800" dirty="0"/>
          </a:p>
          <a:p>
            <a:r>
              <a:rPr lang="en-US" sz="2800" dirty="0"/>
              <a:t>15 The naive believes everything, but the sensible person considers his steps.</a:t>
            </a:r>
          </a:p>
        </p:txBody>
      </p:sp>
    </p:spTree>
    <p:extLst>
      <p:ext uri="{BB962C8B-B14F-4D97-AF65-F5344CB8AC3E}">
        <p14:creationId xmlns:p14="http://schemas.microsoft.com/office/powerpoint/2010/main" val="77679847"/>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077D1C6-B221-4791-B3B9-167FC3C126C3}"/>
              </a:ext>
            </a:extLst>
          </p:cNvPr>
          <p:cNvSpPr txBox="1"/>
          <p:nvPr/>
        </p:nvSpPr>
        <p:spPr>
          <a:xfrm>
            <a:off x="352425" y="590550"/>
            <a:ext cx="11172825" cy="5035866"/>
          </a:xfrm>
          <a:prstGeom prst="rect">
            <a:avLst/>
          </a:prstGeom>
          <a:noFill/>
        </p:spPr>
        <p:txBody>
          <a:bodyPr wrap="square" rtlCol="0">
            <a:spAutoFit/>
          </a:bodyPr>
          <a:lstStyle/>
          <a:p>
            <a:pPr marL="0" marR="0">
              <a:lnSpc>
                <a:spcPct val="115000"/>
              </a:lnSpc>
              <a:spcBef>
                <a:spcPts val="0"/>
              </a:spcBef>
              <a:spcAft>
                <a:spcPts val="10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Luke 1:1-3</a:t>
            </a:r>
          </a:p>
          <a:p>
            <a:pPr marL="0" marR="0">
              <a:lnSpc>
                <a:spcPct val="115000"/>
              </a:lnSpc>
              <a:spcBef>
                <a:spcPts val="0"/>
              </a:spcBef>
              <a:spcAft>
                <a:spcPts val="10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 Inasmuch as many have undertaken to compile an account of the things accomplished among us, </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 just as they were handed down to us by those who from the beginning were eyewitnesses and servants of the word, </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3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it seemed fitting </a:t>
            </a:r>
            <a:r>
              <a:rPr lang="en-US" sz="2800" dirty="0">
                <a:effectLst/>
                <a:latin typeface="Calibri" panose="020F0502020204030204" pitchFamily="34" charset="0"/>
                <a:ea typeface="Calibri" panose="020F0502020204030204" pitchFamily="34" charset="0"/>
                <a:cs typeface="Times New Roman" panose="02020603050405020304" pitchFamily="18" charset="0"/>
              </a:rPr>
              <a:t>for me as well, having investigated everything carefully from the beginning, to write it out for you in consecutive order, most excellent Theophilus…</a:t>
            </a:r>
          </a:p>
        </p:txBody>
      </p:sp>
    </p:spTree>
    <p:extLst>
      <p:ext uri="{BB962C8B-B14F-4D97-AF65-F5344CB8AC3E}">
        <p14:creationId xmlns:p14="http://schemas.microsoft.com/office/powerpoint/2010/main" val="3522056390"/>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EB87A0-2FDD-4FBB-8574-BAA324FF9BF7}"/>
              </a:ext>
            </a:extLst>
          </p:cNvPr>
          <p:cNvSpPr txBox="1"/>
          <p:nvPr/>
        </p:nvSpPr>
        <p:spPr>
          <a:xfrm>
            <a:off x="457200" y="1123950"/>
            <a:ext cx="11249025" cy="1446550"/>
          </a:xfrm>
          <a:prstGeom prst="rect">
            <a:avLst/>
          </a:prstGeom>
          <a:noFill/>
        </p:spPr>
        <p:txBody>
          <a:bodyPr wrap="square" rtlCol="0">
            <a:spAutoFit/>
          </a:bodyPr>
          <a:lstStyle/>
          <a:p>
            <a:r>
              <a:rPr lang="en-US" sz="8800" dirty="0">
                <a:solidFill>
                  <a:srgbClr val="FF0000"/>
                </a:solidFill>
                <a:latin typeface="Gill Sans Ultra Bold" panose="020B0A02020104020203" pitchFamily="34" charset="0"/>
              </a:rPr>
              <a:t>Who do I trust?</a:t>
            </a:r>
          </a:p>
        </p:txBody>
      </p:sp>
    </p:spTree>
    <p:extLst>
      <p:ext uri="{BB962C8B-B14F-4D97-AF65-F5344CB8AC3E}">
        <p14:creationId xmlns:p14="http://schemas.microsoft.com/office/powerpoint/2010/main" val="1020277531"/>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16DD63-668B-45BC-9FE6-7CDC2E08A43B}"/>
              </a:ext>
            </a:extLst>
          </p:cNvPr>
          <p:cNvSpPr txBox="1"/>
          <p:nvPr/>
        </p:nvSpPr>
        <p:spPr>
          <a:xfrm>
            <a:off x="361950" y="600075"/>
            <a:ext cx="11144250" cy="1815882"/>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Matthew 7:6 </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Do not throw your pearls before swine, or they will trample them under their feet, and turn and tear you to pieces.”</a:t>
            </a:r>
            <a:endParaRPr lang="en-US" sz="2800" dirty="0"/>
          </a:p>
        </p:txBody>
      </p:sp>
    </p:spTree>
    <p:extLst>
      <p:ext uri="{BB962C8B-B14F-4D97-AF65-F5344CB8AC3E}">
        <p14:creationId xmlns:p14="http://schemas.microsoft.com/office/powerpoint/2010/main" val="81565943"/>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864829-AB8A-4929-8DD8-F598E6B9D03B}"/>
              </a:ext>
            </a:extLst>
          </p:cNvPr>
          <p:cNvSpPr txBox="1"/>
          <p:nvPr/>
        </p:nvSpPr>
        <p:spPr>
          <a:xfrm>
            <a:off x="390525" y="647700"/>
            <a:ext cx="11430000" cy="2246769"/>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Isaiah 1:18 </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“Come now, and let us reason together,” says the Lord, “Though your sins are as scarlet, they will be as white as snow; though they are red like crimson, they will be like wool.” </a:t>
            </a:r>
            <a:endParaRPr lang="en-US" sz="2800" dirty="0"/>
          </a:p>
        </p:txBody>
      </p:sp>
    </p:spTree>
    <p:extLst>
      <p:ext uri="{BB962C8B-B14F-4D97-AF65-F5344CB8AC3E}">
        <p14:creationId xmlns:p14="http://schemas.microsoft.com/office/powerpoint/2010/main" val="2193639972"/>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69926F-FBD4-432A-A0AB-E3EB82906BEF}"/>
              </a:ext>
            </a:extLst>
          </p:cNvPr>
          <p:cNvSpPr txBox="1"/>
          <p:nvPr/>
        </p:nvSpPr>
        <p:spPr>
          <a:xfrm>
            <a:off x="200025" y="447675"/>
            <a:ext cx="11229975" cy="523220"/>
          </a:xfrm>
          <a:prstGeom prst="rect">
            <a:avLst/>
          </a:prstGeom>
          <a:noFill/>
        </p:spPr>
        <p:txBody>
          <a:bodyPr wrap="square" rtlCol="0">
            <a:spAutoFit/>
          </a:bodyPr>
          <a:lstStyle/>
          <a:p>
            <a:r>
              <a:rPr lang="en-US" sz="2800" dirty="0"/>
              <a:t>5) Peace</a:t>
            </a:r>
          </a:p>
        </p:txBody>
      </p:sp>
      <p:pic>
        <p:nvPicPr>
          <p:cNvPr id="4" name="Picture 3">
            <a:extLst>
              <a:ext uri="{FF2B5EF4-FFF2-40B4-BE49-F238E27FC236}">
                <a16:creationId xmlns:a16="http://schemas.microsoft.com/office/drawing/2014/main" id="{DDF6CA70-0289-4CCB-BF9A-2F521A838317}"/>
              </a:ext>
            </a:extLst>
          </p:cNvPr>
          <p:cNvPicPr>
            <a:picLocks noChangeAspect="1"/>
          </p:cNvPicPr>
          <p:nvPr/>
        </p:nvPicPr>
        <p:blipFill>
          <a:blip r:embed="rId2"/>
          <a:stretch>
            <a:fillRect/>
          </a:stretch>
        </p:blipFill>
        <p:spPr>
          <a:xfrm>
            <a:off x="2462212" y="1414461"/>
            <a:ext cx="7267575" cy="4981575"/>
          </a:xfrm>
          <a:prstGeom prst="rect">
            <a:avLst/>
          </a:prstGeom>
        </p:spPr>
      </p:pic>
    </p:spTree>
    <p:extLst>
      <p:ext uri="{BB962C8B-B14F-4D97-AF65-F5344CB8AC3E}">
        <p14:creationId xmlns:p14="http://schemas.microsoft.com/office/powerpoint/2010/main" val="225025347"/>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4F37D16-FC47-4ADF-9601-BA7EA1E9142E}"/>
              </a:ext>
            </a:extLst>
          </p:cNvPr>
          <p:cNvSpPr txBox="1"/>
          <p:nvPr/>
        </p:nvSpPr>
        <p:spPr>
          <a:xfrm>
            <a:off x="542925" y="504825"/>
            <a:ext cx="11182350" cy="1815882"/>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John 16:33</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These things I have spoken to you, so that in Me you may have peace. In the world you have tribulation, but take courage; I have overcome the world.</a:t>
            </a:r>
            <a:endParaRPr lang="en-US" sz="2800" dirty="0"/>
          </a:p>
        </p:txBody>
      </p:sp>
      <p:sp>
        <p:nvSpPr>
          <p:cNvPr id="3" name="TextBox 2">
            <a:extLst>
              <a:ext uri="{FF2B5EF4-FFF2-40B4-BE49-F238E27FC236}">
                <a16:creationId xmlns:a16="http://schemas.microsoft.com/office/drawing/2014/main" id="{7BEE4447-CF68-4CFF-AB68-0DB56F9E0C10}"/>
              </a:ext>
            </a:extLst>
          </p:cNvPr>
          <p:cNvSpPr txBox="1"/>
          <p:nvPr/>
        </p:nvSpPr>
        <p:spPr>
          <a:xfrm>
            <a:off x="542925" y="3429000"/>
            <a:ext cx="11182350" cy="2246769"/>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John 14:27</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Peace I leave with you; My peace I give to you; not as the world gives do I give to you. Do not let your heart be troubled, nor let it be fearful.</a:t>
            </a:r>
          </a:p>
        </p:txBody>
      </p:sp>
    </p:spTree>
    <p:extLst>
      <p:ext uri="{BB962C8B-B14F-4D97-AF65-F5344CB8AC3E}">
        <p14:creationId xmlns:p14="http://schemas.microsoft.com/office/powerpoint/2010/main" val="564143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56B2CB-4AEE-44E2-89D4-2A5BAD73B71B}"/>
              </a:ext>
            </a:extLst>
          </p:cNvPr>
          <p:cNvPicPr>
            <a:picLocks noChangeAspect="1"/>
          </p:cNvPicPr>
          <p:nvPr/>
        </p:nvPicPr>
        <p:blipFill>
          <a:blip r:embed="rId2"/>
          <a:stretch>
            <a:fillRect/>
          </a:stretch>
        </p:blipFill>
        <p:spPr>
          <a:xfrm>
            <a:off x="4457700" y="1244579"/>
            <a:ext cx="2547937" cy="3146446"/>
          </a:xfrm>
          <a:prstGeom prst="rect">
            <a:avLst/>
          </a:prstGeom>
        </p:spPr>
      </p:pic>
      <p:sp>
        <p:nvSpPr>
          <p:cNvPr id="4" name="TextBox 3">
            <a:extLst>
              <a:ext uri="{FF2B5EF4-FFF2-40B4-BE49-F238E27FC236}">
                <a16:creationId xmlns:a16="http://schemas.microsoft.com/office/drawing/2014/main" id="{641B6CF7-6FE3-49C3-BFB3-6D421DBB67DB}"/>
              </a:ext>
            </a:extLst>
          </p:cNvPr>
          <p:cNvSpPr txBox="1"/>
          <p:nvPr/>
        </p:nvSpPr>
        <p:spPr>
          <a:xfrm>
            <a:off x="4638675" y="4724400"/>
            <a:ext cx="3686175" cy="461665"/>
          </a:xfrm>
          <a:prstGeom prst="rect">
            <a:avLst/>
          </a:prstGeom>
          <a:noFill/>
        </p:spPr>
        <p:txBody>
          <a:bodyPr wrap="square" rtlCol="0">
            <a:spAutoFit/>
          </a:bodyPr>
          <a:lstStyle/>
          <a:p>
            <a:r>
              <a:rPr lang="en-US" sz="2400" dirty="0">
                <a:effectLst/>
                <a:latin typeface="Calibri" panose="020F0502020204030204" pitchFamily="34" charset="0"/>
                <a:ea typeface="Calibri" panose="020F0502020204030204" pitchFamily="34" charset="0"/>
                <a:cs typeface="Times New Roman" panose="02020603050405020304" pitchFamily="18" charset="0"/>
              </a:rPr>
              <a:t>Horatio Spafford</a:t>
            </a:r>
            <a:endParaRPr lang="en-US" sz="2400" dirty="0"/>
          </a:p>
        </p:txBody>
      </p:sp>
    </p:spTree>
    <p:extLst>
      <p:ext uri="{BB962C8B-B14F-4D97-AF65-F5344CB8AC3E}">
        <p14:creationId xmlns:p14="http://schemas.microsoft.com/office/powerpoint/2010/main" val="2367737962"/>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B56640-93B1-443B-BE23-88B9FEE647B3}"/>
              </a:ext>
            </a:extLst>
          </p:cNvPr>
          <p:cNvSpPr txBox="1"/>
          <p:nvPr/>
        </p:nvSpPr>
        <p:spPr>
          <a:xfrm>
            <a:off x="238125" y="328612"/>
            <a:ext cx="5600700" cy="5632311"/>
          </a:xfrm>
          <a:prstGeom prst="rect">
            <a:avLst/>
          </a:prstGeom>
          <a:noFill/>
        </p:spPr>
        <p:txBody>
          <a:bodyPr wrap="square" rtlCol="0">
            <a:spAutoFit/>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When peace like a river,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attendeth</a:t>
            </a:r>
            <a:r>
              <a:rPr lang="en-US" sz="1800" dirty="0">
                <a:effectLst/>
                <a:latin typeface="Calibri" panose="020F0502020204030204" pitchFamily="34" charset="0"/>
                <a:ea typeface="Calibri" panose="020F0502020204030204" pitchFamily="34" charset="0"/>
                <a:cs typeface="Times New Roman" panose="02020603050405020304" pitchFamily="18" charset="0"/>
              </a:rPr>
              <a:t> my way,</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When sorrows like sea billows roll;</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Whatever my lot, Thou hast taught me to say</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It is well, it is well, with my soul.</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Refrain</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It is well, (it is well),</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With my soul, (with my soul)</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It is well, it is well, with my soul.</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Though Satan should buffet, though trials should come,</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Let this blest assurance control,</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That Christ has regarded my helpless estate,</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hath shed His own blood for my soul.</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My sin, oh, the bliss of this glorious thought!</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My sin, not in part but the whole,</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Is nailed to the cross, and I bear it no more,</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Praise the Lord, praise the Lord, O my soul!</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 name="TextBox 3">
            <a:extLst>
              <a:ext uri="{FF2B5EF4-FFF2-40B4-BE49-F238E27FC236}">
                <a16:creationId xmlns:a16="http://schemas.microsoft.com/office/drawing/2014/main" id="{B3E5940A-B65D-4221-BCDC-D94A39418BB8}"/>
              </a:ext>
            </a:extLst>
          </p:cNvPr>
          <p:cNvSpPr txBox="1"/>
          <p:nvPr/>
        </p:nvSpPr>
        <p:spPr>
          <a:xfrm>
            <a:off x="6487427" y="400050"/>
            <a:ext cx="5152123" cy="4247317"/>
          </a:xfrm>
          <a:prstGeom prst="rect">
            <a:avLst/>
          </a:prstGeom>
          <a:noFill/>
        </p:spPr>
        <p:txBody>
          <a:bodyPr wrap="square" rtlCol="0">
            <a:spAutoFit/>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For me, be it Christ, be it Christ hence to live:</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Jordan above me shall roll,</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No pang shall be mine, for in death as in life,</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Thou wilt whisper Thy peace to my soul.</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But Lord, 'tis for Thee, for Thy coming we wait,</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sky, not the grave, is our goal;</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Oh, trump of the angel! Oh, voice of the Lord!</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Blessed hope, blessed rest of my soul.</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Lord, haste the day when the faith shall be sight,</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clouds be rolled back as a scroll;</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trump shall resound, and the Lord shall descend,</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Even so, it is well with my soul.</a:t>
            </a:r>
            <a:endParaRPr lang="en-US" dirty="0"/>
          </a:p>
          <a:p>
            <a:endParaRPr lang="en-US" dirty="0"/>
          </a:p>
        </p:txBody>
      </p:sp>
    </p:spTree>
    <p:extLst>
      <p:ext uri="{BB962C8B-B14F-4D97-AF65-F5344CB8AC3E}">
        <p14:creationId xmlns:p14="http://schemas.microsoft.com/office/powerpoint/2010/main" val="1031918950"/>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5C0418C-883F-41B2-8C70-D69B9652F61B}"/>
              </a:ext>
            </a:extLst>
          </p:cNvPr>
          <p:cNvSpPr txBox="1"/>
          <p:nvPr/>
        </p:nvSpPr>
        <p:spPr>
          <a:xfrm>
            <a:off x="495300" y="561975"/>
            <a:ext cx="11325225" cy="2246769"/>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2 Thessalonians 3:16</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Now may the Lord of peace Himself continually grant you peace in every circumstance. The Lord be with you all!</a:t>
            </a:r>
          </a:p>
        </p:txBody>
      </p:sp>
      <p:sp>
        <p:nvSpPr>
          <p:cNvPr id="3" name="TextBox 2">
            <a:extLst>
              <a:ext uri="{FF2B5EF4-FFF2-40B4-BE49-F238E27FC236}">
                <a16:creationId xmlns:a16="http://schemas.microsoft.com/office/drawing/2014/main" id="{A0020E26-276E-4925-B30C-9588B8AE9989}"/>
              </a:ext>
            </a:extLst>
          </p:cNvPr>
          <p:cNvSpPr txBox="1"/>
          <p:nvPr/>
        </p:nvSpPr>
        <p:spPr>
          <a:xfrm>
            <a:off x="495300" y="3438525"/>
            <a:ext cx="10925175" cy="3108543"/>
          </a:xfrm>
          <a:prstGeom prst="rect">
            <a:avLst/>
          </a:prstGeom>
          <a:noFill/>
        </p:spPr>
        <p:txBody>
          <a:bodyPr wrap="square" rtlCol="0">
            <a:spAutoFit/>
          </a:bodyPr>
          <a:lstStyle/>
          <a:p>
            <a:r>
              <a:rPr lang="en-US" sz="2800" dirty="0">
                <a:effectLst/>
                <a:ea typeface="Calibri" panose="020F0502020204030204" pitchFamily="34" charset="0"/>
                <a:cs typeface="Times New Roman" panose="02020603050405020304" pitchFamily="18" charset="0"/>
              </a:rPr>
              <a:t>And let the peace (soul harmony which comes) from Christ rule (act as umpire continually) in your hearts [deciding and settling with finality all questions that arise in your minds, in that peaceful state] to which as [members of Christ's] one body you were also called [to live]. And be thankful (appreciative), [giving praise to God always].</a:t>
            </a:r>
          </a:p>
          <a:p>
            <a:endParaRPr lang="en-US" sz="2800" dirty="0"/>
          </a:p>
          <a:p>
            <a:r>
              <a:rPr lang="en-US" sz="2800" dirty="0"/>
              <a:t>-- Colossians 3:15 Amplified Bible</a:t>
            </a:r>
          </a:p>
        </p:txBody>
      </p:sp>
    </p:spTree>
    <p:extLst>
      <p:ext uri="{BB962C8B-B14F-4D97-AF65-F5344CB8AC3E}">
        <p14:creationId xmlns:p14="http://schemas.microsoft.com/office/powerpoint/2010/main" val="3773019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16B2E58-E300-4EF9-8001-658E4D5A09E5}"/>
              </a:ext>
            </a:extLst>
          </p:cNvPr>
          <p:cNvSpPr txBox="1"/>
          <p:nvPr/>
        </p:nvSpPr>
        <p:spPr>
          <a:xfrm>
            <a:off x="190500" y="295275"/>
            <a:ext cx="9820275" cy="523220"/>
          </a:xfrm>
          <a:prstGeom prst="rect">
            <a:avLst/>
          </a:prstGeom>
          <a:noFill/>
        </p:spPr>
        <p:txBody>
          <a:bodyPr wrap="square" rtlCol="0">
            <a:spAutoFit/>
          </a:bodyPr>
          <a:lstStyle/>
          <a:p>
            <a:r>
              <a:rPr lang="en-US" sz="2800" dirty="0"/>
              <a:t>6) Fasting</a:t>
            </a:r>
          </a:p>
        </p:txBody>
      </p:sp>
      <p:sp>
        <p:nvSpPr>
          <p:cNvPr id="3" name="TextBox 2">
            <a:extLst>
              <a:ext uri="{FF2B5EF4-FFF2-40B4-BE49-F238E27FC236}">
                <a16:creationId xmlns:a16="http://schemas.microsoft.com/office/drawing/2014/main" id="{92B837C7-E1C7-477B-96F9-F909F4982761}"/>
              </a:ext>
            </a:extLst>
          </p:cNvPr>
          <p:cNvSpPr txBox="1"/>
          <p:nvPr/>
        </p:nvSpPr>
        <p:spPr>
          <a:xfrm>
            <a:off x="314325" y="1310325"/>
            <a:ext cx="11287125" cy="5252400"/>
          </a:xfrm>
          <a:prstGeom prst="rect">
            <a:avLst/>
          </a:prstGeom>
          <a:noFill/>
        </p:spPr>
        <p:txBody>
          <a:bodyPr wrap="square" rtlCol="0">
            <a:spAutoFit/>
          </a:bodyPr>
          <a:lstStyle/>
          <a:p>
            <a:pPr marL="0" marR="0">
              <a:lnSpc>
                <a:spcPct val="115000"/>
              </a:lnSpc>
              <a:spcBef>
                <a:spcPts val="0"/>
              </a:spcBef>
              <a:spcAft>
                <a:spcPts val="100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Ezra 8:21-23</a:t>
            </a:r>
          </a:p>
          <a:p>
            <a:pPr marL="0" marR="0">
              <a:lnSpc>
                <a:spcPct val="115000"/>
              </a:lnSpc>
              <a:spcBef>
                <a:spcPts val="0"/>
              </a:spcBef>
              <a:spcAft>
                <a:spcPts val="10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21 Then I proclaimed a fast there at the river of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Ahava</a:t>
            </a:r>
            <a:r>
              <a:rPr lang="en-US" sz="2400" dirty="0">
                <a:effectLst/>
                <a:latin typeface="Calibri" panose="020F0502020204030204" pitchFamily="34" charset="0"/>
                <a:ea typeface="Calibri" panose="020F0502020204030204" pitchFamily="34" charset="0"/>
                <a:cs typeface="Times New Roman" panose="02020603050405020304" pitchFamily="18" charset="0"/>
              </a:rPr>
              <a:t>, that we might humble ourselves before our God to seek from Him a safe journey for us, our little ones, and all our possessions. </a:t>
            </a:r>
          </a:p>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22 For I was ashamed to request from the king troops and horsemen to protect us from the enemy on the way, because we had said to the king, “The hand of our God is favorably disposed to all those who seek Him, but His power and His anger are against all those who forsake Him.” </a:t>
            </a:r>
          </a:p>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23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So we fasted and sought our God concerning this matter, and He listened to our entreaty</a:t>
            </a:r>
            <a:r>
              <a:rPr lang="en-US" sz="2400" dirty="0">
                <a:effectLst/>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3105724286"/>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AAD69E-3FAE-48F4-A50F-B8C650CE1178}"/>
              </a:ext>
            </a:extLst>
          </p:cNvPr>
          <p:cNvSpPr txBox="1"/>
          <p:nvPr/>
        </p:nvSpPr>
        <p:spPr>
          <a:xfrm>
            <a:off x="557212" y="542925"/>
            <a:ext cx="11077575" cy="5982343"/>
          </a:xfrm>
          <a:prstGeom prst="rect">
            <a:avLst/>
          </a:prstGeom>
          <a:noFill/>
        </p:spPr>
        <p:txBody>
          <a:bodyPr wrap="square" rtlCol="0">
            <a:spAutoFit/>
          </a:bodyPr>
          <a:lstStyle/>
          <a:p>
            <a:pPr marL="0" marR="0">
              <a:lnSpc>
                <a:spcPct val="115000"/>
              </a:lnSpc>
              <a:spcBef>
                <a:spcPts val="0"/>
              </a:spcBef>
              <a:spcAft>
                <a:spcPts val="1000"/>
              </a:spcAft>
            </a:pPr>
            <a:r>
              <a:rPr lang="en-US" sz="4000" dirty="0">
                <a:effectLst/>
                <a:latin typeface="Calibri" panose="020F0502020204030204" pitchFamily="34" charset="0"/>
                <a:ea typeface="Calibri" panose="020F0502020204030204" pitchFamily="34" charset="0"/>
                <a:cs typeface="Times New Roman" panose="02020603050405020304" pitchFamily="18" charset="0"/>
              </a:rPr>
              <a:t>Types of Fasts</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nSpc>
                <a:spcPct val="115000"/>
              </a:lnSpc>
              <a:spcBef>
                <a:spcPts val="0"/>
              </a:spcBef>
              <a:spcAft>
                <a:spcPts val="1000"/>
              </a:spcAft>
              <a:buFont typeface="Arial" panose="020B0604020202020204" pitchFamily="34" charset="0"/>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A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Partial Fast</a:t>
            </a:r>
            <a:r>
              <a:rPr lang="en-US" sz="2400" dirty="0">
                <a:effectLst/>
                <a:latin typeface="Calibri" panose="020F0502020204030204" pitchFamily="34" charset="0"/>
                <a:ea typeface="Calibri" panose="020F0502020204030204" pitchFamily="34" charset="0"/>
                <a:cs typeface="Times New Roman" panose="02020603050405020304" pitchFamily="18" charset="0"/>
              </a:rPr>
              <a:t> is one where you give up a certain item or category of items. For example, in Daniel 10:3, Daniel said that for three weeks “I did not eat any tasty food, nor did meat or wine enter my mouth.”</a:t>
            </a:r>
          </a:p>
          <a:p>
            <a:pPr marL="285750" marR="0" indent="-285750">
              <a:lnSpc>
                <a:spcPct val="115000"/>
              </a:lnSpc>
              <a:spcBef>
                <a:spcPts val="0"/>
              </a:spcBef>
              <a:spcAft>
                <a:spcPts val="1000"/>
              </a:spcAft>
              <a:buFont typeface="Arial" panose="020B0604020202020204" pitchFamily="34" charset="0"/>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A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Complete Fast</a:t>
            </a:r>
            <a:r>
              <a:rPr lang="en-US" sz="2400" dirty="0">
                <a:effectLst/>
                <a:latin typeface="Calibri" panose="020F0502020204030204" pitchFamily="34" charset="0"/>
                <a:ea typeface="Calibri" panose="020F0502020204030204" pitchFamily="34" charset="0"/>
                <a:cs typeface="Times New Roman" panose="02020603050405020304" pitchFamily="18" charset="0"/>
              </a:rPr>
              <a:t> is where you give up all food and drink except for water and, maybe, juice.</a:t>
            </a:r>
          </a:p>
          <a:p>
            <a:pPr marL="285750" marR="0" indent="-285750">
              <a:lnSpc>
                <a:spcPct val="115000"/>
              </a:lnSpc>
              <a:spcBef>
                <a:spcPts val="0"/>
              </a:spcBef>
              <a:spcAft>
                <a:spcPts val="1000"/>
              </a:spcAft>
              <a:buFont typeface="Arial" panose="020B0604020202020204" pitchFamily="34" charset="0"/>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An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Absolute Fast</a:t>
            </a:r>
            <a:r>
              <a:rPr lang="en-US" sz="2400" dirty="0">
                <a:effectLst/>
                <a:latin typeface="Calibri" panose="020F0502020204030204" pitchFamily="34" charset="0"/>
                <a:ea typeface="Calibri" panose="020F0502020204030204" pitchFamily="34" charset="0"/>
                <a:cs typeface="Times New Roman" panose="02020603050405020304" pitchFamily="18" charset="0"/>
              </a:rPr>
              <a:t> is where you give up all food and drink, even water.</a:t>
            </a:r>
          </a:p>
          <a:p>
            <a:pPr marL="285750" marR="0" indent="-285750">
              <a:lnSpc>
                <a:spcPct val="115000"/>
              </a:lnSpc>
              <a:spcBef>
                <a:spcPts val="0"/>
              </a:spcBef>
              <a:spcAft>
                <a:spcPts val="1000"/>
              </a:spcAft>
              <a:buFont typeface="Arial" panose="020B0604020202020204" pitchFamily="34" charset="0"/>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A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Timed Fast</a:t>
            </a:r>
            <a:r>
              <a:rPr lang="en-US" sz="2400" dirty="0">
                <a:effectLst/>
                <a:latin typeface="Calibri" panose="020F0502020204030204" pitchFamily="34" charset="0"/>
                <a:ea typeface="Calibri" panose="020F0502020204030204" pitchFamily="34" charset="0"/>
                <a:cs typeface="Times New Roman" panose="02020603050405020304" pitchFamily="18" charset="0"/>
              </a:rPr>
              <a:t> is where you only eat for a portion of the day and then fast the rest of the time. For example, you may allow yourself to eat only from 7:00 AM to 2:00 PM and then abstain from food the rest of the day. You might do this for a week or for a month.</a:t>
            </a:r>
          </a:p>
        </p:txBody>
      </p:sp>
    </p:spTree>
    <p:extLst>
      <p:ext uri="{BB962C8B-B14F-4D97-AF65-F5344CB8AC3E}">
        <p14:creationId xmlns:p14="http://schemas.microsoft.com/office/powerpoint/2010/main" val="3669992906"/>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DECB52-5028-47A1-B450-C860F2FAFF19}"/>
              </a:ext>
            </a:extLst>
          </p:cNvPr>
          <p:cNvSpPr txBox="1"/>
          <p:nvPr/>
        </p:nvSpPr>
        <p:spPr>
          <a:xfrm>
            <a:off x="523875" y="666750"/>
            <a:ext cx="11049000" cy="3916585"/>
          </a:xfrm>
          <a:prstGeom prst="rect">
            <a:avLst/>
          </a:prstGeom>
          <a:noFill/>
        </p:spPr>
        <p:txBody>
          <a:bodyPr wrap="square" rtlCol="0">
            <a:spAutoFit/>
          </a:bodyPr>
          <a:lstStyle/>
          <a:p>
            <a:pPr marL="0" marR="0">
              <a:lnSpc>
                <a:spcPct val="115000"/>
              </a:lnSpc>
              <a:spcBef>
                <a:spcPts val="0"/>
              </a:spcBef>
              <a:spcAft>
                <a:spcPts val="10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Hebrews 7:26-27</a:t>
            </a:r>
          </a:p>
          <a:p>
            <a:pPr marL="0" marR="0">
              <a:lnSpc>
                <a:spcPct val="115000"/>
              </a:lnSpc>
              <a:spcBef>
                <a:spcPts val="0"/>
              </a:spcBef>
              <a:spcAft>
                <a:spcPts val="10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26 For it was fitting for us to have such a high priest, holy, innocent, undefiled, separated from sinners, and exalted above the heavens; </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27 who has no daily need, like those high priests, to offer up sacrifices, first for His own sins and then for the sins of the people,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because He did this once for all time when He offered up Himself.</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8999534"/>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E2BC00-A4D3-4C2C-B185-7AB032CB33DA}"/>
              </a:ext>
            </a:extLst>
          </p:cNvPr>
          <p:cNvSpPr txBox="1"/>
          <p:nvPr/>
        </p:nvSpPr>
        <p:spPr>
          <a:xfrm>
            <a:off x="457200" y="504825"/>
            <a:ext cx="11229975" cy="5035866"/>
          </a:xfrm>
          <a:prstGeom prst="rect">
            <a:avLst/>
          </a:prstGeom>
          <a:noFill/>
        </p:spPr>
        <p:txBody>
          <a:bodyPr wrap="square" rtlCol="0">
            <a:spAutoFit/>
          </a:bodyPr>
          <a:lstStyle/>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“For the flesh sets its desire against the Spirit, and the Spirit against the flesh; for these are in opposition to one another, so that you may not do the things that you please.” – </a:t>
            </a: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Galatians 5:17</a:t>
            </a:r>
          </a:p>
          <a:p>
            <a:pPr marL="0" marR="0">
              <a:lnSpc>
                <a:spcPct val="115000"/>
              </a:lnSpc>
              <a:spcBef>
                <a:spcPts val="0"/>
              </a:spcBef>
              <a:spcAft>
                <a:spcPts val="10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“It is the Spirit who gives life; the flesh profits nothing; the words that I have spoken to you are spirit and are life.” -- </a:t>
            </a: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John 6:63</a:t>
            </a:r>
          </a:p>
          <a:p>
            <a:pPr marL="0" marR="0">
              <a:lnSpc>
                <a:spcPct val="115000"/>
              </a:lnSpc>
              <a:spcBef>
                <a:spcPts val="0"/>
              </a:spcBef>
              <a:spcAft>
                <a:spcPts val="10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“For the mind set on the flesh is death, but the mind set on the Spirit is life and peace…” </a:t>
            </a: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Romans 8:6 </a:t>
            </a:r>
          </a:p>
        </p:txBody>
      </p:sp>
    </p:spTree>
    <p:extLst>
      <p:ext uri="{BB962C8B-B14F-4D97-AF65-F5344CB8AC3E}">
        <p14:creationId xmlns:p14="http://schemas.microsoft.com/office/powerpoint/2010/main" val="342271174"/>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BDE4F8B-2A78-46EC-B41A-F27004D54375}"/>
              </a:ext>
            </a:extLst>
          </p:cNvPr>
          <p:cNvSpPr txBox="1"/>
          <p:nvPr/>
        </p:nvSpPr>
        <p:spPr>
          <a:xfrm>
            <a:off x="409575" y="590550"/>
            <a:ext cx="11172825" cy="5035866"/>
          </a:xfrm>
          <a:prstGeom prst="rect">
            <a:avLst/>
          </a:prstGeom>
          <a:noFill/>
        </p:spPr>
        <p:txBody>
          <a:bodyPr wrap="square" rtlCol="0">
            <a:spAutoFit/>
          </a:bodyPr>
          <a:lstStyle/>
          <a:p>
            <a:pPr marL="0" marR="0">
              <a:lnSpc>
                <a:spcPct val="115000"/>
              </a:lnSpc>
              <a:spcBef>
                <a:spcPts val="0"/>
              </a:spcBef>
              <a:spcAft>
                <a:spcPts val="10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Galatians 5:19-21</a:t>
            </a:r>
          </a:p>
          <a:p>
            <a:pPr marL="0" marR="0">
              <a:lnSpc>
                <a:spcPct val="115000"/>
              </a:lnSpc>
              <a:spcBef>
                <a:spcPts val="0"/>
              </a:spcBef>
              <a:spcAft>
                <a:spcPts val="10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19 Now the deeds of the flesh are evident, which are: immorality, impurity, sensuality, </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20 idolatry, sorcery, enmities, strife, jealousy, outbursts of anger, disputes, dissensions, factions, </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21 envying, drunkenness, carousing, and things like these, of which I forewarn you, just as I have forewarned you, that those who practice such things will not inherit the kingdom of God.</a:t>
            </a:r>
          </a:p>
        </p:txBody>
      </p:sp>
    </p:spTree>
    <p:extLst>
      <p:ext uri="{BB962C8B-B14F-4D97-AF65-F5344CB8AC3E}">
        <p14:creationId xmlns:p14="http://schemas.microsoft.com/office/powerpoint/2010/main" val="2380785196"/>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58E8D0-8D4E-4B36-92B5-CBB18834C1CF}"/>
              </a:ext>
            </a:extLst>
          </p:cNvPr>
          <p:cNvSpPr txBox="1"/>
          <p:nvPr/>
        </p:nvSpPr>
        <p:spPr>
          <a:xfrm>
            <a:off x="447675" y="714375"/>
            <a:ext cx="11153775" cy="5508880"/>
          </a:xfrm>
          <a:prstGeom prst="rect">
            <a:avLst/>
          </a:prstGeom>
          <a:noFill/>
        </p:spPr>
        <p:txBody>
          <a:bodyPr wrap="square" rtlCol="0">
            <a:spAutoFit/>
          </a:bodyPr>
          <a:lstStyle/>
          <a:p>
            <a:pPr marL="0" marR="0">
              <a:lnSpc>
                <a:spcPct val="115000"/>
              </a:lnSpc>
              <a:spcBef>
                <a:spcPts val="0"/>
              </a:spcBef>
              <a:spcAft>
                <a:spcPts val="1000"/>
              </a:spcAft>
            </a:pP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Ephesians 2:1-5</a:t>
            </a:r>
          </a:p>
          <a:p>
            <a:pPr marL="0" marR="0">
              <a:lnSpc>
                <a:spcPct val="115000"/>
              </a:lnSpc>
              <a:spcBef>
                <a:spcPts val="0"/>
              </a:spcBef>
              <a:spcAft>
                <a:spcPts val="10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1 And you were dead in your trespasses and sins, </a:t>
            </a:r>
          </a:p>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2 in which you formerly walked according to the course of this world, according to the prince of the power of the air, of the spirit that is now working in the sons of disobedience. </a:t>
            </a:r>
          </a:p>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3 Among them we too all formerly lived in the lusts of our flesh, indulging the desires of the flesh and of the mind, and were by nature children of wrath, even as the rest. </a:t>
            </a:r>
          </a:p>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4 But God, being rich in mercy, because of His great love with which He loved us, </a:t>
            </a:r>
          </a:p>
          <a:p>
            <a:pPr marL="0" marR="0">
              <a:lnSpc>
                <a:spcPct val="115000"/>
              </a:lnSpc>
              <a:spcBef>
                <a:spcPts val="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5 even when we were dead in our transgressions, made us alive together with Christ (by grace you have been saved),</a:t>
            </a:r>
          </a:p>
        </p:txBody>
      </p:sp>
    </p:spTree>
    <p:extLst>
      <p:ext uri="{BB962C8B-B14F-4D97-AF65-F5344CB8AC3E}">
        <p14:creationId xmlns:p14="http://schemas.microsoft.com/office/powerpoint/2010/main" val="212251416"/>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D3A4EF6-35CE-4899-BD6E-DCF0AE3C8463}"/>
              </a:ext>
            </a:extLst>
          </p:cNvPr>
          <p:cNvSpPr txBox="1"/>
          <p:nvPr/>
        </p:nvSpPr>
        <p:spPr>
          <a:xfrm>
            <a:off x="400050" y="552450"/>
            <a:ext cx="11029950" cy="4044825"/>
          </a:xfrm>
          <a:prstGeom prst="rect">
            <a:avLst/>
          </a:prstGeom>
          <a:noFill/>
        </p:spPr>
        <p:txBody>
          <a:bodyPr wrap="square" rtlCol="0">
            <a:spAutoFit/>
          </a:bodyPr>
          <a:lstStyle/>
          <a:p>
            <a:pPr marL="0" marR="0">
              <a:lnSpc>
                <a:spcPct val="115000"/>
              </a:lnSpc>
              <a:spcBef>
                <a:spcPts val="0"/>
              </a:spcBef>
              <a:spcAft>
                <a:spcPts val="10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Galatians 5:22-23</a:t>
            </a:r>
          </a:p>
          <a:p>
            <a:pPr marL="0" marR="0">
              <a:lnSpc>
                <a:spcPct val="115000"/>
              </a:lnSpc>
              <a:spcBef>
                <a:spcPts val="0"/>
              </a:spcBef>
              <a:spcAft>
                <a:spcPts val="10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22 But the fruit of the Spirit is love, joy, peace, patience, kindness, goodness, faithfulness, </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23 gentleness, self-control; against such things there is no law. </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24 Now those who belong to Christ Jesus have crucified the flesh with its passions and desires.</a:t>
            </a:r>
          </a:p>
        </p:txBody>
      </p:sp>
    </p:spTree>
    <p:extLst>
      <p:ext uri="{BB962C8B-B14F-4D97-AF65-F5344CB8AC3E}">
        <p14:creationId xmlns:p14="http://schemas.microsoft.com/office/powerpoint/2010/main" val="1155882949"/>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FB6DD9-7DE7-4FA6-9030-AF8A47D5FE90}"/>
              </a:ext>
            </a:extLst>
          </p:cNvPr>
          <p:cNvSpPr txBox="1"/>
          <p:nvPr/>
        </p:nvSpPr>
        <p:spPr>
          <a:xfrm>
            <a:off x="552450" y="676275"/>
            <a:ext cx="10925175" cy="5035866"/>
          </a:xfrm>
          <a:prstGeom prst="rect">
            <a:avLst/>
          </a:prstGeom>
          <a:noFill/>
        </p:spPr>
        <p:txBody>
          <a:bodyPr wrap="square" rtlCol="0">
            <a:spAutoFit/>
          </a:bodyPr>
          <a:lstStyle/>
          <a:p>
            <a:pPr marL="0" marR="0">
              <a:lnSpc>
                <a:spcPct val="115000"/>
              </a:lnSpc>
              <a:spcBef>
                <a:spcPts val="0"/>
              </a:spcBef>
              <a:spcAft>
                <a:spcPts val="10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James 4:1-3</a:t>
            </a:r>
          </a:p>
          <a:p>
            <a:pPr marL="0" marR="0">
              <a:lnSpc>
                <a:spcPct val="115000"/>
              </a:lnSpc>
              <a:spcBef>
                <a:spcPts val="0"/>
              </a:spcBef>
              <a:spcAft>
                <a:spcPts val="10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What is the source of quarrels and conflicts among you? Is not the source your pleasures that wage war in your members? </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 You lust and do not have; so you commit murder. You are envious and cannot obtain; so you fight and quarrel. You do not have because you do not ask. </a:t>
            </a: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3 You ask and do not receive, because you ask with wrong motives, so that you may spend it on your pleasures.</a:t>
            </a:r>
          </a:p>
        </p:txBody>
      </p:sp>
    </p:spTree>
    <p:extLst>
      <p:ext uri="{BB962C8B-B14F-4D97-AF65-F5344CB8AC3E}">
        <p14:creationId xmlns:p14="http://schemas.microsoft.com/office/powerpoint/2010/main" val="2732672084"/>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30B8CA7-3609-412D-8DD5-C48983236342}"/>
              </a:ext>
            </a:extLst>
          </p:cNvPr>
          <p:cNvSpPr txBox="1"/>
          <p:nvPr/>
        </p:nvSpPr>
        <p:spPr>
          <a:xfrm>
            <a:off x="847725" y="647700"/>
            <a:ext cx="10668000" cy="2797304"/>
          </a:xfrm>
          <a:prstGeom prst="rect">
            <a:avLst/>
          </a:prstGeom>
          <a:noFill/>
        </p:spPr>
        <p:txBody>
          <a:bodyPr wrap="square" rtlCol="0">
            <a:spAutoFit/>
          </a:bodyPr>
          <a:lstStyle/>
          <a:p>
            <a:pPr marL="0" marR="0">
              <a:lnSpc>
                <a:spcPct val="115000"/>
              </a:lnSpc>
              <a:spcBef>
                <a:spcPts val="0"/>
              </a:spcBef>
              <a:spcAft>
                <a:spcPts val="1000"/>
              </a:spcAft>
            </a:pPr>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Galatians 5:17</a:t>
            </a:r>
          </a:p>
          <a:p>
            <a:pPr marL="0" marR="0">
              <a:lnSpc>
                <a:spcPct val="115000"/>
              </a:lnSpc>
              <a:spcBef>
                <a:spcPts val="0"/>
              </a:spcBef>
              <a:spcAft>
                <a:spcPts val="10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For the flesh sets its desire against the Spirit, and the Spirit against the flesh; for these are in opposition to one another, so that you may not do the things that you please.</a:t>
            </a:r>
          </a:p>
        </p:txBody>
      </p:sp>
    </p:spTree>
    <p:extLst>
      <p:ext uri="{BB962C8B-B14F-4D97-AF65-F5344CB8AC3E}">
        <p14:creationId xmlns:p14="http://schemas.microsoft.com/office/powerpoint/2010/main" val="3392541179"/>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C64B9E-D8DE-4B0B-8F73-3D6472DF5241}"/>
              </a:ext>
            </a:extLst>
          </p:cNvPr>
          <p:cNvPicPr>
            <a:picLocks noChangeAspect="1"/>
          </p:cNvPicPr>
          <p:nvPr/>
        </p:nvPicPr>
        <p:blipFill>
          <a:blip r:embed="rId2"/>
          <a:stretch>
            <a:fillRect/>
          </a:stretch>
        </p:blipFill>
        <p:spPr>
          <a:xfrm>
            <a:off x="2276475" y="1078706"/>
            <a:ext cx="7386637" cy="4700587"/>
          </a:xfrm>
          <a:prstGeom prst="rect">
            <a:avLst/>
          </a:prstGeom>
        </p:spPr>
      </p:pic>
    </p:spTree>
    <p:extLst>
      <p:ext uri="{BB962C8B-B14F-4D97-AF65-F5344CB8AC3E}">
        <p14:creationId xmlns:p14="http://schemas.microsoft.com/office/powerpoint/2010/main" val="3072098321"/>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3893FF1-DCDA-4AD0-8521-706017716E25}"/>
              </a:ext>
            </a:extLst>
          </p:cNvPr>
          <p:cNvPicPr>
            <a:picLocks noChangeAspect="1"/>
          </p:cNvPicPr>
          <p:nvPr/>
        </p:nvPicPr>
        <p:blipFill>
          <a:blip r:embed="rId2"/>
          <a:stretch>
            <a:fillRect/>
          </a:stretch>
        </p:blipFill>
        <p:spPr>
          <a:xfrm>
            <a:off x="5495578" y="1078708"/>
            <a:ext cx="6372572" cy="4453660"/>
          </a:xfrm>
          <a:prstGeom prst="rect">
            <a:avLst/>
          </a:prstGeom>
        </p:spPr>
      </p:pic>
      <p:pic>
        <p:nvPicPr>
          <p:cNvPr id="7" name="Picture 6">
            <a:extLst>
              <a:ext uri="{FF2B5EF4-FFF2-40B4-BE49-F238E27FC236}">
                <a16:creationId xmlns:a16="http://schemas.microsoft.com/office/drawing/2014/main" id="{5D3D6E8A-0DD8-4F8D-A87C-D4871E365AB0}"/>
              </a:ext>
            </a:extLst>
          </p:cNvPr>
          <p:cNvPicPr>
            <a:picLocks noChangeAspect="1"/>
          </p:cNvPicPr>
          <p:nvPr/>
        </p:nvPicPr>
        <p:blipFill>
          <a:blip r:embed="rId3"/>
          <a:stretch>
            <a:fillRect/>
          </a:stretch>
        </p:blipFill>
        <p:spPr>
          <a:xfrm>
            <a:off x="366712" y="1058802"/>
            <a:ext cx="3595688" cy="4463613"/>
          </a:xfrm>
          <a:prstGeom prst="rect">
            <a:avLst/>
          </a:prstGeom>
        </p:spPr>
      </p:pic>
    </p:spTree>
    <p:extLst>
      <p:ext uri="{BB962C8B-B14F-4D97-AF65-F5344CB8AC3E}">
        <p14:creationId xmlns:p14="http://schemas.microsoft.com/office/powerpoint/2010/main" val="2625628619"/>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EB5A5CF-19CD-5D09-B164-E112EA228294}"/>
              </a:ext>
            </a:extLst>
          </p:cNvPr>
          <p:cNvSpPr txBox="1"/>
          <p:nvPr/>
        </p:nvSpPr>
        <p:spPr>
          <a:xfrm>
            <a:off x="428625" y="819150"/>
            <a:ext cx="11077575" cy="2246769"/>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Psalm 81:10</a:t>
            </a:r>
          </a:p>
          <a:p>
            <a:endPar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I, the Lord, am your God, Who brought you up from the land of Egypt; Open your mouth wide and I will fill it.</a:t>
            </a:r>
          </a:p>
        </p:txBody>
      </p:sp>
    </p:spTree>
    <p:extLst>
      <p:ext uri="{BB962C8B-B14F-4D97-AF65-F5344CB8AC3E}">
        <p14:creationId xmlns:p14="http://schemas.microsoft.com/office/powerpoint/2010/main" val="2938591884"/>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2789FF1-9A13-4119-A7EA-EC3EF5233483}"/>
              </a:ext>
            </a:extLst>
          </p:cNvPr>
          <p:cNvSpPr txBox="1"/>
          <p:nvPr/>
        </p:nvSpPr>
        <p:spPr>
          <a:xfrm>
            <a:off x="419100" y="395615"/>
            <a:ext cx="11010900" cy="523220"/>
          </a:xfrm>
          <a:prstGeom prst="rect">
            <a:avLst/>
          </a:prstGeom>
          <a:noFill/>
        </p:spPr>
        <p:txBody>
          <a:bodyPr wrap="square" rtlCol="0">
            <a:spAutoFit/>
          </a:bodyPr>
          <a:lstStyle/>
          <a:p>
            <a:r>
              <a:rPr lang="en-US" sz="2800" dirty="0"/>
              <a:t>7) Circumstances</a:t>
            </a:r>
          </a:p>
        </p:txBody>
      </p:sp>
      <p:sp>
        <p:nvSpPr>
          <p:cNvPr id="3" name="TextBox 2">
            <a:extLst>
              <a:ext uri="{FF2B5EF4-FFF2-40B4-BE49-F238E27FC236}">
                <a16:creationId xmlns:a16="http://schemas.microsoft.com/office/drawing/2014/main" id="{0223FCA0-2342-4762-835A-0FF5E45AD9B9}"/>
              </a:ext>
            </a:extLst>
          </p:cNvPr>
          <p:cNvSpPr txBox="1"/>
          <p:nvPr/>
        </p:nvSpPr>
        <p:spPr>
          <a:xfrm>
            <a:off x="419100" y="1266825"/>
            <a:ext cx="11353800" cy="5368906"/>
          </a:xfrm>
          <a:prstGeom prst="rect">
            <a:avLst/>
          </a:prstGeom>
          <a:noFill/>
        </p:spPr>
        <p:txBody>
          <a:bodyPr wrap="square" rtlCol="0">
            <a:spAutoFit/>
          </a:bodyPr>
          <a:lstStyle/>
          <a:p>
            <a:pPr marL="0" marR="0">
              <a:lnSpc>
                <a:spcPct val="115000"/>
              </a:lnSpc>
              <a:spcBef>
                <a:spcPts val="0"/>
              </a:spcBef>
              <a:spcAft>
                <a:spcPts val="1000"/>
              </a:spcAft>
            </a:pPr>
            <a:r>
              <a:rPr lang="en-US" sz="1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Romans 1:10-13</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10 always in my prayers making request, if perhaps now at last by the will of God I may succeed in coming to you. </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11 For I long to see you so that I may impart some spiritual gift to you, that you may be established; </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12 that is, that I may be encouraged together with you while among you, each of us by the other’s faith, both yours and mine. </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13 I do not want you to be unaware, brethren, that often I have planned to come to you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and have been prevented so far</a:t>
            </a:r>
            <a:r>
              <a:rPr lang="en-US" sz="1800" dirty="0">
                <a:effectLst/>
                <a:latin typeface="Calibri" panose="020F0502020204030204" pitchFamily="34" charset="0"/>
                <a:ea typeface="Calibri" panose="020F0502020204030204" pitchFamily="34" charset="0"/>
                <a:cs typeface="Times New Roman" panose="02020603050405020304" pitchFamily="18" charset="0"/>
              </a:rPr>
              <a:t>) so that I may obtain some fruit among you also, even as among the rest of the Gentiles.</a:t>
            </a:r>
          </a:p>
          <a:p>
            <a:pPr marL="45720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Acts 16:6</a:t>
            </a:r>
          </a:p>
          <a:p>
            <a:pPr marL="0" marR="0">
              <a:lnSpc>
                <a:spcPct val="115000"/>
              </a:lnSpc>
              <a:spcBef>
                <a:spcPts val="0"/>
              </a:spcBef>
              <a:spcAft>
                <a:spcPts val="10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They passed through the Phrygian and Galatian region,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having been forbidden by the Holy Spirit</a:t>
            </a:r>
            <a:r>
              <a:rPr lang="en-US" sz="1800" dirty="0">
                <a:effectLst/>
                <a:latin typeface="Calibri" panose="020F0502020204030204" pitchFamily="34" charset="0"/>
                <a:ea typeface="Calibri" panose="020F0502020204030204" pitchFamily="34" charset="0"/>
                <a:cs typeface="Times New Roman" panose="02020603050405020304" pitchFamily="18" charset="0"/>
              </a:rPr>
              <a:t> to speak the word in Asia;</a:t>
            </a:r>
          </a:p>
        </p:txBody>
      </p:sp>
    </p:spTree>
    <p:extLst>
      <p:ext uri="{BB962C8B-B14F-4D97-AF65-F5344CB8AC3E}">
        <p14:creationId xmlns:p14="http://schemas.microsoft.com/office/powerpoint/2010/main" val="4013452669"/>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2564980-B77B-4292-9D8F-43DBDBC395DB}"/>
              </a:ext>
            </a:extLst>
          </p:cNvPr>
          <p:cNvSpPr txBox="1"/>
          <p:nvPr/>
        </p:nvSpPr>
        <p:spPr>
          <a:xfrm>
            <a:off x="428625" y="819150"/>
            <a:ext cx="11077575" cy="2677656"/>
          </a:xfrm>
          <a:prstGeom prst="rect">
            <a:avLst/>
          </a:prstGeom>
          <a:noFill/>
        </p:spPr>
        <p:txBody>
          <a:bodyPr wrap="square" rtlCol="0">
            <a:spAutoFit/>
          </a:bodyPr>
          <a:lstStyle/>
          <a:p>
            <a:r>
              <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Romans 12:2</a:t>
            </a:r>
          </a:p>
          <a:p>
            <a:endParaRPr lang="en-US" sz="2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And do not be conformed to this world, but be transformed by the renewing of your mind, so that you may prove what the will of God is, that which is good and acceptable and perfect.</a:t>
            </a:r>
          </a:p>
        </p:txBody>
      </p:sp>
    </p:spTree>
    <p:extLst>
      <p:ext uri="{BB962C8B-B14F-4D97-AF65-F5344CB8AC3E}">
        <p14:creationId xmlns:p14="http://schemas.microsoft.com/office/powerpoint/2010/main" val="2198432425"/>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AF1902F-894B-439F-8EDB-8ACDEF23040D}"/>
              </a:ext>
            </a:extLst>
          </p:cNvPr>
          <p:cNvSpPr txBox="1"/>
          <p:nvPr/>
        </p:nvSpPr>
        <p:spPr>
          <a:xfrm>
            <a:off x="581025" y="523875"/>
            <a:ext cx="10868025" cy="4522905"/>
          </a:xfrm>
          <a:prstGeom prst="rect">
            <a:avLst/>
          </a:prstGeom>
          <a:noFill/>
        </p:spPr>
        <p:txBody>
          <a:bodyPr wrap="square" rtlCol="0">
            <a:spAutoFit/>
          </a:bodyPr>
          <a:lstStyle/>
          <a:p>
            <a:pPr marR="0" lvl="0">
              <a:lnSpc>
                <a:spcPct val="115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Seven ways to discern God’s will</a:t>
            </a:r>
          </a:p>
          <a:p>
            <a:pPr marR="0" lvl="0">
              <a:lnSpc>
                <a:spcPct val="115000"/>
              </a:lnSpc>
              <a:spcBef>
                <a:spcPts val="0"/>
              </a:spcBef>
              <a:spcAft>
                <a:spcPts val="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Bible</a:t>
            </a:r>
          </a:p>
          <a:p>
            <a:pPr marL="342900" marR="0" lvl="0" indent="-342900">
              <a:lnSpc>
                <a:spcPct val="115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Prayer</a:t>
            </a:r>
          </a:p>
          <a:p>
            <a:pPr marL="342900" marR="0" lvl="0" indent="-342900">
              <a:lnSpc>
                <a:spcPct val="115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Counsel</a:t>
            </a:r>
          </a:p>
          <a:p>
            <a:pPr marL="342900" marR="0" lvl="0" indent="-342900">
              <a:lnSpc>
                <a:spcPct val="115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Reason and wisdom</a:t>
            </a:r>
          </a:p>
          <a:p>
            <a:pPr marL="342900" marR="0" lvl="0" indent="-342900">
              <a:lnSpc>
                <a:spcPct val="115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Peace</a:t>
            </a:r>
          </a:p>
          <a:p>
            <a:pPr marL="342900" marR="0" lvl="0" indent="-342900">
              <a:lnSpc>
                <a:spcPct val="115000"/>
              </a:lnSpc>
              <a:spcBef>
                <a:spcPts val="0"/>
              </a:spcBef>
              <a:spcAft>
                <a:spcPts val="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Fasting</a:t>
            </a:r>
          </a:p>
          <a:p>
            <a:pPr marL="342900" marR="0" lvl="0" indent="-342900">
              <a:lnSpc>
                <a:spcPct val="115000"/>
              </a:lnSpc>
              <a:spcBef>
                <a:spcPts val="0"/>
              </a:spcBef>
              <a:spcAft>
                <a:spcPts val="1000"/>
              </a:spcAft>
              <a:buFont typeface="+mj-lt"/>
              <a:buAutoNum type="arabicParenR"/>
            </a:pPr>
            <a:r>
              <a:rPr lang="en-US" sz="2800" dirty="0">
                <a:effectLst/>
                <a:latin typeface="Calibri" panose="020F0502020204030204" pitchFamily="34" charset="0"/>
                <a:ea typeface="Calibri" panose="020F0502020204030204" pitchFamily="34" charset="0"/>
                <a:cs typeface="Times New Roman" panose="02020603050405020304" pitchFamily="18" charset="0"/>
              </a:rPr>
              <a:t>Circumstances</a:t>
            </a:r>
          </a:p>
        </p:txBody>
      </p:sp>
    </p:spTree>
    <p:extLst>
      <p:ext uri="{BB962C8B-B14F-4D97-AF65-F5344CB8AC3E}">
        <p14:creationId xmlns:p14="http://schemas.microsoft.com/office/powerpoint/2010/main" val="3366309070"/>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746BBA-0C22-4845-8788-F081918A3732}"/>
              </a:ext>
            </a:extLst>
          </p:cNvPr>
          <p:cNvSpPr txBox="1"/>
          <p:nvPr/>
        </p:nvSpPr>
        <p:spPr>
          <a:xfrm>
            <a:off x="447675" y="438150"/>
            <a:ext cx="11172825" cy="707886"/>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4000" dirty="0"/>
              <a:t>Pitfalls in Discerning God’s Will</a:t>
            </a:r>
          </a:p>
        </p:txBody>
      </p:sp>
      <p:sp>
        <p:nvSpPr>
          <p:cNvPr id="3" name="TextBox 2">
            <a:extLst>
              <a:ext uri="{FF2B5EF4-FFF2-40B4-BE49-F238E27FC236}">
                <a16:creationId xmlns:a16="http://schemas.microsoft.com/office/drawing/2014/main" id="{9A92201F-C959-4542-8F81-5551E939FD54}"/>
              </a:ext>
            </a:extLst>
          </p:cNvPr>
          <p:cNvSpPr txBox="1"/>
          <p:nvPr/>
        </p:nvSpPr>
        <p:spPr>
          <a:xfrm>
            <a:off x="514350" y="1924050"/>
            <a:ext cx="10677525" cy="523220"/>
          </a:xfrm>
          <a:prstGeom prst="rect">
            <a:avLst/>
          </a:prstGeom>
          <a:noFill/>
        </p:spPr>
        <p:txBody>
          <a:bodyPr wrap="square" rtlCol="0">
            <a:spAutoFit/>
          </a:bodyPr>
          <a:lstStyle/>
          <a:p>
            <a:r>
              <a:rPr lang="en-US" sz="2800" dirty="0"/>
              <a:t>1) How is fear, insecurities, and biases affecting my decision?</a:t>
            </a:r>
          </a:p>
        </p:txBody>
      </p:sp>
      <p:sp>
        <p:nvSpPr>
          <p:cNvPr id="4" name="TextBox 3">
            <a:extLst>
              <a:ext uri="{FF2B5EF4-FFF2-40B4-BE49-F238E27FC236}">
                <a16:creationId xmlns:a16="http://schemas.microsoft.com/office/drawing/2014/main" id="{497BB191-F9C5-4160-B41D-BCFCEF1F95D7}"/>
              </a:ext>
            </a:extLst>
          </p:cNvPr>
          <p:cNvSpPr txBox="1"/>
          <p:nvPr/>
        </p:nvSpPr>
        <p:spPr>
          <a:xfrm>
            <a:off x="514350" y="3181350"/>
            <a:ext cx="11258550" cy="954107"/>
          </a:xfrm>
          <a:prstGeom prst="rect">
            <a:avLst/>
          </a:prstGeom>
          <a:noFill/>
        </p:spPr>
        <p:txBody>
          <a:bodyPr wrap="square" rtlCol="0">
            <a:spAutoFit/>
          </a:bodyPr>
          <a:lstStyle/>
          <a:p>
            <a:r>
              <a:rPr lang="en-US" sz="2800" dirty="0"/>
              <a:t>2) Am I choosing and forcing my methods so as to ultimately agree with what I want in the end?</a:t>
            </a:r>
          </a:p>
        </p:txBody>
      </p:sp>
      <p:sp>
        <p:nvSpPr>
          <p:cNvPr id="5" name="TextBox 4">
            <a:extLst>
              <a:ext uri="{FF2B5EF4-FFF2-40B4-BE49-F238E27FC236}">
                <a16:creationId xmlns:a16="http://schemas.microsoft.com/office/drawing/2014/main" id="{A1673444-BD10-4311-8120-DE91BEE472BB}"/>
              </a:ext>
            </a:extLst>
          </p:cNvPr>
          <p:cNvSpPr txBox="1"/>
          <p:nvPr/>
        </p:nvSpPr>
        <p:spPr>
          <a:xfrm>
            <a:off x="514350" y="4879062"/>
            <a:ext cx="10610850" cy="954107"/>
          </a:xfrm>
          <a:prstGeom prst="rect">
            <a:avLst/>
          </a:prstGeom>
          <a:noFill/>
        </p:spPr>
        <p:txBody>
          <a:bodyPr wrap="square" rtlCol="0">
            <a:spAutoFit/>
          </a:bodyPr>
          <a:lstStyle/>
          <a:p>
            <a:r>
              <a:rPr lang="en-US" sz="2800" dirty="0"/>
              <a:t>3) Am I using “God’s will” to justify something that I know is wrong or sin?</a:t>
            </a:r>
          </a:p>
        </p:txBody>
      </p:sp>
    </p:spTree>
    <p:extLst>
      <p:ext uri="{BB962C8B-B14F-4D97-AF65-F5344CB8AC3E}">
        <p14:creationId xmlns:p14="http://schemas.microsoft.com/office/powerpoint/2010/main" val="3334744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0718D2A-B9F5-2DA0-2BEF-C4CD403015EF}"/>
              </a:ext>
            </a:extLst>
          </p:cNvPr>
          <p:cNvPicPr>
            <a:picLocks noChangeAspect="1"/>
          </p:cNvPicPr>
          <p:nvPr/>
        </p:nvPicPr>
        <p:blipFill>
          <a:blip r:embed="rId2"/>
          <a:stretch>
            <a:fillRect/>
          </a:stretch>
        </p:blipFill>
        <p:spPr>
          <a:xfrm>
            <a:off x="4990946" y="1529005"/>
            <a:ext cx="2210108" cy="2972215"/>
          </a:xfrm>
          <a:prstGeom prst="rect">
            <a:avLst/>
          </a:prstGeom>
        </p:spPr>
      </p:pic>
      <p:sp>
        <p:nvSpPr>
          <p:cNvPr id="6" name="TextBox 5">
            <a:extLst>
              <a:ext uri="{FF2B5EF4-FFF2-40B4-BE49-F238E27FC236}">
                <a16:creationId xmlns:a16="http://schemas.microsoft.com/office/drawing/2014/main" id="{DD0068ED-072F-57B0-0DD9-AAFC06B20D64}"/>
              </a:ext>
            </a:extLst>
          </p:cNvPr>
          <p:cNvSpPr txBox="1"/>
          <p:nvPr/>
        </p:nvSpPr>
        <p:spPr>
          <a:xfrm>
            <a:off x="4990946" y="4851133"/>
            <a:ext cx="213174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F.B. Meyer</a:t>
            </a:r>
          </a:p>
        </p:txBody>
      </p:sp>
    </p:spTree>
    <p:extLst>
      <p:ext uri="{BB962C8B-B14F-4D97-AF65-F5344CB8AC3E}">
        <p14:creationId xmlns:p14="http://schemas.microsoft.com/office/powerpoint/2010/main" val="2104028024"/>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F993DD-E030-4365-95E3-077487E66A6E}"/>
              </a:ext>
            </a:extLst>
          </p:cNvPr>
          <p:cNvSpPr txBox="1"/>
          <p:nvPr/>
        </p:nvSpPr>
        <p:spPr>
          <a:xfrm>
            <a:off x="642937" y="382012"/>
            <a:ext cx="10906125" cy="3046988"/>
          </a:xfrm>
          <a:prstGeom prst="rect">
            <a:avLst/>
          </a:prstGeom>
          <a:noFill/>
          <a:effectLst>
            <a:reflection blurRad="6350" stA="50000" endA="300" endPos="90000" dir="5400000" sy="-100000" algn="bl" rotWithShape="0"/>
          </a:effectLst>
        </p:spPr>
        <p:txBody>
          <a:bodyPr wrap="square" rtlCol="0">
            <a:spAutoFit/>
          </a:bodyPr>
          <a:lstStyle/>
          <a:p>
            <a:pPr algn="ctr"/>
            <a:r>
              <a:rPr lang="en-US" sz="9600" dirty="0">
                <a:ln>
                  <a:solidFill>
                    <a:schemeClr val="tx1"/>
                  </a:solidFill>
                </a:ln>
                <a:solidFill>
                  <a:schemeClr val="accent4">
                    <a:lumMod val="75000"/>
                  </a:schemeClr>
                </a:solidFill>
                <a:latin typeface="Bernard MT Condensed" panose="02050806060905020404" pitchFamily="18" charset="0"/>
              </a:rPr>
              <a:t>Imitate</a:t>
            </a:r>
          </a:p>
          <a:p>
            <a:pPr algn="ctr"/>
            <a:r>
              <a:rPr lang="en-US" sz="9600" dirty="0">
                <a:ln>
                  <a:solidFill>
                    <a:schemeClr val="tx1"/>
                  </a:solidFill>
                </a:ln>
                <a:solidFill>
                  <a:schemeClr val="accent4">
                    <a:lumMod val="75000"/>
                  </a:schemeClr>
                </a:solidFill>
                <a:latin typeface="Bernard MT Condensed" panose="02050806060905020404" pitchFamily="18" charset="0"/>
              </a:rPr>
              <a:t>Jesus</a:t>
            </a:r>
          </a:p>
        </p:txBody>
      </p:sp>
    </p:spTree>
    <p:extLst>
      <p:ext uri="{BB962C8B-B14F-4D97-AF65-F5344CB8AC3E}">
        <p14:creationId xmlns:p14="http://schemas.microsoft.com/office/powerpoint/2010/main" val="2413173704"/>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D254B5-E145-463E-B40E-235876BC676B}"/>
              </a:ext>
            </a:extLst>
          </p:cNvPr>
          <p:cNvSpPr txBox="1"/>
          <p:nvPr/>
        </p:nvSpPr>
        <p:spPr>
          <a:xfrm>
            <a:off x="1185862" y="981075"/>
            <a:ext cx="9820275" cy="1200329"/>
          </a:xfrm>
          <a:prstGeom prst="rect">
            <a:avLst/>
          </a:prstGeom>
          <a:noFill/>
        </p:spPr>
        <p:txBody>
          <a:bodyPr wrap="square" rtlCol="0">
            <a:spAutoFit/>
          </a:bodyPr>
          <a:lstStyle/>
          <a:p>
            <a:r>
              <a:rPr lang="en-US" sz="7200" dirty="0"/>
              <a:t>www.disciplescorner.com</a:t>
            </a:r>
          </a:p>
        </p:txBody>
      </p:sp>
    </p:spTree>
    <p:extLst>
      <p:ext uri="{BB962C8B-B14F-4D97-AF65-F5344CB8AC3E}">
        <p14:creationId xmlns:p14="http://schemas.microsoft.com/office/powerpoint/2010/main" val="535448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62684</TotalTime>
  <Words>18693</Words>
  <Application>Microsoft Office PowerPoint</Application>
  <PresentationFormat>Widescreen</PresentationFormat>
  <Paragraphs>1489</Paragraphs>
  <Slides>279</Slides>
  <Notes>0</Notes>
  <HiddenSlides>0</HiddenSlides>
  <MMClips>0</MMClips>
  <ScaleCrop>false</ScaleCrop>
  <HeadingPairs>
    <vt:vector size="8" baseType="variant">
      <vt:variant>
        <vt:lpstr>Fonts Used</vt:lpstr>
      </vt:variant>
      <vt:variant>
        <vt:i4>21</vt:i4>
      </vt:variant>
      <vt:variant>
        <vt:lpstr>Theme</vt:lpstr>
      </vt:variant>
      <vt:variant>
        <vt:i4>1</vt:i4>
      </vt:variant>
      <vt:variant>
        <vt:lpstr>Embedded OLE Servers</vt:lpstr>
      </vt:variant>
      <vt:variant>
        <vt:i4>1</vt:i4>
      </vt:variant>
      <vt:variant>
        <vt:lpstr>Slide Titles</vt:lpstr>
      </vt:variant>
      <vt:variant>
        <vt:i4>279</vt:i4>
      </vt:variant>
    </vt:vector>
  </HeadingPairs>
  <TitlesOfParts>
    <vt:vector size="302" baseType="lpstr">
      <vt:lpstr>Arial</vt:lpstr>
      <vt:lpstr>Bahnschrift Condensed</vt:lpstr>
      <vt:lpstr>Bauhaus 93</vt:lpstr>
      <vt:lpstr>Bernard MT Condensed</vt:lpstr>
      <vt:lpstr>Bodoni MT Condensed</vt:lpstr>
      <vt:lpstr>Calibri</vt:lpstr>
      <vt:lpstr>Calibri Light</vt:lpstr>
      <vt:lpstr>Castellar</vt:lpstr>
      <vt:lpstr>Chiller</vt:lpstr>
      <vt:lpstr>Cooper Black</vt:lpstr>
      <vt:lpstr>Courier New</vt:lpstr>
      <vt:lpstr>Elephant</vt:lpstr>
      <vt:lpstr>Forte</vt:lpstr>
      <vt:lpstr>Gill Sans Ultra Bold</vt:lpstr>
      <vt:lpstr>Goudy Stout</vt:lpstr>
      <vt:lpstr>Imprint MT Shadow</vt:lpstr>
      <vt:lpstr>Snap ITC</vt:lpstr>
      <vt:lpstr>Stencil</vt:lpstr>
      <vt:lpstr>Symbol</vt:lpstr>
      <vt:lpstr>system-ui</vt:lpstr>
      <vt:lpstr>Times New Roman</vt:lpstr>
      <vt:lpstr>Office Theme</vt:lpstr>
      <vt:lpstr>Bitmap Image</vt:lpstr>
      <vt:lpstr>Imitating Jesus Part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Fasting</vt:lpstr>
      <vt:lpstr>PowerPoint Presentation</vt:lpstr>
      <vt:lpstr>Fasting</vt:lpstr>
      <vt:lpstr>PowerPoint Presentation</vt:lpstr>
      <vt:lpstr>PowerPoint Presentation</vt:lpstr>
      <vt:lpstr>PowerPoint Presentation</vt:lpstr>
      <vt:lpstr>Fasting</vt:lpstr>
      <vt:lpstr>PowerPoint Presentation</vt:lpstr>
      <vt:lpstr>The First Temptation</vt:lpstr>
      <vt:lpstr>PowerPoint Presentation</vt:lpstr>
      <vt:lpstr>PowerPoint Presentation</vt:lpstr>
      <vt:lpstr>Lies of Loneliness</vt:lpstr>
      <vt:lpstr>PowerPoint Presentation</vt:lpstr>
      <vt:lpstr>PowerPoint Presentation</vt:lpstr>
      <vt:lpstr>PowerPoint Presentation</vt:lpstr>
      <vt:lpstr>Lies of Loneliness</vt:lpstr>
      <vt:lpstr>PowerPoint Presentation</vt:lpstr>
      <vt:lpstr>PowerPoint Presentation</vt:lpstr>
      <vt:lpstr>PowerPoint Presentation</vt:lpstr>
      <vt:lpstr>PowerPoint Presentation</vt:lpstr>
      <vt:lpstr>PowerPoint Presentation</vt:lpstr>
      <vt:lpstr>PowerPoint Presentation</vt:lpstr>
      <vt:lpstr>Lies of Loneliness</vt:lpstr>
      <vt:lpstr>PowerPoint Presentation</vt:lpstr>
      <vt:lpstr>PowerPoint Presentation</vt:lpstr>
      <vt:lpstr>PowerPoint Presentation</vt:lpstr>
      <vt:lpstr>PowerPoint Presentation</vt:lpstr>
      <vt:lpstr>PowerPoint Presentation</vt:lpstr>
      <vt:lpstr>PowerPoint Presentation</vt:lpstr>
      <vt:lpstr>Lies of Loneliness</vt:lpstr>
      <vt:lpstr>PowerPoint Presentation</vt:lpstr>
      <vt:lpstr>PowerPoint Presentation</vt:lpstr>
      <vt:lpstr>PowerPoint Presentation</vt:lpstr>
      <vt:lpstr>PowerPoint Presentation</vt:lpstr>
      <vt:lpstr>PowerPoint Presentation</vt:lpstr>
      <vt:lpstr>PowerPoint Presentation</vt:lpstr>
      <vt:lpstr>Psalm 38</vt:lpstr>
      <vt:lpstr>Psalm 38</vt:lpstr>
      <vt:lpstr>Lies of Loneliness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Bob LaForge</dc:creator>
  <cp:lastModifiedBy>Bob LaForge</cp:lastModifiedBy>
  <cp:revision>174</cp:revision>
  <dcterms:created xsi:type="dcterms:W3CDTF">2020-09-17T02:40:43Z</dcterms:created>
  <dcterms:modified xsi:type="dcterms:W3CDTF">2022-08-17T02:53:57Z</dcterms:modified>
</cp:coreProperties>
</file>