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sldIdLst>
    <p:sldId id="266" r:id="rId4"/>
    <p:sldId id="257" r:id="rId5"/>
    <p:sldId id="258" r:id="rId6"/>
    <p:sldId id="259" r:id="rId7"/>
    <p:sldId id="512" r:id="rId8"/>
    <p:sldId id="513" r:id="rId9"/>
    <p:sldId id="260" r:id="rId10"/>
    <p:sldId id="515" r:id="rId11"/>
    <p:sldId id="514" r:id="rId12"/>
    <p:sldId id="517" r:id="rId13"/>
    <p:sldId id="518" r:id="rId14"/>
    <p:sldId id="516" r:id="rId15"/>
    <p:sldId id="261" r:id="rId16"/>
    <p:sldId id="520" r:id="rId17"/>
    <p:sldId id="519" r:id="rId18"/>
    <p:sldId id="568" r:id="rId19"/>
    <p:sldId id="522" r:id="rId20"/>
    <p:sldId id="569" r:id="rId21"/>
    <p:sldId id="521" r:id="rId22"/>
    <p:sldId id="524" r:id="rId23"/>
    <p:sldId id="525" r:id="rId24"/>
    <p:sldId id="523" r:id="rId25"/>
    <p:sldId id="526" r:id="rId26"/>
    <p:sldId id="262" r:id="rId27"/>
    <p:sldId id="528" r:id="rId28"/>
    <p:sldId id="527" r:id="rId29"/>
    <p:sldId id="530" r:id="rId30"/>
    <p:sldId id="529" r:id="rId31"/>
    <p:sldId id="263" r:id="rId32"/>
    <p:sldId id="532" r:id="rId33"/>
    <p:sldId id="531" r:id="rId34"/>
    <p:sldId id="534" r:id="rId35"/>
    <p:sldId id="533" r:id="rId36"/>
    <p:sldId id="535" r:id="rId37"/>
    <p:sldId id="264" r:id="rId38"/>
    <p:sldId id="265" r:id="rId39"/>
    <p:sldId id="536" r:id="rId40"/>
    <p:sldId id="267" r:id="rId41"/>
    <p:sldId id="268" r:id="rId42"/>
    <p:sldId id="269" r:id="rId43"/>
    <p:sldId id="256" r:id="rId44"/>
    <p:sldId id="271" r:id="rId45"/>
    <p:sldId id="272" r:id="rId46"/>
    <p:sldId id="273" r:id="rId47"/>
    <p:sldId id="276" r:id="rId48"/>
    <p:sldId id="275" r:id="rId49"/>
    <p:sldId id="277" r:id="rId50"/>
    <p:sldId id="278" r:id="rId51"/>
    <p:sldId id="279" r:id="rId52"/>
    <p:sldId id="537" r:id="rId53"/>
    <p:sldId id="538" r:id="rId54"/>
    <p:sldId id="539" r:id="rId55"/>
    <p:sldId id="280" r:id="rId56"/>
    <p:sldId id="540" r:id="rId57"/>
    <p:sldId id="281" r:id="rId58"/>
    <p:sldId id="282" r:id="rId59"/>
    <p:sldId id="541" r:id="rId60"/>
    <p:sldId id="283" r:id="rId61"/>
    <p:sldId id="284" r:id="rId62"/>
    <p:sldId id="285" r:id="rId63"/>
    <p:sldId id="287" r:id="rId64"/>
    <p:sldId id="289" r:id="rId65"/>
    <p:sldId id="290" r:id="rId66"/>
    <p:sldId id="291" r:id="rId67"/>
    <p:sldId id="292" r:id="rId68"/>
    <p:sldId id="542" r:id="rId69"/>
    <p:sldId id="543" r:id="rId70"/>
    <p:sldId id="544" r:id="rId71"/>
    <p:sldId id="293" r:id="rId72"/>
    <p:sldId id="294" r:id="rId73"/>
    <p:sldId id="295" r:id="rId74"/>
    <p:sldId id="296" r:id="rId75"/>
    <p:sldId id="545" r:id="rId76"/>
    <p:sldId id="546" r:id="rId77"/>
    <p:sldId id="297" r:id="rId78"/>
    <p:sldId id="298" r:id="rId79"/>
    <p:sldId id="547" r:id="rId80"/>
    <p:sldId id="299" r:id="rId81"/>
    <p:sldId id="548" r:id="rId82"/>
    <p:sldId id="300" r:id="rId83"/>
    <p:sldId id="301" r:id="rId84"/>
    <p:sldId id="302" r:id="rId85"/>
    <p:sldId id="303" r:id="rId86"/>
    <p:sldId id="550" r:id="rId87"/>
    <p:sldId id="549" r:id="rId88"/>
    <p:sldId id="270" r:id="rId89"/>
    <p:sldId id="304" r:id="rId90"/>
    <p:sldId id="305" r:id="rId91"/>
    <p:sldId id="307" r:id="rId92"/>
    <p:sldId id="308" r:id="rId93"/>
    <p:sldId id="309" r:id="rId94"/>
    <p:sldId id="310" r:id="rId95"/>
    <p:sldId id="311" r:id="rId96"/>
    <p:sldId id="312" r:id="rId97"/>
    <p:sldId id="551" r:id="rId98"/>
    <p:sldId id="313" r:id="rId99"/>
    <p:sldId id="314" r:id="rId100"/>
    <p:sldId id="552" r:id="rId101"/>
    <p:sldId id="315" r:id="rId102"/>
    <p:sldId id="553" r:id="rId103"/>
    <p:sldId id="316" r:id="rId104"/>
    <p:sldId id="317" r:id="rId105"/>
    <p:sldId id="318" r:id="rId106"/>
    <p:sldId id="319" r:id="rId107"/>
    <p:sldId id="320" r:id="rId108"/>
    <p:sldId id="554" r:id="rId109"/>
    <p:sldId id="321" r:id="rId110"/>
    <p:sldId id="322" r:id="rId111"/>
    <p:sldId id="555" r:id="rId112"/>
    <p:sldId id="323" r:id="rId113"/>
    <p:sldId id="556" r:id="rId114"/>
    <p:sldId id="324" r:id="rId115"/>
    <p:sldId id="325" r:id="rId116"/>
    <p:sldId id="326" r:id="rId117"/>
    <p:sldId id="327" r:id="rId118"/>
    <p:sldId id="328" r:id="rId119"/>
    <p:sldId id="329" r:id="rId120"/>
    <p:sldId id="330" r:id="rId121"/>
    <p:sldId id="332" r:id="rId122"/>
    <p:sldId id="333" r:id="rId123"/>
    <p:sldId id="334" r:id="rId124"/>
    <p:sldId id="335" r:id="rId125"/>
    <p:sldId id="336" r:id="rId126"/>
    <p:sldId id="337" r:id="rId127"/>
    <p:sldId id="557" r:id="rId128"/>
    <p:sldId id="338" r:id="rId129"/>
    <p:sldId id="339" r:id="rId130"/>
    <p:sldId id="558" r:id="rId131"/>
    <p:sldId id="340" r:id="rId132"/>
    <p:sldId id="341" r:id="rId133"/>
    <p:sldId id="342" r:id="rId134"/>
    <p:sldId id="343" r:id="rId135"/>
    <p:sldId id="559" r:id="rId136"/>
    <p:sldId id="344" r:id="rId137"/>
    <p:sldId id="345" r:id="rId138"/>
    <p:sldId id="346" r:id="rId139"/>
    <p:sldId id="347" r:id="rId140"/>
    <p:sldId id="348" r:id="rId141"/>
    <p:sldId id="349" r:id="rId142"/>
    <p:sldId id="560" r:id="rId143"/>
    <p:sldId id="350" r:id="rId144"/>
    <p:sldId id="351" r:id="rId145"/>
    <p:sldId id="352" r:id="rId146"/>
    <p:sldId id="353" r:id="rId147"/>
    <p:sldId id="354" r:id="rId148"/>
    <p:sldId id="355" r:id="rId149"/>
    <p:sldId id="357" r:id="rId150"/>
    <p:sldId id="358" r:id="rId151"/>
    <p:sldId id="359" r:id="rId152"/>
    <p:sldId id="561" r:id="rId153"/>
    <p:sldId id="360" r:id="rId154"/>
    <p:sldId id="362" r:id="rId155"/>
    <p:sldId id="363" r:id="rId156"/>
    <p:sldId id="562" r:id="rId157"/>
    <p:sldId id="364" r:id="rId158"/>
    <p:sldId id="365" r:id="rId159"/>
    <p:sldId id="366" r:id="rId160"/>
    <p:sldId id="563" r:id="rId161"/>
    <p:sldId id="367" r:id="rId162"/>
    <p:sldId id="368" r:id="rId163"/>
    <p:sldId id="369" r:id="rId164"/>
    <p:sldId id="570" r:id="rId165"/>
    <p:sldId id="370" r:id="rId166"/>
    <p:sldId id="571" r:id="rId167"/>
    <p:sldId id="371" r:id="rId168"/>
    <p:sldId id="572" r:id="rId169"/>
    <p:sldId id="372" r:id="rId170"/>
    <p:sldId id="373" r:id="rId171"/>
    <p:sldId id="374" r:id="rId172"/>
    <p:sldId id="573" r:id="rId173"/>
    <p:sldId id="574" r:id="rId174"/>
    <p:sldId id="375" r:id="rId175"/>
    <p:sldId id="376" r:id="rId176"/>
    <p:sldId id="377" r:id="rId177"/>
    <p:sldId id="378" r:id="rId178"/>
    <p:sldId id="379" r:id="rId179"/>
    <p:sldId id="381" r:id="rId180"/>
    <p:sldId id="382" r:id="rId181"/>
    <p:sldId id="383" r:id="rId182"/>
    <p:sldId id="384" r:id="rId183"/>
    <p:sldId id="385" r:id="rId184"/>
    <p:sldId id="386" r:id="rId185"/>
    <p:sldId id="575" r:id="rId186"/>
    <p:sldId id="576" r:id="rId187"/>
    <p:sldId id="387" r:id="rId188"/>
    <p:sldId id="564" r:id="rId189"/>
    <p:sldId id="388" r:id="rId190"/>
    <p:sldId id="565" r:id="rId191"/>
    <p:sldId id="389" r:id="rId192"/>
    <p:sldId id="566" r:id="rId193"/>
    <p:sldId id="567" r:id="rId194"/>
    <p:sldId id="390" r:id="rId195"/>
    <p:sldId id="391" r:id="rId196"/>
    <p:sldId id="392" r:id="rId197"/>
    <p:sldId id="393" r:id="rId198"/>
    <p:sldId id="577" r:id="rId199"/>
    <p:sldId id="578" r:id="rId200"/>
    <p:sldId id="394" r:id="rId201"/>
    <p:sldId id="579" r:id="rId202"/>
    <p:sldId id="580" r:id="rId203"/>
    <p:sldId id="395" r:id="rId204"/>
    <p:sldId id="396" r:id="rId205"/>
    <p:sldId id="397" r:id="rId206"/>
    <p:sldId id="398" r:id="rId207"/>
    <p:sldId id="399" r:id="rId208"/>
    <p:sldId id="581" r:id="rId209"/>
    <p:sldId id="400" r:id="rId210"/>
    <p:sldId id="583" r:id="rId211"/>
    <p:sldId id="402" r:id="rId212"/>
    <p:sldId id="403" r:id="rId213"/>
    <p:sldId id="404" r:id="rId214"/>
    <p:sldId id="406" r:id="rId215"/>
    <p:sldId id="408" r:id="rId216"/>
    <p:sldId id="409" r:id="rId217"/>
    <p:sldId id="410" r:id="rId218"/>
    <p:sldId id="411" r:id="rId219"/>
    <p:sldId id="412" r:id="rId220"/>
    <p:sldId id="413" r:id="rId221"/>
    <p:sldId id="414" r:id="rId222"/>
    <p:sldId id="415" r:id="rId223"/>
    <p:sldId id="416" r:id="rId224"/>
    <p:sldId id="417" r:id="rId225"/>
    <p:sldId id="418" r:id="rId226"/>
    <p:sldId id="419" r:id="rId227"/>
    <p:sldId id="584" r:id="rId228"/>
    <p:sldId id="420" r:id="rId229"/>
    <p:sldId id="421" r:id="rId230"/>
    <p:sldId id="422" r:id="rId231"/>
    <p:sldId id="423" r:id="rId232"/>
    <p:sldId id="585" r:id="rId233"/>
    <p:sldId id="424" r:id="rId234"/>
    <p:sldId id="425" r:id="rId235"/>
    <p:sldId id="426" r:id="rId236"/>
    <p:sldId id="427" r:id="rId237"/>
    <p:sldId id="586" r:id="rId238"/>
    <p:sldId id="587" r:id="rId239"/>
    <p:sldId id="428" r:id="rId240"/>
    <p:sldId id="588" r:id="rId241"/>
    <p:sldId id="429" r:id="rId242"/>
    <p:sldId id="430" r:id="rId243"/>
    <p:sldId id="431" r:id="rId244"/>
    <p:sldId id="432" r:id="rId245"/>
    <p:sldId id="433" r:id="rId246"/>
    <p:sldId id="435" r:id="rId247"/>
    <p:sldId id="437" r:id="rId248"/>
    <p:sldId id="438" r:id="rId249"/>
    <p:sldId id="439" r:id="rId250"/>
    <p:sldId id="440" r:id="rId251"/>
    <p:sldId id="441" r:id="rId252"/>
    <p:sldId id="442" r:id="rId253"/>
    <p:sldId id="443" r:id="rId254"/>
    <p:sldId id="444" r:id="rId255"/>
    <p:sldId id="445" r:id="rId256"/>
    <p:sldId id="446" r:id="rId257"/>
    <p:sldId id="447" r:id="rId258"/>
    <p:sldId id="448" r:id="rId259"/>
    <p:sldId id="449" r:id="rId260"/>
    <p:sldId id="589" r:id="rId261"/>
    <p:sldId id="450" r:id="rId262"/>
    <p:sldId id="590" r:id="rId263"/>
    <p:sldId id="451" r:id="rId264"/>
    <p:sldId id="452" r:id="rId265"/>
    <p:sldId id="453" r:id="rId266"/>
    <p:sldId id="591" r:id="rId267"/>
    <p:sldId id="454" r:id="rId268"/>
    <p:sldId id="455" r:id="rId269"/>
    <p:sldId id="456" r:id="rId270"/>
    <p:sldId id="457" r:id="rId271"/>
    <p:sldId id="458" r:id="rId272"/>
    <p:sldId id="460" r:id="rId273"/>
    <p:sldId id="461" r:id="rId274"/>
    <p:sldId id="462" r:id="rId275"/>
    <p:sldId id="463" r:id="rId276"/>
    <p:sldId id="592" r:id="rId277"/>
    <p:sldId id="464" r:id="rId278"/>
    <p:sldId id="465" r:id="rId279"/>
    <p:sldId id="593" r:id="rId280"/>
    <p:sldId id="594" r:id="rId281"/>
    <p:sldId id="466" r:id="rId282"/>
    <p:sldId id="467" r:id="rId283"/>
    <p:sldId id="468" r:id="rId284"/>
    <p:sldId id="469" r:id="rId285"/>
    <p:sldId id="470" r:id="rId286"/>
    <p:sldId id="595" r:id="rId287"/>
    <p:sldId id="596" r:id="rId288"/>
    <p:sldId id="471" r:id="rId289"/>
    <p:sldId id="472" r:id="rId290"/>
    <p:sldId id="473" r:id="rId291"/>
    <p:sldId id="474" r:id="rId292"/>
    <p:sldId id="475" r:id="rId293"/>
    <p:sldId id="476" r:id="rId294"/>
    <p:sldId id="597" r:id="rId295"/>
    <p:sldId id="477" r:id="rId296"/>
    <p:sldId id="478" r:id="rId297"/>
    <p:sldId id="479" r:id="rId298"/>
    <p:sldId id="480" r:id="rId299"/>
    <p:sldId id="481" r:id="rId300"/>
    <p:sldId id="483" r:id="rId301"/>
    <p:sldId id="485" r:id="rId302"/>
    <p:sldId id="486" r:id="rId303"/>
    <p:sldId id="487" r:id="rId304"/>
    <p:sldId id="488" r:id="rId305"/>
    <p:sldId id="489" r:id="rId306"/>
    <p:sldId id="490" r:id="rId307"/>
    <p:sldId id="491" r:id="rId308"/>
    <p:sldId id="492" r:id="rId309"/>
    <p:sldId id="493" r:id="rId310"/>
    <p:sldId id="494" r:id="rId311"/>
    <p:sldId id="598" r:id="rId312"/>
    <p:sldId id="495" r:id="rId313"/>
    <p:sldId id="600" r:id="rId314"/>
    <p:sldId id="599" r:id="rId315"/>
    <p:sldId id="496" r:id="rId316"/>
    <p:sldId id="601" r:id="rId317"/>
    <p:sldId id="497" r:id="rId318"/>
    <p:sldId id="498" r:id="rId319"/>
    <p:sldId id="499" r:id="rId320"/>
    <p:sldId id="500" r:id="rId321"/>
    <p:sldId id="501" r:id="rId322"/>
    <p:sldId id="502" r:id="rId323"/>
    <p:sldId id="602" r:id="rId324"/>
    <p:sldId id="503" r:id="rId325"/>
    <p:sldId id="504" r:id="rId326"/>
    <p:sldId id="603" r:id="rId327"/>
    <p:sldId id="505" r:id="rId328"/>
    <p:sldId id="506" r:id="rId329"/>
    <p:sldId id="507" r:id="rId330"/>
    <p:sldId id="508" r:id="rId331"/>
    <p:sldId id="509" r:id="rId332"/>
    <p:sldId id="510" r:id="rId333"/>
    <p:sldId id="511" r:id="rId334"/>
    <p:sldId id="604" r:id="rId3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C1EC97F-9A3B-473D-8CB3-80BB207F5BCF}">
          <p14:sldIdLst/>
        </p14:section>
        <p14:section name="Default Section" id="{5BCB6434-DEFA-4FEE-9559-1457F86CB56A}">
          <p14:sldIdLst>
            <p14:sldId id="266"/>
            <p14:sldId id="257"/>
          </p14:sldIdLst>
        </p14:section>
        <p14:section name="Untitled Section" id="{7978063B-1E98-4054-B5DD-FA5B3EA4D1BF}">
          <p14:sldIdLst>
            <p14:sldId id="258"/>
            <p14:sldId id="259"/>
            <p14:sldId id="512"/>
            <p14:sldId id="513"/>
            <p14:sldId id="260"/>
            <p14:sldId id="515"/>
            <p14:sldId id="514"/>
            <p14:sldId id="517"/>
            <p14:sldId id="518"/>
            <p14:sldId id="516"/>
            <p14:sldId id="261"/>
            <p14:sldId id="520"/>
            <p14:sldId id="519"/>
            <p14:sldId id="568"/>
            <p14:sldId id="522"/>
            <p14:sldId id="569"/>
            <p14:sldId id="521"/>
            <p14:sldId id="524"/>
            <p14:sldId id="525"/>
            <p14:sldId id="523"/>
            <p14:sldId id="526"/>
            <p14:sldId id="262"/>
            <p14:sldId id="528"/>
            <p14:sldId id="527"/>
            <p14:sldId id="530"/>
            <p14:sldId id="529"/>
            <p14:sldId id="263"/>
            <p14:sldId id="532"/>
            <p14:sldId id="531"/>
            <p14:sldId id="534"/>
            <p14:sldId id="533"/>
            <p14:sldId id="535"/>
            <p14:sldId id="264"/>
            <p14:sldId id="265"/>
            <p14:sldId id="536"/>
            <p14:sldId id="267"/>
            <p14:sldId id="268"/>
            <p14:sldId id="269"/>
            <p14:sldId id="256"/>
            <p14:sldId id="271"/>
            <p14:sldId id="272"/>
            <p14:sldId id="273"/>
            <p14:sldId id="276"/>
            <p14:sldId id="275"/>
            <p14:sldId id="277"/>
            <p14:sldId id="278"/>
            <p14:sldId id="279"/>
            <p14:sldId id="537"/>
            <p14:sldId id="538"/>
            <p14:sldId id="539"/>
            <p14:sldId id="280"/>
            <p14:sldId id="540"/>
            <p14:sldId id="281"/>
            <p14:sldId id="282"/>
            <p14:sldId id="541"/>
            <p14:sldId id="283"/>
            <p14:sldId id="284"/>
            <p14:sldId id="285"/>
            <p14:sldId id="287"/>
            <p14:sldId id="289"/>
            <p14:sldId id="290"/>
            <p14:sldId id="291"/>
            <p14:sldId id="292"/>
            <p14:sldId id="542"/>
            <p14:sldId id="543"/>
            <p14:sldId id="544"/>
            <p14:sldId id="293"/>
            <p14:sldId id="294"/>
            <p14:sldId id="295"/>
            <p14:sldId id="296"/>
            <p14:sldId id="545"/>
            <p14:sldId id="546"/>
            <p14:sldId id="297"/>
            <p14:sldId id="298"/>
            <p14:sldId id="547"/>
            <p14:sldId id="299"/>
            <p14:sldId id="548"/>
            <p14:sldId id="300"/>
            <p14:sldId id="301"/>
            <p14:sldId id="302"/>
            <p14:sldId id="303"/>
            <p14:sldId id="550"/>
            <p14:sldId id="549"/>
            <p14:sldId id="270"/>
            <p14:sldId id="304"/>
            <p14:sldId id="305"/>
            <p14:sldId id="307"/>
            <p14:sldId id="308"/>
            <p14:sldId id="309"/>
            <p14:sldId id="310"/>
            <p14:sldId id="311"/>
            <p14:sldId id="312"/>
            <p14:sldId id="551"/>
            <p14:sldId id="313"/>
            <p14:sldId id="314"/>
            <p14:sldId id="552"/>
            <p14:sldId id="315"/>
            <p14:sldId id="553"/>
            <p14:sldId id="316"/>
            <p14:sldId id="317"/>
            <p14:sldId id="318"/>
            <p14:sldId id="319"/>
            <p14:sldId id="320"/>
            <p14:sldId id="554"/>
            <p14:sldId id="321"/>
            <p14:sldId id="322"/>
            <p14:sldId id="555"/>
            <p14:sldId id="323"/>
            <p14:sldId id="556"/>
            <p14:sldId id="324"/>
            <p14:sldId id="325"/>
            <p14:sldId id="326"/>
            <p14:sldId id="327"/>
            <p14:sldId id="328"/>
            <p14:sldId id="329"/>
            <p14:sldId id="330"/>
            <p14:sldId id="332"/>
            <p14:sldId id="333"/>
            <p14:sldId id="334"/>
            <p14:sldId id="335"/>
            <p14:sldId id="336"/>
            <p14:sldId id="337"/>
            <p14:sldId id="557"/>
            <p14:sldId id="338"/>
            <p14:sldId id="339"/>
            <p14:sldId id="558"/>
            <p14:sldId id="340"/>
            <p14:sldId id="341"/>
            <p14:sldId id="342"/>
            <p14:sldId id="343"/>
            <p14:sldId id="559"/>
            <p14:sldId id="344"/>
            <p14:sldId id="345"/>
            <p14:sldId id="346"/>
            <p14:sldId id="347"/>
            <p14:sldId id="348"/>
            <p14:sldId id="349"/>
            <p14:sldId id="560"/>
            <p14:sldId id="350"/>
            <p14:sldId id="351"/>
            <p14:sldId id="352"/>
            <p14:sldId id="353"/>
            <p14:sldId id="354"/>
            <p14:sldId id="355"/>
            <p14:sldId id="357"/>
            <p14:sldId id="358"/>
            <p14:sldId id="359"/>
            <p14:sldId id="561"/>
            <p14:sldId id="360"/>
            <p14:sldId id="362"/>
            <p14:sldId id="363"/>
            <p14:sldId id="562"/>
            <p14:sldId id="364"/>
            <p14:sldId id="365"/>
            <p14:sldId id="366"/>
            <p14:sldId id="563"/>
            <p14:sldId id="367"/>
            <p14:sldId id="368"/>
            <p14:sldId id="369"/>
            <p14:sldId id="570"/>
            <p14:sldId id="370"/>
            <p14:sldId id="571"/>
            <p14:sldId id="371"/>
            <p14:sldId id="572"/>
            <p14:sldId id="372"/>
            <p14:sldId id="373"/>
            <p14:sldId id="374"/>
            <p14:sldId id="573"/>
            <p14:sldId id="574"/>
            <p14:sldId id="375"/>
            <p14:sldId id="376"/>
            <p14:sldId id="377"/>
            <p14:sldId id="378"/>
            <p14:sldId id="379"/>
            <p14:sldId id="381"/>
            <p14:sldId id="382"/>
            <p14:sldId id="383"/>
            <p14:sldId id="384"/>
            <p14:sldId id="385"/>
            <p14:sldId id="386"/>
            <p14:sldId id="575"/>
            <p14:sldId id="576"/>
            <p14:sldId id="387"/>
            <p14:sldId id="564"/>
            <p14:sldId id="388"/>
            <p14:sldId id="565"/>
            <p14:sldId id="389"/>
            <p14:sldId id="566"/>
            <p14:sldId id="567"/>
            <p14:sldId id="390"/>
            <p14:sldId id="391"/>
            <p14:sldId id="392"/>
            <p14:sldId id="393"/>
            <p14:sldId id="577"/>
            <p14:sldId id="578"/>
            <p14:sldId id="394"/>
            <p14:sldId id="579"/>
            <p14:sldId id="580"/>
            <p14:sldId id="395"/>
            <p14:sldId id="396"/>
            <p14:sldId id="397"/>
            <p14:sldId id="398"/>
            <p14:sldId id="399"/>
            <p14:sldId id="581"/>
            <p14:sldId id="400"/>
            <p14:sldId id="583"/>
            <p14:sldId id="402"/>
            <p14:sldId id="403"/>
            <p14:sldId id="404"/>
            <p14:sldId id="406"/>
            <p14:sldId id="408"/>
            <p14:sldId id="409"/>
            <p14:sldId id="410"/>
            <p14:sldId id="411"/>
            <p14:sldId id="412"/>
            <p14:sldId id="413"/>
            <p14:sldId id="414"/>
            <p14:sldId id="415"/>
            <p14:sldId id="416"/>
            <p14:sldId id="417"/>
            <p14:sldId id="418"/>
            <p14:sldId id="419"/>
            <p14:sldId id="584"/>
            <p14:sldId id="420"/>
            <p14:sldId id="421"/>
            <p14:sldId id="422"/>
            <p14:sldId id="423"/>
            <p14:sldId id="585"/>
            <p14:sldId id="424"/>
            <p14:sldId id="425"/>
            <p14:sldId id="426"/>
            <p14:sldId id="427"/>
            <p14:sldId id="586"/>
            <p14:sldId id="587"/>
            <p14:sldId id="428"/>
            <p14:sldId id="588"/>
            <p14:sldId id="429"/>
            <p14:sldId id="430"/>
            <p14:sldId id="431"/>
            <p14:sldId id="432"/>
            <p14:sldId id="433"/>
            <p14:sldId id="435"/>
            <p14:sldId id="437"/>
            <p14:sldId id="438"/>
            <p14:sldId id="439"/>
            <p14:sldId id="440"/>
            <p14:sldId id="441"/>
            <p14:sldId id="442"/>
            <p14:sldId id="443"/>
            <p14:sldId id="444"/>
            <p14:sldId id="445"/>
            <p14:sldId id="446"/>
            <p14:sldId id="447"/>
            <p14:sldId id="448"/>
            <p14:sldId id="449"/>
            <p14:sldId id="589"/>
            <p14:sldId id="450"/>
            <p14:sldId id="590"/>
            <p14:sldId id="451"/>
            <p14:sldId id="452"/>
            <p14:sldId id="453"/>
            <p14:sldId id="591"/>
            <p14:sldId id="454"/>
            <p14:sldId id="455"/>
            <p14:sldId id="456"/>
            <p14:sldId id="457"/>
            <p14:sldId id="458"/>
            <p14:sldId id="460"/>
            <p14:sldId id="461"/>
            <p14:sldId id="462"/>
            <p14:sldId id="463"/>
            <p14:sldId id="592"/>
            <p14:sldId id="464"/>
            <p14:sldId id="465"/>
            <p14:sldId id="593"/>
            <p14:sldId id="594"/>
            <p14:sldId id="466"/>
            <p14:sldId id="467"/>
            <p14:sldId id="468"/>
            <p14:sldId id="469"/>
            <p14:sldId id="470"/>
            <p14:sldId id="595"/>
            <p14:sldId id="596"/>
            <p14:sldId id="471"/>
            <p14:sldId id="472"/>
            <p14:sldId id="473"/>
            <p14:sldId id="474"/>
            <p14:sldId id="475"/>
            <p14:sldId id="476"/>
            <p14:sldId id="597"/>
            <p14:sldId id="477"/>
            <p14:sldId id="478"/>
            <p14:sldId id="479"/>
            <p14:sldId id="480"/>
            <p14:sldId id="481"/>
            <p14:sldId id="483"/>
            <p14:sldId id="485"/>
            <p14:sldId id="486"/>
            <p14:sldId id="487"/>
            <p14:sldId id="488"/>
            <p14:sldId id="489"/>
            <p14:sldId id="490"/>
            <p14:sldId id="491"/>
            <p14:sldId id="492"/>
            <p14:sldId id="493"/>
            <p14:sldId id="494"/>
            <p14:sldId id="598"/>
            <p14:sldId id="495"/>
            <p14:sldId id="600"/>
            <p14:sldId id="599"/>
            <p14:sldId id="496"/>
            <p14:sldId id="601"/>
            <p14:sldId id="497"/>
            <p14:sldId id="498"/>
            <p14:sldId id="499"/>
            <p14:sldId id="500"/>
            <p14:sldId id="501"/>
            <p14:sldId id="502"/>
            <p14:sldId id="602"/>
            <p14:sldId id="503"/>
            <p14:sldId id="504"/>
            <p14:sldId id="603"/>
            <p14:sldId id="505"/>
            <p14:sldId id="506"/>
            <p14:sldId id="507"/>
            <p14:sldId id="508"/>
            <p14:sldId id="509"/>
            <p14:sldId id="510"/>
            <p14:sldId id="511"/>
            <p14:sldId id="6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02"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99" Type="http://schemas.openxmlformats.org/officeDocument/2006/relationships/slide" Target="slides/slide296.xml"/><Relationship Id="rId21" Type="http://schemas.openxmlformats.org/officeDocument/2006/relationships/slide" Target="slides/slide18.xml"/><Relationship Id="rId63" Type="http://schemas.openxmlformats.org/officeDocument/2006/relationships/slide" Target="slides/slide60.xml"/><Relationship Id="rId159" Type="http://schemas.openxmlformats.org/officeDocument/2006/relationships/slide" Target="slides/slide156.xml"/><Relationship Id="rId324" Type="http://schemas.openxmlformats.org/officeDocument/2006/relationships/slide" Target="slides/slide321.xml"/><Relationship Id="rId170" Type="http://schemas.openxmlformats.org/officeDocument/2006/relationships/slide" Target="slides/slide167.xml"/><Relationship Id="rId226" Type="http://schemas.openxmlformats.org/officeDocument/2006/relationships/slide" Target="slides/slide223.xml"/><Relationship Id="rId268" Type="http://schemas.openxmlformats.org/officeDocument/2006/relationships/slide" Target="slides/slide265.xml"/><Relationship Id="rId32" Type="http://schemas.openxmlformats.org/officeDocument/2006/relationships/slide" Target="slides/slide29.xml"/><Relationship Id="rId74" Type="http://schemas.openxmlformats.org/officeDocument/2006/relationships/slide" Target="slides/slide71.xml"/><Relationship Id="rId128" Type="http://schemas.openxmlformats.org/officeDocument/2006/relationships/slide" Target="slides/slide125.xml"/><Relationship Id="rId335" Type="http://schemas.openxmlformats.org/officeDocument/2006/relationships/slide" Target="slides/slide332.xml"/><Relationship Id="rId5" Type="http://schemas.openxmlformats.org/officeDocument/2006/relationships/slide" Target="slides/slide2.xml"/><Relationship Id="rId181" Type="http://schemas.openxmlformats.org/officeDocument/2006/relationships/slide" Target="slides/slide178.xml"/><Relationship Id="rId237" Type="http://schemas.openxmlformats.org/officeDocument/2006/relationships/slide" Target="slides/slide234.xml"/><Relationship Id="rId279" Type="http://schemas.openxmlformats.org/officeDocument/2006/relationships/slide" Target="slides/slide276.xml"/><Relationship Id="rId43" Type="http://schemas.openxmlformats.org/officeDocument/2006/relationships/slide" Target="slides/slide40.xml"/><Relationship Id="rId139" Type="http://schemas.openxmlformats.org/officeDocument/2006/relationships/slide" Target="slides/slide136.xml"/><Relationship Id="rId290" Type="http://schemas.openxmlformats.org/officeDocument/2006/relationships/slide" Target="slides/slide287.xml"/><Relationship Id="rId304" Type="http://schemas.openxmlformats.org/officeDocument/2006/relationships/slide" Target="slides/slide301.xml"/><Relationship Id="rId85" Type="http://schemas.openxmlformats.org/officeDocument/2006/relationships/slide" Target="slides/slide82.xml"/><Relationship Id="rId150" Type="http://schemas.openxmlformats.org/officeDocument/2006/relationships/slide" Target="slides/slide147.xml"/><Relationship Id="rId192" Type="http://schemas.openxmlformats.org/officeDocument/2006/relationships/slide" Target="slides/slide189.xml"/><Relationship Id="rId206" Type="http://schemas.openxmlformats.org/officeDocument/2006/relationships/slide" Target="slides/slide203.xml"/><Relationship Id="rId248" Type="http://schemas.openxmlformats.org/officeDocument/2006/relationships/slide" Target="slides/slide245.xml"/><Relationship Id="rId12" Type="http://schemas.openxmlformats.org/officeDocument/2006/relationships/slide" Target="slides/slide9.xml"/><Relationship Id="rId108" Type="http://schemas.openxmlformats.org/officeDocument/2006/relationships/slide" Target="slides/slide105.xml"/><Relationship Id="rId315" Type="http://schemas.openxmlformats.org/officeDocument/2006/relationships/slide" Target="slides/slide312.xml"/><Relationship Id="rId54" Type="http://schemas.openxmlformats.org/officeDocument/2006/relationships/slide" Target="slides/slide51.xml"/><Relationship Id="rId96" Type="http://schemas.openxmlformats.org/officeDocument/2006/relationships/slide" Target="slides/slide93.xml"/><Relationship Id="rId161" Type="http://schemas.openxmlformats.org/officeDocument/2006/relationships/slide" Target="slides/slide158.xml"/><Relationship Id="rId217" Type="http://schemas.openxmlformats.org/officeDocument/2006/relationships/slide" Target="slides/slide214.xml"/><Relationship Id="rId259" Type="http://schemas.openxmlformats.org/officeDocument/2006/relationships/slide" Target="slides/slide256.xml"/><Relationship Id="rId23" Type="http://schemas.openxmlformats.org/officeDocument/2006/relationships/slide" Target="slides/slide20.xml"/><Relationship Id="rId119" Type="http://schemas.openxmlformats.org/officeDocument/2006/relationships/slide" Target="slides/slide116.xml"/><Relationship Id="rId270" Type="http://schemas.openxmlformats.org/officeDocument/2006/relationships/slide" Target="slides/slide267.xml"/><Relationship Id="rId326" Type="http://schemas.openxmlformats.org/officeDocument/2006/relationships/slide" Target="slides/slide323.xml"/><Relationship Id="rId65" Type="http://schemas.openxmlformats.org/officeDocument/2006/relationships/slide" Target="slides/slide62.xml"/><Relationship Id="rId130" Type="http://schemas.openxmlformats.org/officeDocument/2006/relationships/slide" Target="slides/slide127.xml"/><Relationship Id="rId172" Type="http://schemas.openxmlformats.org/officeDocument/2006/relationships/slide" Target="slides/slide169.xml"/><Relationship Id="rId228" Type="http://schemas.openxmlformats.org/officeDocument/2006/relationships/slide" Target="slides/slide225.xml"/><Relationship Id="rId281" Type="http://schemas.openxmlformats.org/officeDocument/2006/relationships/slide" Target="slides/slide278.xml"/><Relationship Id="rId337" Type="http://schemas.openxmlformats.org/officeDocument/2006/relationships/viewProps" Target="viewProps.xml"/><Relationship Id="rId34" Type="http://schemas.openxmlformats.org/officeDocument/2006/relationships/slide" Target="slides/slide31.xml"/><Relationship Id="rId76" Type="http://schemas.openxmlformats.org/officeDocument/2006/relationships/slide" Target="slides/slide73.xml"/><Relationship Id="rId141" Type="http://schemas.openxmlformats.org/officeDocument/2006/relationships/slide" Target="slides/slide138.xml"/><Relationship Id="rId7" Type="http://schemas.openxmlformats.org/officeDocument/2006/relationships/slide" Target="slides/slide4.xml"/><Relationship Id="rId183" Type="http://schemas.openxmlformats.org/officeDocument/2006/relationships/slide" Target="slides/slide180.xml"/><Relationship Id="rId239" Type="http://schemas.openxmlformats.org/officeDocument/2006/relationships/slide" Target="slides/slide236.xml"/><Relationship Id="rId250" Type="http://schemas.openxmlformats.org/officeDocument/2006/relationships/slide" Target="slides/slide247.xml"/><Relationship Id="rId292" Type="http://schemas.openxmlformats.org/officeDocument/2006/relationships/slide" Target="slides/slide289.xml"/><Relationship Id="rId306" Type="http://schemas.openxmlformats.org/officeDocument/2006/relationships/slide" Target="slides/slide303.xml"/><Relationship Id="rId45" Type="http://schemas.openxmlformats.org/officeDocument/2006/relationships/slide" Target="slides/slide42.xml"/><Relationship Id="rId87" Type="http://schemas.openxmlformats.org/officeDocument/2006/relationships/slide" Target="slides/slide84.xml"/><Relationship Id="rId110" Type="http://schemas.openxmlformats.org/officeDocument/2006/relationships/slide" Target="slides/slide107.xml"/><Relationship Id="rId152" Type="http://schemas.openxmlformats.org/officeDocument/2006/relationships/slide" Target="slides/slide149.xml"/><Relationship Id="rId173" Type="http://schemas.openxmlformats.org/officeDocument/2006/relationships/slide" Target="slides/slide170.xml"/><Relationship Id="rId194" Type="http://schemas.openxmlformats.org/officeDocument/2006/relationships/slide" Target="slides/slide191.xml"/><Relationship Id="rId208" Type="http://schemas.openxmlformats.org/officeDocument/2006/relationships/slide" Target="slides/slide205.xml"/><Relationship Id="rId229" Type="http://schemas.openxmlformats.org/officeDocument/2006/relationships/slide" Target="slides/slide226.xml"/><Relationship Id="rId240" Type="http://schemas.openxmlformats.org/officeDocument/2006/relationships/slide" Target="slides/slide237.xml"/><Relationship Id="rId261" Type="http://schemas.openxmlformats.org/officeDocument/2006/relationships/slide" Target="slides/slide258.xml"/><Relationship Id="rId14" Type="http://schemas.openxmlformats.org/officeDocument/2006/relationships/slide" Target="slides/slide11.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282" Type="http://schemas.openxmlformats.org/officeDocument/2006/relationships/slide" Target="slides/slide279.xml"/><Relationship Id="rId317" Type="http://schemas.openxmlformats.org/officeDocument/2006/relationships/slide" Target="slides/slide314.xml"/><Relationship Id="rId338" Type="http://schemas.openxmlformats.org/officeDocument/2006/relationships/theme" Target="theme/theme1.xml"/><Relationship Id="rId8" Type="http://schemas.openxmlformats.org/officeDocument/2006/relationships/slide" Target="slides/slide5.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219" Type="http://schemas.openxmlformats.org/officeDocument/2006/relationships/slide" Target="slides/slide216.xml"/><Relationship Id="rId230" Type="http://schemas.openxmlformats.org/officeDocument/2006/relationships/slide" Target="slides/slide227.xml"/><Relationship Id="rId251" Type="http://schemas.openxmlformats.org/officeDocument/2006/relationships/slide" Target="slides/slide248.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72" Type="http://schemas.openxmlformats.org/officeDocument/2006/relationships/slide" Target="slides/slide269.xml"/><Relationship Id="rId293" Type="http://schemas.openxmlformats.org/officeDocument/2006/relationships/slide" Target="slides/slide290.xml"/><Relationship Id="rId307" Type="http://schemas.openxmlformats.org/officeDocument/2006/relationships/slide" Target="slides/slide304.xml"/><Relationship Id="rId328" Type="http://schemas.openxmlformats.org/officeDocument/2006/relationships/slide" Target="slides/slide325.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95" Type="http://schemas.openxmlformats.org/officeDocument/2006/relationships/slide" Target="slides/slide192.xml"/><Relationship Id="rId209" Type="http://schemas.openxmlformats.org/officeDocument/2006/relationships/slide" Target="slides/slide206.xml"/><Relationship Id="rId220" Type="http://schemas.openxmlformats.org/officeDocument/2006/relationships/slide" Target="slides/slide217.xml"/><Relationship Id="rId241" Type="http://schemas.openxmlformats.org/officeDocument/2006/relationships/slide" Target="slides/slide23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262" Type="http://schemas.openxmlformats.org/officeDocument/2006/relationships/slide" Target="slides/slide259.xml"/><Relationship Id="rId283" Type="http://schemas.openxmlformats.org/officeDocument/2006/relationships/slide" Target="slides/slide280.xml"/><Relationship Id="rId318" Type="http://schemas.openxmlformats.org/officeDocument/2006/relationships/slide" Target="slides/slide315.xml"/><Relationship Id="rId339" Type="http://schemas.openxmlformats.org/officeDocument/2006/relationships/tableStyles" Target="tableStyles.xml"/><Relationship Id="rId78" Type="http://schemas.openxmlformats.org/officeDocument/2006/relationships/slide" Target="slides/slide75.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64" Type="http://schemas.openxmlformats.org/officeDocument/2006/relationships/slide" Target="slides/slide161.xml"/><Relationship Id="rId185" Type="http://schemas.openxmlformats.org/officeDocument/2006/relationships/slide" Target="slides/slide182.xml"/><Relationship Id="rId9" Type="http://schemas.openxmlformats.org/officeDocument/2006/relationships/slide" Target="slides/slide6.xml"/><Relationship Id="rId210" Type="http://schemas.openxmlformats.org/officeDocument/2006/relationships/slide" Target="slides/slide207.xml"/><Relationship Id="rId26" Type="http://schemas.openxmlformats.org/officeDocument/2006/relationships/slide" Target="slides/slide23.xml"/><Relationship Id="rId231" Type="http://schemas.openxmlformats.org/officeDocument/2006/relationships/slide" Target="slides/slide228.xml"/><Relationship Id="rId252" Type="http://schemas.openxmlformats.org/officeDocument/2006/relationships/slide" Target="slides/slide249.xml"/><Relationship Id="rId273" Type="http://schemas.openxmlformats.org/officeDocument/2006/relationships/slide" Target="slides/slide270.xml"/><Relationship Id="rId294" Type="http://schemas.openxmlformats.org/officeDocument/2006/relationships/slide" Target="slides/slide291.xml"/><Relationship Id="rId308" Type="http://schemas.openxmlformats.org/officeDocument/2006/relationships/slide" Target="slides/slide305.xml"/><Relationship Id="rId329" Type="http://schemas.openxmlformats.org/officeDocument/2006/relationships/slide" Target="slides/slide326.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196" Type="http://schemas.openxmlformats.org/officeDocument/2006/relationships/slide" Target="slides/slide193.xml"/><Relationship Id="rId200" Type="http://schemas.openxmlformats.org/officeDocument/2006/relationships/slide" Target="slides/slide197.xml"/><Relationship Id="rId16" Type="http://schemas.openxmlformats.org/officeDocument/2006/relationships/slide" Target="slides/slide13.xml"/><Relationship Id="rId221" Type="http://schemas.openxmlformats.org/officeDocument/2006/relationships/slide" Target="slides/slide218.xml"/><Relationship Id="rId242" Type="http://schemas.openxmlformats.org/officeDocument/2006/relationships/slide" Target="slides/slide239.xml"/><Relationship Id="rId263" Type="http://schemas.openxmlformats.org/officeDocument/2006/relationships/slide" Target="slides/slide260.xml"/><Relationship Id="rId284" Type="http://schemas.openxmlformats.org/officeDocument/2006/relationships/slide" Target="slides/slide281.xml"/><Relationship Id="rId319" Type="http://schemas.openxmlformats.org/officeDocument/2006/relationships/slide" Target="slides/slide316.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330" Type="http://schemas.openxmlformats.org/officeDocument/2006/relationships/slide" Target="slides/slide327.xml"/><Relationship Id="rId90" Type="http://schemas.openxmlformats.org/officeDocument/2006/relationships/slide" Target="slides/slide87.xml"/><Relationship Id="rId165" Type="http://schemas.openxmlformats.org/officeDocument/2006/relationships/slide" Target="slides/slide162.xml"/><Relationship Id="rId186" Type="http://schemas.openxmlformats.org/officeDocument/2006/relationships/slide" Target="slides/slide183.xml"/><Relationship Id="rId211" Type="http://schemas.openxmlformats.org/officeDocument/2006/relationships/slide" Target="slides/slide208.xml"/><Relationship Id="rId232" Type="http://schemas.openxmlformats.org/officeDocument/2006/relationships/slide" Target="slides/slide229.xml"/><Relationship Id="rId253" Type="http://schemas.openxmlformats.org/officeDocument/2006/relationships/slide" Target="slides/slide250.xml"/><Relationship Id="rId274" Type="http://schemas.openxmlformats.org/officeDocument/2006/relationships/slide" Target="slides/slide271.xml"/><Relationship Id="rId295" Type="http://schemas.openxmlformats.org/officeDocument/2006/relationships/slide" Target="slides/slide292.xml"/><Relationship Id="rId309" Type="http://schemas.openxmlformats.org/officeDocument/2006/relationships/slide" Target="slides/slide306.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320" Type="http://schemas.openxmlformats.org/officeDocument/2006/relationships/slide" Target="slides/slide317.xml"/><Relationship Id="rId80" Type="http://schemas.openxmlformats.org/officeDocument/2006/relationships/slide" Target="slides/slide77.xml"/><Relationship Id="rId155" Type="http://schemas.openxmlformats.org/officeDocument/2006/relationships/slide" Target="slides/slide152.xml"/><Relationship Id="rId176" Type="http://schemas.openxmlformats.org/officeDocument/2006/relationships/slide" Target="slides/slide173.xml"/><Relationship Id="rId197" Type="http://schemas.openxmlformats.org/officeDocument/2006/relationships/slide" Target="slides/slide194.xml"/><Relationship Id="rId201" Type="http://schemas.openxmlformats.org/officeDocument/2006/relationships/slide" Target="slides/slide198.xml"/><Relationship Id="rId222" Type="http://schemas.openxmlformats.org/officeDocument/2006/relationships/slide" Target="slides/slide219.xml"/><Relationship Id="rId243" Type="http://schemas.openxmlformats.org/officeDocument/2006/relationships/slide" Target="slides/slide240.xml"/><Relationship Id="rId264" Type="http://schemas.openxmlformats.org/officeDocument/2006/relationships/slide" Target="slides/slide261.xml"/><Relationship Id="rId285" Type="http://schemas.openxmlformats.org/officeDocument/2006/relationships/slide" Target="slides/slide282.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310" Type="http://schemas.openxmlformats.org/officeDocument/2006/relationships/slide" Target="slides/slide307.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 Id="rId187" Type="http://schemas.openxmlformats.org/officeDocument/2006/relationships/slide" Target="slides/slide184.xml"/><Relationship Id="rId331" Type="http://schemas.openxmlformats.org/officeDocument/2006/relationships/slide" Target="slides/slide328.xml"/><Relationship Id="rId1" Type="http://schemas.openxmlformats.org/officeDocument/2006/relationships/slideMaster" Target="slideMasters/slideMaster1.xml"/><Relationship Id="rId212" Type="http://schemas.openxmlformats.org/officeDocument/2006/relationships/slide" Target="slides/slide209.xml"/><Relationship Id="rId233" Type="http://schemas.openxmlformats.org/officeDocument/2006/relationships/slide" Target="slides/slide230.xml"/><Relationship Id="rId254" Type="http://schemas.openxmlformats.org/officeDocument/2006/relationships/slide" Target="slides/slide251.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275" Type="http://schemas.openxmlformats.org/officeDocument/2006/relationships/slide" Target="slides/slide272.xml"/><Relationship Id="rId296" Type="http://schemas.openxmlformats.org/officeDocument/2006/relationships/slide" Target="slides/slide293.xml"/><Relationship Id="rId300" Type="http://schemas.openxmlformats.org/officeDocument/2006/relationships/slide" Target="slides/slide297.xml"/><Relationship Id="rId60" Type="http://schemas.openxmlformats.org/officeDocument/2006/relationships/slide" Target="slides/slide57.xml"/><Relationship Id="rId81" Type="http://schemas.openxmlformats.org/officeDocument/2006/relationships/slide" Target="slides/slide78.xml"/><Relationship Id="rId135" Type="http://schemas.openxmlformats.org/officeDocument/2006/relationships/slide" Target="slides/slide132.xml"/><Relationship Id="rId156" Type="http://schemas.openxmlformats.org/officeDocument/2006/relationships/slide" Target="slides/slide153.xml"/><Relationship Id="rId177" Type="http://schemas.openxmlformats.org/officeDocument/2006/relationships/slide" Target="slides/slide174.xml"/><Relationship Id="rId198" Type="http://schemas.openxmlformats.org/officeDocument/2006/relationships/slide" Target="slides/slide195.xml"/><Relationship Id="rId321" Type="http://schemas.openxmlformats.org/officeDocument/2006/relationships/slide" Target="slides/slide318.xml"/><Relationship Id="rId202" Type="http://schemas.openxmlformats.org/officeDocument/2006/relationships/slide" Target="slides/slide199.xml"/><Relationship Id="rId223" Type="http://schemas.openxmlformats.org/officeDocument/2006/relationships/slide" Target="slides/slide220.xml"/><Relationship Id="rId244" Type="http://schemas.openxmlformats.org/officeDocument/2006/relationships/slide" Target="slides/slide241.xml"/><Relationship Id="rId18" Type="http://schemas.openxmlformats.org/officeDocument/2006/relationships/slide" Target="slides/slide15.xml"/><Relationship Id="rId39" Type="http://schemas.openxmlformats.org/officeDocument/2006/relationships/slide" Target="slides/slide36.xml"/><Relationship Id="rId265" Type="http://schemas.openxmlformats.org/officeDocument/2006/relationships/slide" Target="slides/slide262.xml"/><Relationship Id="rId286" Type="http://schemas.openxmlformats.org/officeDocument/2006/relationships/slide" Target="slides/slide283.xml"/><Relationship Id="rId50" Type="http://schemas.openxmlformats.org/officeDocument/2006/relationships/slide" Target="slides/slide47.xml"/><Relationship Id="rId104" Type="http://schemas.openxmlformats.org/officeDocument/2006/relationships/slide" Target="slides/slide101.xml"/><Relationship Id="rId125" Type="http://schemas.openxmlformats.org/officeDocument/2006/relationships/slide" Target="slides/slide122.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slide" Target="slides/slide185.xml"/><Relationship Id="rId311" Type="http://schemas.openxmlformats.org/officeDocument/2006/relationships/slide" Target="slides/slide308.xml"/><Relationship Id="rId332" Type="http://schemas.openxmlformats.org/officeDocument/2006/relationships/slide" Target="slides/slide329.xml"/><Relationship Id="rId71" Type="http://schemas.openxmlformats.org/officeDocument/2006/relationships/slide" Target="slides/slide68.xml"/><Relationship Id="rId92" Type="http://schemas.openxmlformats.org/officeDocument/2006/relationships/slide" Target="slides/slide89.xml"/><Relationship Id="rId213" Type="http://schemas.openxmlformats.org/officeDocument/2006/relationships/slide" Target="slides/slide210.xml"/><Relationship Id="rId234" Type="http://schemas.openxmlformats.org/officeDocument/2006/relationships/slide" Target="slides/slide231.xml"/><Relationship Id="rId2" Type="http://schemas.openxmlformats.org/officeDocument/2006/relationships/slideMaster" Target="slideMasters/slideMaster2.xml"/><Relationship Id="rId29" Type="http://schemas.openxmlformats.org/officeDocument/2006/relationships/slide" Target="slides/slide26.xml"/><Relationship Id="rId255" Type="http://schemas.openxmlformats.org/officeDocument/2006/relationships/slide" Target="slides/slide252.xml"/><Relationship Id="rId276" Type="http://schemas.openxmlformats.org/officeDocument/2006/relationships/slide" Target="slides/slide273.xml"/><Relationship Id="rId297" Type="http://schemas.openxmlformats.org/officeDocument/2006/relationships/slide" Target="slides/slide294.xml"/><Relationship Id="rId40" Type="http://schemas.openxmlformats.org/officeDocument/2006/relationships/slide" Target="slides/slide37.xml"/><Relationship Id="rId115" Type="http://schemas.openxmlformats.org/officeDocument/2006/relationships/slide" Target="slides/slide112.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 Id="rId301" Type="http://schemas.openxmlformats.org/officeDocument/2006/relationships/slide" Target="slides/slide298.xml"/><Relationship Id="rId322" Type="http://schemas.openxmlformats.org/officeDocument/2006/relationships/slide" Target="slides/slide319.xml"/><Relationship Id="rId61" Type="http://schemas.openxmlformats.org/officeDocument/2006/relationships/slide" Target="slides/slide58.xml"/><Relationship Id="rId82" Type="http://schemas.openxmlformats.org/officeDocument/2006/relationships/slide" Target="slides/slide79.xml"/><Relationship Id="rId199" Type="http://schemas.openxmlformats.org/officeDocument/2006/relationships/slide" Target="slides/slide196.xml"/><Relationship Id="rId203" Type="http://schemas.openxmlformats.org/officeDocument/2006/relationships/slide" Target="slides/slide200.xml"/><Relationship Id="rId19" Type="http://schemas.openxmlformats.org/officeDocument/2006/relationships/slide" Target="slides/slide16.xml"/><Relationship Id="rId224" Type="http://schemas.openxmlformats.org/officeDocument/2006/relationships/slide" Target="slides/slide221.xml"/><Relationship Id="rId245" Type="http://schemas.openxmlformats.org/officeDocument/2006/relationships/slide" Target="slides/slide242.xml"/><Relationship Id="rId266" Type="http://schemas.openxmlformats.org/officeDocument/2006/relationships/slide" Target="slides/slide263.xml"/><Relationship Id="rId287" Type="http://schemas.openxmlformats.org/officeDocument/2006/relationships/slide" Target="slides/slide284.xml"/><Relationship Id="rId30" Type="http://schemas.openxmlformats.org/officeDocument/2006/relationships/slide" Target="slides/slide2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312" Type="http://schemas.openxmlformats.org/officeDocument/2006/relationships/slide" Target="slides/slide309.xml"/><Relationship Id="rId333" Type="http://schemas.openxmlformats.org/officeDocument/2006/relationships/slide" Target="slides/slide330.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189" Type="http://schemas.openxmlformats.org/officeDocument/2006/relationships/slide" Target="slides/slide186.xml"/><Relationship Id="rId3" Type="http://schemas.openxmlformats.org/officeDocument/2006/relationships/slideMaster" Target="slideMasters/slideMaster3.xml"/><Relationship Id="rId214" Type="http://schemas.openxmlformats.org/officeDocument/2006/relationships/slide" Target="slides/slide211.xml"/><Relationship Id="rId235" Type="http://schemas.openxmlformats.org/officeDocument/2006/relationships/slide" Target="slides/slide232.xml"/><Relationship Id="rId256" Type="http://schemas.openxmlformats.org/officeDocument/2006/relationships/slide" Target="slides/slide253.xml"/><Relationship Id="rId277" Type="http://schemas.openxmlformats.org/officeDocument/2006/relationships/slide" Target="slides/slide274.xml"/><Relationship Id="rId298" Type="http://schemas.openxmlformats.org/officeDocument/2006/relationships/slide" Target="slides/slide295.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302" Type="http://schemas.openxmlformats.org/officeDocument/2006/relationships/slide" Target="slides/slide299.xml"/><Relationship Id="rId323" Type="http://schemas.openxmlformats.org/officeDocument/2006/relationships/slide" Target="slides/slide320.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179" Type="http://schemas.openxmlformats.org/officeDocument/2006/relationships/slide" Target="slides/slide176.xml"/><Relationship Id="rId190" Type="http://schemas.openxmlformats.org/officeDocument/2006/relationships/slide" Target="slides/slide187.xml"/><Relationship Id="rId204" Type="http://schemas.openxmlformats.org/officeDocument/2006/relationships/slide" Target="slides/slide201.xml"/><Relationship Id="rId225" Type="http://schemas.openxmlformats.org/officeDocument/2006/relationships/slide" Target="slides/slide222.xml"/><Relationship Id="rId246" Type="http://schemas.openxmlformats.org/officeDocument/2006/relationships/slide" Target="slides/slide243.xml"/><Relationship Id="rId267" Type="http://schemas.openxmlformats.org/officeDocument/2006/relationships/slide" Target="slides/slide264.xml"/><Relationship Id="rId288" Type="http://schemas.openxmlformats.org/officeDocument/2006/relationships/slide" Target="slides/slide285.xml"/><Relationship Id="rId106" Type="http://schemas.openxmlformats.org/officeDocument/2006/relationships/slide" Target="slides/slide103.xml"/><Relationship Id="rId127" Type="http://schemas.openxmlformats.org/officeDocument/2006/relationships/slide" Target="slides/slide124.xml"/><Relationship Id="rId313" Type="http://schemas.openxmlformats.org/officeDocument/2006/relationships/slide" Target="slides/slide310.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94" Type="http://schemas.openxmlformats.org/officeDocument/2006/relationships/slide" Target="slides/slide91.xml"/><Relationship Id="rId148" Type="http://schemas.openxmlformats.org/officeDocument/2006/relationships/slide" Target="slides/slide145.xml"/><Relationship Id="rId169" Type="http://schemas.openxmlformats.org/officeDocument/2006/relationships/slide" Target="slides/slide166.xml"/><Relationship Id="rId334" Type="http://schemas.openxmlformats.org/officeDocument/2006/relationships/slide" Target="slides/slide331.xml"/><Relationship Id="rId4" Type="http://schemas.openxmlformats.org/officeDocument/2006/relationships/slide" Target="slides/slide1.xml"/><Relationship Id="rId180" Type="http://schemas.openxmlformats.org/officeDocument/2006/relationships/slide" Target="slides/slide177.xml"/><Relationship Id="rId215" Type="http://schemas.openxmlformats.org/officeDocument/2006/relationships/slide" Target="slides/slide212.xml"/><Relationship Id="rId236" Type="http://schemas.openxmlformats.org/officeDocument/2006/relationships/slide" Target="slides/slide233.xml"/><Relationship Id="rId257" Type="http://schemas.openxmlformats.org/officeDocument/2006/relationships/slide" Target="slides/slide254.xml"/><Relationship Id="rId278" Type="http://schemas.openxmlformats.org/officeDocument/2006/relationships/slide" Target="slides/slide275.xml"/><Relationship Id="rId303" Type="http://schemas.openxmlformats.org/officeDocument/2006/relationships/slide" Target="slides/slide300.xml"/><Relationship Id="rId42" Type="http://schemas.openxmlformats.org/officeDocument/2006/relationships/slide" Target="slides/slide39.xml"/><Relationship Id="rId84" Type="http://schemas.openxmlformats.org/officeDocument/2006/relationships/slide" Target="slides/slide81.xml"/><Relationship Id="rId138" Type="http://schemas.openxmlformats.org/officeDocument/2006/relationships/slide" Target="slides/slide135.xml"/><Relationship Id="rId191" Type="http://schemas.openxmlformats.org/officeDocument/2006/relationships/slide" Target="slides/slide188.xml"/><Relationship Id="rId205" Type="http://schemas.openxmlformats.org/officeDocument/2006/relationships/slide" Target="slides/slide202.xml"/><Relationship Id="rId247" Type="http://schemas.openxmlformats.org/officeDocument/2006/relationships/slide" Target="slides/slide244.xml"/><Relationship Id="rId107" Type="http://schemas.openxmlformats.org/officeDocument/2006/relationships/slide" Target="slides/slide104.xml"/><Relationship Id="rId289" Type="http://schemas.openxmlformats.org/officeDocument/2006/relationships/slide" Target="slides/slide286.xml"/><Relationship Id="rId11" Type="http://schemas.openxmlformats.org/officeDocument/2006/relationships/slide" Target="slides/slide8.xml"/><Relationship Id="rId53" Type="http://schemas.openxmlformats.org/officeDocument/2006/relationships/slide" Target="slides/slide50.xml"/><Relationship Id="rId149" Type="http://schemas.openxmlformats.org/officeDocument/2006/relationships/slide" Target="slides/slide146.xml"/><Relationship Id="rId314" Type="http://schemas.openxmlformats.org/officeDocument/2006/relationships/slide" Target="slides/slide311.xml"/><Relationship Id="rId95" Type="http://schemas.openxmlformats.org/officeDocument/2006/relationships/slide" Target="slides/slide92.xml"/><Relationship Id="rId160" Type="http://schemas.openxmlformats.org/officeDocument/2006/relationships/slide" Target="slides/slide157.xml"/><Relationship Id="rId216" Type="http://schemas.openxmlformats.org/officeDocument/2006/relationships/slide" Target="slides/slide213.xml"/><Relationship Id="rId258" Type="http://schemas.openxmlformats.org/officeDocument/2006/relationships/slide" Target="slides/slide255.xml"/><Relationship Id="rId22" Type="http://schemas.openxmlformats.org/officeDocument/2006/relationships/slide" Target="slides/slide19.xml"/><Relationship Id="rId64" Type="http://schemas.openxmlformats.org/officeDocument/2006/relationships/slide" Target="slides/slide61.xml"/><Relationship Id="rId118" Type="http://schemas.openxmlformats.org/officeDocument/2006/relationships/slide" Target="slides/slide115.xml"/><Relationship Id="rId325" Type="http://schemas.openxmlformats.org/officeDocument/2006/relationships/slide" Target="slides/slide322.xml"/><Relationship Id="rId171" Type="http://schemas.openxmlformats.org/officeDocument/2006/relationships/slide" Target="slides/slide168.xml"/><Relationship Id="rId227" Type="http://schemas.openxmlformats.org/officeDocument/2006/relationships/slide" Target="slides/slide224.xml"/><Relationship Id="rId269" Type="http://schemas.openxmlformats.org/officeDocument/2006/relationships/slide" Target="slides/slide266.xml"/><Relationship Id="rId33" Type="http://schemas.openxmlformats.org/officeDocument/2006/relationships/slide" Target="slides/slide30.xml"/><Relationship Id="rId129" Type="http://schemas.openxmlformats.org/officeDocument/2006/relationships/slide" Target="slides/slide126.xml"/><Relationship Id="rId280" Type="http://schemas.openxmlformats.org/officeDocument/2006/relationships/slide" Target="slides/slide277.xml"/><Relationship Id="rId336" Type="http://schemas.openxmlformats.org/officeDocument/2006/relationships/presProps" Target="presProps.xml"/><Relationship Id="rId75" Type="http://schemas.openxmlformats.org/officeDocument/2006/relationships/slide" Target="slides/slide72.xml"/><Relationship Id="rId140" Type="http://schemas.openxmlformats.org/officeDocument/2006/relationships/slide" Target="slides/slide137.xml"/><Relationship Id="rId182" Type="http://schemas.openxmlformats.org/officeDocument/2006/relationships/slide" Target="slides/slide179.xml"/><Relationship Id="rId6" Type="http://schemas.openxmlformats.org/officeDocument/2006/relationships/slide" Target="slides/slide3.xml"/><Relationship Id="rId238" Type="http://schemas.openxmlformats.org/officeDocument/2006/relationships/slide" Target="slides/slide235.xml"/><Relationship Id="rId291" Type="http://schemas.openxmlformats.org/officeDocument/2006/relationships/slide" Target="slides/slide288.xml"/><Relationship Id="rId305" Type="http://schemas.openxmlformats.org/officeDocument/2006/relationships/slide" Target="slides/slide302.xml"/><Relationship Id="rId44" Type="http://schemas.openxmlformats.org/officeDocument/2006/relationships/slide" Target="slides/slide41.xml"/><Relationship Id="rId86" Type="http://schemas.openxmlformats.org/officeDocument/2006/relationships/slide" Target="slides/slide83.xml"/><Relationship Id="rId151" Type="http://schemas.openxmlformats.org/officeDocument/2006/relationships/slide" Target="slides/slide148.xml"/><Relationship Id="rId193" Type="http://schemas.openxmlformats.org/officeDocument/2006/relationships/slide" Target="slides/slide190.xml"/><Relationship Id="rId207" Type="http://schemas.openxmlformats.org/officeDocument/2006/relationships/slide" Target="slides/slide204.xml"/><Relationship Id="rId249" Type="http://schemas.openxmlformats.org/officeDocument/2006/relationships/slide" Target="slides/slide246.xml"/><Relationship Id="rId13" Type="http://schemas.openxmlformats.org/officeDocument/2006/relationships/slide" Target="slides/slide10.xml"/><Relationship Id="rId109" Type="http://schemas.openxmlformats.org/officeDocument/2006/relationships/slide" Target="slides/slide106.xml"/><Relationship Id="rId260" Type="http://schemas.openxmlformats.org/officeDocument/2006/relationships/slide" Target="slides/slide257.xml"/><Relationship Id="rId316" Type="http://schemas.openxmlformats.org/officeDocument/2006/relationships/slide" Target="slides/slide313.xml"/><Relationship Id="rId55" Type="http://schemas.openxmlformats.org/officeDocument/2006/relationships/slide" Target="slides/slide52.xml"/><Relationship Id="rId97" Type="http://schemas.openxmlformats.org/officeDocument/2006/relationships/slide" Target="slides/slide94.xml"/><Relationship Id="rId120" Type="http://schemas.openxmlformats.org/officeDocument/2006/relationships/slide" Target="slides/slide117.xml"/><Relationship Id="rId162" Type="http://schemas.openxmlformats.org/officeDocument/2006/relationships/slide" Target="slides/slide159.xml"/><Relationship Id="rId218" Type="http://schemas.openxmlformats.org/officeDocument/2006/relationships/slide" Target="slides/slide215.xml"/><Relationship Id="rId271" Type="http://schemas.openxmlformats.org/officeDocument/2006/relationships/slide" Target="slides/slide268.xml"/><Relationship Id="rId24" Type="http://schemas.openxmlformats.org/officeDocument/2006/relationships/slide" Target="slides/slide21.xml"/><Relationship Id="rId66" Type="http://schemas.openxmlformats.org/officeDocument/2006/relationships/slide" Target="slides/slide63.xml"/><Relationship Id="rId131" Type="http://schemas.openxmlformats.org/officeDocument/2006/relationships/slide" Target="slides/slide128.xml"/><Relationship Id="rId327" Type="http://schemas.openxmlformats.org/officeDocument/2006/relationships/slide" Target="slides/slide32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12192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2A604152-84B4-4ED4-AF27-5AE01EFA76A7}" type="datetimeFigureOut">
              <a:rPr lang="en-US" smtClean="0"/>
              <a:t>5/23/2023</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89B038B7-AC2D-4955-9926-683A27F31495}" type="slidenum">
              <a:rPr lang="en-US" smtClean="0"/>
              <a:t>‹#›</a:t>
            </a:fld>
            <a:endParaRPr lang="en-US"/>
          </a:p>
        </p:txBody>
      </p:sp>
      <p:grpSp>
        <p:nvGrpSpPr>
          <p:cNvPr id="8" name="Group 7"/>
          <p:cNvGrpSpPr/>
          <p:nvPr/>
        </p:nvGrpSpPr>
        <p:grpSpPr>
          <a:xfrm>
            <a:off x="1592135" y="2887530"/>
            <a:ext cx="9038813"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657872" cy="923330"/>
            </a:xfrm>
            <a:prstGeom prst="rect">
              <a:avLst/>
            </a:prstGeom>
            <a:noFill/>
          </p:spPr>
          <p:txBody>
            <a:bodyPr wrap="none" rtlCol="0">
              <a:spAutoFit/>
            </a:bodyPr>
            <a:lstStyle/>
            <a:p>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77788" y="1387737"/>
            <a:ext cx="9036424"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828800" y="3767862"/>
            <a:ext cx="85344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61774287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604152-84B4-4ED4-AF27-5AE01EFA76A7}"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038B7-AC2D-4955-9926-683A27F31495}" type="slidenum">
              <a:rPr lang="en-US" smtClean="0"/>
              <a:t>‹#›</a:t>
            </a:fld>
            <a:endParaRPr lang="en-US"/>
          </a:p>
        </p:txBody>
      </p:sp>
      <p:sp>
        <p:nvSpPr>
          <p:cNvPr id="11" name="Title 10"/>
          <p:cNvSpPr>
            <a:spLocks noGrp="1"/>
          </p:cNvSpPr>
          <p:nvPr>
            <p:ph type="title"/>
          </p:nvPr>
        </p:nvSpPr>
        <p:spPr/>
        <p:txBody>
          <a:bodyPr/>
          <a:lstStyle/>
          <a:p>
            <a:r>
              <a:rPr lang="en-US"/>
              <a:t>Click to edit Master title style</a:t>
            </a:r>
          </a:p>
        </p:txBody>
      </p:sp>
      <p:grpSp>
        <p:nvGrpSpPr>
          <p:cNvPr id="12" name="Group 11"/>
          <p:cNvGrpSpPr/>
          <p:nvPr/>
        </p:nvGrpSpPr>
        <p:grpSpPr>
          <a:xfrm>
            <a:off x="1563446" y="1392217"/>
            <a:ext cx="9038813" cy="923330"/>
            <a:chOff x="1172584" y="1381459"/>
            <a:chExt cx="6779110" cy="923330"/>
          </a:xfrm>
        </p:grpSpPr>
        <p:sp>
          <p:nvSpPr>
            <p:cNvPr id="13" name="TextBox 12"/>
            <p:cNvSpPr txBox="1"/>
            <p:nvPr/>
          </p:nvSpPr>
          <p:spPr>
            <a:xfrm>
              <a:off x="4147073" y="1381459"/>
              <a:ext cx="657872"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3325616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12192000" cy="6858000"/>
          </a:xfrm>
          <a:prstGeom prst="rect">
            <a:avLst/>
          </a:prstGeom>
        </p:spPr>
      </p:pic>
      <p:grpSp>
        <p:nvGrpSpPr>
          <p:cNvPr id="7" name="Group 7"/>
          <p:cNvGrpSpPr/>
          <p:nvPr/>
        </p:nvGrpSpPr>
        <p:grpSpPr>
          <a:xfrm>
            <a:off x="1563446" y="2887579"/>
            <a:ext cx="9038813" cy="923330"/>
            <a:chOff x="1172584" y="1381459"/>
            <a:chExt cx="6779110" cy="923330"/>
          </a:xfrm>
        </p:grpSpPr>
        <p:sp>
          <p:nvSpPr>
            <p:cNvPr id="9" name="TextBox 8"/>
            <p:cNvSpPr txBox="1"/>
            <p:nvPr/>
          </p:nvSpPr>
          <p:spPr>
            <a:xfrm>
              <a:off x="4147073" y="1381459"/>
              <a:ext cx="657872"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920054" y="1204857"/>
            <a:ext cx="10339617" cy="1910716"/>
          </a:xfrm>
        </p:spPr>
        <p:txBody>
          <a:bodyPr anchor="b"/>
          <a:lstStyle>
            <a:lvl1pPr algn="ctr">
              <a:defRPr sz="5400" b="0" cap="none"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932331" y="3767317"/>
            <a:ext cx="10312996"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604152-84B4-4ED4-AF27-5AE01EFA76A7}"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038B7-AC2D-4955-9926-683A27F31495}" type="slidenum">
              <a:rPr lang="en-US" smtClean="0"/>
              <a:t>‹#›</a:t>
            </a:fld>
            <a:endParaRPr lang="en-US"/>
          </a:p>
        </p:txBody>
      </p:sp>
    </p:spTree>
    <p:extLst>
      <p:ext uri="{BB962C8B-B14F-4D97-AF65-F5344CB8AC3E}">
        <p14:creationId xmlns:p14="http://schemas.microsoft.com/office/powerpoint/2010/main" val="113538458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A604152-84B4-4ED4-AF27-5AE01EFA76A7}" type="datetimeFigureOut">
              <a:rPr lang="en-US" smtClean="0"/>
              <a:t>5/23/2023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B038B7-AC2D-4955-9926-683A27F31495}"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grpSp>
        <p:nvGrpSpPr>
          <p:cNvPr id="13" name="Group 12"/>
          <p:cNvGrpSpPr/>
          <p:nvPr/>
        </p:nvGrpSpPr>
        <p:grpSpPr>
          <a:xfrm>
            <a:off x="1563446" y="1392217"/>
            <a:ext cx="9038813" cy="923330"/>
            <a:chOff x="1172584" y="1381459"/>
            <a:chExt cx="6779110" cy="923330"/>
          </a:xfrm>
        </p:grpSpPr>
        <p:sp>
          <p:nvSpPr>
            <p:cNvPr id="14" name="TextBox 13"/>
            <p:cNvSpPr txBox="1"/>
            <p:nvPr/>
          </p:nvSpPr>
          <p:spPr>
            <a:xfrm>
              <a:off x="4147073" y="1381459"/>
              <a:ext cx="657872"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914400" y="2240280"/>
            <a:ext cx="5071872"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4"/>
          </p:nvPr>
        </p:nvSpPr>
        <p:spPr>
          <a:xfrm>
            <a:off x="6193535" y="2240280"/>
            <a:ext cx="5071872"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3712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02080" y="2240280"/>
            <a:ext cx="458992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7984" y="2947595"/>
            <a:ext cx="5071872"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9741" y="2240280"/>
            <a:ext cx="4596384"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944368"/>
            <a:ext cx="50663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604152-84B4-4ED4-AF27-5AE01EFA76A7}" type="datetimeFigureOut">
              <a:rPr lang="en-US" smtClean="0"/>
              <a:t>5/23/2023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B038B7-AC2D-4955-9926-683A27F31495}" type="slidenum">
              <a:rPr lang="en-US" smtClean="0"/>
              <a:t>‹#›</a:t>
            </a:fld>
            <a:endParaRPr lang="en-US"/>
          </a:p>
        </p:txBody>
      </p:sp>
      <p:grpSp>
        <p:nvGrpSpPr>
          <p:cNvPr id="14" name="Group 13"/>
          <p:cNvGrpSpPr/>
          <p:nvPr/>
        </p:nvGrpSpPr>
        <p:grpSpPr>
          <a:xfrm>
            <a:off x="1563446" y="1392217"/>
            <a:ext cx="9038813" cy="923330"/>
            <a:chOff x="1172584" y="1381459"/>
            <a:chExt cx="6779110" cy="923330"/>
          </a:xfrm>
        </p:grpSpPr>
        <p:sp>
          <p:nvSpPr>
            <p:cNvPr id="16" name="TextBox 15"/>
            <p:cNvSpPr txBox="1"/>
            <p:nvPr/>
          </p:nvSpPr>
          <p:spPr>
            <a:xfrm>
              <a:off x="4147073" y="1381459"/>
              <a:ext cx="657872"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39004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604152-84B4-4ED4-AF27-5AE01EFA76A7}" type="datetimeFigureOut">
              <a:rPr lang="en-US" smtClean="0"/>
              <a:t>5/23/2023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B038B7-AC2D-4955-9926-683A27F31495}" type="slidenum">
              <a:rPr lang="en-US" smtClean="0"/>
              <a:t>‹#›</a:t>
            </a:fld>
            <a:endParaRPr lang="en-US"/>
          </a:p>
        </p:txBody>
      </p:sp>
      <p:grpSp>
        <p:nvGrpSpPr>
          <p:cNvPr id="10" name="Group 9"/>
          <p:cNvGrpSpPr/>
          <p:nvPr/>
        </p:nvGrpSpPr>
        <p:grpSpPr>
          <a:xfrm>
            <a:off x="1563446" y="1392217"/>
            <a:ext cx="9038813" cy="923330"/>
            <a:chOff x="1172584" y="1381459"/>
            <a:chExt cx="6779110" cy="923330"/>
          </a:xfrm>
        </p:grpSpPr>
        <p:sp>
          <p:nvSpPr>
            <p:cNvPr id="14" name="TextBox 13"/>
            <p:cNvSpPr txBox="1"/>
            <p:nvPr/>
          </p:nvSpPr>
          <p:spPr>
            <a:xfrm>
              <a:off x="4147073" y="1381459"/>
              <a:ext cx="657872"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30537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04152-84B4-4ED4-AF27-5AE01EFA76A7}" type="datetimeFigureOut">
              <a:rPr lang="en-US" smtClean="0"/>
              <a:t>5/23/2023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B038B7-AC2D-4955-9926-683A27F31495}" type="slidenum">
              <a:rPr lang="en-US" smtClean="0"/>
              <a:t>‹#›</a:t>
            </a:fld>
            <a:endParaRPr lang="en-US"/>
          </a:p>
        </p:txBody>
      </p:sp>
    </p:spTree>
    <p:extLst>
      <p:ext uri="{BB962C8B-B14F-4D97-AF65-F5344CB8AC3E}">
        <p14:creationId xmlns:p14="http://schemas.microsoft.com/office/powerpoint/2010/main" val="2906977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2773" y="1678196"/>
            <a:ext cx="4563311" cy="1886921"/>
          </a:xfrm>
        </p:spPr>
        <p:txBody>
          <a:bodyPr anchor="b"/>
          <a:lstStyle>
            <a:lvl1pPr algn="l">
              <a:defRPr sz="2800" b="0"/>
            </a:lvl1pPr>
          </a:lstStyle>
          <a:p>
            <a:r>
              <a:rPr lang="en-US"/>
              <a:t>Click to edit Master title style</a:t>
            </a:r>
          </a:p>
        </p:txBody>
      </p:sp>
      <p:sp>
        <p:nvSpPr>
          <p:cNvPr id="3" name="Content Placeholder 2"/>
          <p:cNvSpPr>
            <a:spLocks noGrp="1"/>
          </p:cNvSpPr>
          <p:nvPr>
            <p:ph idx="1"/>
          </p:nvPr>
        </p:nvSpPr>
        <p:spPr>
          <a:xfrm>
            <a:off x="922669" y="559399"/>
            <a:ext cx="5488889"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12773" y="3603813"/>
            <a:ext cx="4548967"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604152-84B4-4ED4-AF27-5AE01EFA76A7}" type="datetimeFigureOut">
              <a:rPr lang="en-US" smtClean="0"/>
              <a:t>5/23/2023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B038B7-AC2D-4955-9926-683A27F31495}" type="slidenum">
              <a:rPr lang="en-US" smtClean="0"/>
              <a:t>‹#›</a:t>
            </a:fld>
            <a:endParaRPr lang="en-US"/>
          </a:p>
        </p:txBody>
      </p:sp>
    </p:spTree>
    <p:extLst>
      <p:ext uri="{BB962C8B-B14F-4D97-AF65-F5344CB8AC3E}">
        <p14:creationId xmlns:p14="http://schemas.microsoft.com/office/powerpoint/2010/main" val="4291744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3642" y="4668819"/>
            <a:ext cx="10356028" cy="644729"/>
          </a:xfrm>
        </p:spPr>
        <p:txBody>
          <a:bodyPr anchor="b"/>
          <a:lstStyle>
            <a:lvl1pPr algn="ctr">
              <a:defRPr sz="2800" b="0"/>
            </a:lvl1pPr>
          </a:lstStyle>
          <a:p>
            <a:r>
              <a:rPr lang="en-US"/>
              <a:t>Click to edit Master title style</a:t>
            </a:r>
          </a:p>
        </p:txBody>
      </p:sp>
      <p:sp>
        <p:nvSpPr>
          <p:cNvPr id="3" name="Picture Placeholder 2"/>
          <p:cNvSpPr>
            <a:spLocks noGrp="1"/>
          </p:cNvSpPr>
          <p:nvPr>
            <p:ph type="pic" idx="1"/>
          </p:nvPr>
        </p:nvSpPr>
        <p:spPr>
          <a:xfrm rot="240000">
            <a:off x="2911723" y="666965"/>
            <a:ext cx="6362875"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7986" y="5324306"/>
            <a:ext cx="10341685"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604152-84B4-4ED4-AF27-5AE01EFA76A7}" type="datetimeFigureOut">
              <a:rPr lang="en-US" smtClean="0"/>
              <a:t>5/23/2023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B038B7-AC2D-4955-9926-683A27F31495}" type="slidenum">
              <a:rPr lang="en-US" smtClean="0"/>
              <a:t>‹#›</a:t>
            </a:fld>
            <a:endParaRPr lang="en-US"/>
          </a:p>
        </p:txBody>
      </p:sp>
    </p:spTree>
    <p:extLst>
      <p:ext uri="{BB962C8B-B14F-4D97-AF65-F5344CB8AC3E}">
        <p14:creationId xmlns:p14="http://schemas.microsoft.com/office/powerpoint/2010/main" val="890623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604152-84B4-4ED4-AF27-5AE01EFA76A7}"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038B7-AC2D-4955-9926-683A27F31495}" type="slidenum">
              <a:rPr lang="en-US" smtClean="0"/>
              <a:t>‹#›</a:t>
            </a:fld>
            <a:endParaRPr lang="en-US"/>
          </a:p>
        </p:txBody>
      </p:sp>
      <p:grpSp>
        <p:nvGrpSpPr>
          <p:cNvPr id="11" name="Group 10"/>
          <p:cNvGrpSpPr/>
          <p:nvPr/>
        </p:nvGrpSpPr>
        <p:grpSpPr>
          <a:xfrm>
            <a:off x="1563446" y="1392217"/>
            <a:ext cx="9038813" cy="923330"/>
            <a:chOff x="1172584" y="1381459"/>
            <a:chExt cx="6779110" cy="923330"/>
          </a:xfrm>
        </p:grpSpPr>
        <p:sp>
          <p:nvSpPr>
            <p:cNvPr id="15" name="TextBox 14"/>
            <p:cNvSpPr txBox="1"/>
            <p:nvPr/>
          </p:nvSpPr>
          <p:spPr>
            <a:xfrm>
              <a:off x="4147073" y="1381459"/>
              <a:ext cx="657872"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83180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22081" y="559399"/>
            <a:ext cx="2237591" cy="556676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17985" y="849855"/>
            <a:ext cx="7343889" cy="502382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604152-84B4-4ED4-AF27-5AE01EFA76A7}"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038B7-AC2D-4955-9926-683A27F31495}" type="slidenum">
              <a:rPr lang="en-US" smtClean="0"/>
              <a:t>‹#›</a:t>
            </a:fld>
            <a:endParaRPr lang="en-US"/>
          </a:p>
        </p:txBody>
      </p:sp>
      <p:grpSp>
        <p:nvGrpSpPr>
          <p:cNvPr id="11" name="Group 10"/>
          <p:cNvGrpSpPr/>
          <p:nvPr/>
        </p:nvGrpSpPr>
        <p:grpSpPr>
          <a:xfrm rot="5400000">
            <a:off x="6125426" y="2880824"/>
            <a:ext cx="5480154" cy="923330"/>
            <a:chOff x="1815339" y="1496875"/>
            <a:chExt cx="5480154" cy="692497"/>
          </a:xfrm>
        </p:grpSpPr>
        <p:sp>
          <p:nvSpPr>
            <p:cNvPr id="12" name="TextBox 11"/>
            <p:cNvSpPr txBox="1"/>
            <p:nvPr/>
          </p:nvSpPr>
          <p:spPr>
            <a:xfrm>
              <a:off x="4147073" y="1496875"/>
              <a:ext cx="877163" cy="692497"/>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91261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2A604152-84B4-4ED4-AF27-5AE01EFA76A7}" type="datetimeFigureOut">
              <a:rPr lang="en-US" smtClean="0"/>
              <a:t>5/23/2023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9B038B7-AC2D-4955-9926-683A27F31495}" type="slidenum">
              <a:rPr lang="en-US" smtClean="0"/>
              <a:t>‹#›</a:t>
            </a:fld>
            <a:endParaRPr lang="en-US"/>
          </a:p>
        </p:txBody>
      </p:sp>
    </p:spTree>
    <p:extLst>
      <p:ext uri="{BB962C8B-B14F-4D97-AF65-F5344CB8AC3E}">
        <p14:creationId xmlns:p14="http://schemas.microsoft.com/office/powerpoint/2010/main" val="807597921"/>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A604152-84B4-4ED4-AF27-5AE01EFA76A7}"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038B7-AC2D-4955-9926-683A27F31495}" type="slidenum">
              <a:rPr lang="en-US" smtClean="0"/>
              <a:t>‹#›</a:t>
            </a:fld>
            <a:endParaRPr lang="en-US"/>
          </a:p>
        </p:txBody>
      </p:sp>
    </p:spTree>
    <p:extLst>
      <p:ext uri="{BB962C8B-B14F-4D97-AF65-F5344CB8AC3E}">
        <p14:creationId xmlns:p14="http://schemas.microsoft.com/office/powerpoint/2010/main" val="1643488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A604152-84B4-4ED4-AF27-5AE01EFA76A7}"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038B7-AC2D-4955-9926-683A27F31495}" type="slidenum">
              <a:rPr lang="en-US" smtClean="0"/>
              <a:t>‹#›</a:t>
            </a:fld>
            <a:endParaRPr lang="en-US"/>
          </a:p>
        </p:txBody>
      </p:sp>
    </p:spTree>
    <p:extLst>
      <p:ext uri="{BB962C8B-B14F-4D97-AF65-F5344CB8AC3E}">
        <p14:creationId xmlns:p14="http://schemas.microsoft.com/office/powerpoint/2010/main" val="1139921805"/>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A604152-84B4-4ED4-AF27-5AE01EFA76A7}" type="datetimeFigureOut">
              <a:rPr lang="en-US" smtClean="0"/>
              <a:t>5/23/2023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B038B7-AC2D-4955-9926-683A27F31495}" type="slidenum">
              <a:rPr lang="en-US" smtClean="0"/>
              <a:t>‹#›</a:t>
            </a:fld>
            <a:endParaRPr lang="en-US"/>
          </a:p>
        </p:txBody>
      </p:sp>
    </p:spTree>
    <p:extLst>
      <p:ext uri="{BB962C8B-B14F-4D97-AF65-F5344CB8AC3E}">
        <p14:creationId xmlns:p14="http://schemas.microsoft.com/office/powerpoint/2010/main" val="658472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A604152-84B4-4ED4-AF27-5AE01EFA76A7}" type="datetimeFigureOut">
              <a:rPr lang="en-US" smtClean="0"/>
              <a:t>5/23/2023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B038B7-AC2D-4955-9926-683A27F31495}" type="slidenum">
              <a:rPr lang="en-US" smtClean="0"/>
              <a:t>‹#›</a:t>
            </a:fld>
            <a:endParaRPr lang="en-US"/>
          </a:p>
        </p:txBody>
      </p:sp>
    </p:spTree>
    <p:extLst>
      <p:ext uri="{BB962C8B-B14F-4D97-AF65-F5344CB8AC3E}">
        <p14:creationId xmlns:p14="http://schemas.microsoft.com/office/powerpoint/2010/main" val="36172231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2A604152-84B4-4ED4-AF27-5AE01EFA76A7}" type="datetimeFigureOut">
              <a:rPr lang="en-US" smtClean="0"/>
              <a:t>5/23/2023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B038B7-AC2D-4955-9926-683A27F31495}" type="slidenum">
              <a:rPr lang="en-US" smtClean="0"/>
              <a:t>‹#›</a:t>
            </a:fld>
            <a:endParaRPr lang="en-US"/>
          </a:p>
        </p:txBody>
      </p:sp>
    </p:spTree>
    <p:extLst>
      <p:ext uri="{BB962C8B-B14F-4D97-AF65-F5344CB8AC3E}">
        <p14:creationId xmlns:p14="http://schemas.microsoft.com/office/powerpoint/2010/main" val="718598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04152-84B4-4ED4-AF27-5AE01EFA76A7}" type="datetimeFigureOut">
              <a:rPr lang="en-US" smtClean="0"/>
              <a:t>5/23/2023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B038B7-AC2D-4955-9926-683A27F31495}" type="slidenum">
              <a:rPr lang="en-US" smtClean="0"/>
              <a:t>‹#›</a:t>
            </a:fld>
            <a:endParaRPr lang="en-US"/>
          </a:p>
        </p:txBody>
      </p:sp>
    </p:spTree>
    <p:extLst>
      <p:ext uri="{BB962C8B-B14F-4D97-AF65-F5344CB8AC3E}">
        <p14:creationId xmlns:p14="http://schemas.microsoft.com/office/powerpoint/2010/main" val="9512929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A604152-84B4-4ED4-AF27-5AE01EFA76A7}" type="datetimeFigureOut">
              <a:rPr lang="en-US" smtClean="0"/>
              <a:t>5/23/2023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B038B7-AC2D-4955-9926-683A27F31495}" type="slidenum">
              <a:rPr lang="en-US" smtClean="0"/>
              <a:t>‹#›</a:t>
            </a:fld>
            <a:endParaRPr lang="en-US"/>
          </a:p>
        </p:txBody>
      </p:sp>
    </p:spTree>
    <p:extLst>
      <p:ext uri="{BB962C8B-B14F-4D97-AF65-F5344CB8AC3E}">
        <p14:creationId xmlns:p14="http://schemas.microsoft.com/office/powerpoint/2010/main" val="39346961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A604152-84B4-4ED4-AF27-5AE01EFA76A7}" type="datetimeFigureOut">
              <a:rPr lang="en-US" smtClean="0"/>
              <a:t>5/23/2023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89B038B7-AC2D-4955-9926-683A27F31495}" type="slidenum">
              <a:rPr lang="en-US" smtClean="0"/>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38711498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A604152-84B4-4ED4-AF27-5AE01EFA76A7}"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038B7-AC2D-4955-9926-683A27F31495}" type="slidenum">
              <a:rPr lang="en-US" smtClean="0"/>
              <a:t>‹#›</a:t>
            </a:fld>
            <a:endParaRPr lang="en-US"/>
          </a:p>
        </p:txBody>
      </p:sp>
    </p:spTree>
    <p:extLst>
      <p:ext uri="{BB962C8B-B14F-4D97-AF65-F5344CB8AC3E}">
        <p14:creationId xmlns:p14="http://schemas.microsoft.com/office/powerpoint/2010/main" val="829231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A604152-84B4-4ED4-AF27-5AE01EFA76A7}"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038B7-AC2D-4955-9926-683A27F31495}" type="slidenum">
              <a:rPr lang="en-US" smtClean="0"/>
              <a:t>‹#›</a:t>
            </a:fld>
            <a:endParaRPr lang="en-US"/>
          </a:p>
        </p:txBody>
      </p:sp>
    </p:spTree>
    <p:extLst>
      <p:ext uri="{BB962C8B-B14F-4D97-AF65-F5344CB8AC3E}">
        <p14:creationId xmlns:p14="http://schemas.microsoft.com/office/powerpoint/2010/main" val="11800130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5F2BBA4-DC4D-4C2E-A0D9-D66C3C735780}" type="datetimeFigureOut">
              <a:rPr lang="en-US" smtClean="0"/>
              <a:t>5/23/2023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5C41F69-D906-4450-ABBA-5F5BAEF5C0DC}" type="slidenum">
              <a:rPr lang="en-US" smtClean="0"/>
              <a:t>‹#›</a:t>
            </a:fld>
            <a:endParaRPr lang="en-US"/>
          </a:p>
        </p:txBody>
      </p:sp>
    </p:spTree>
    <p:extLst>
      <p:ext uri="{BB962C8B-B14F-4D97-AF65-F5344CB8AC3E}">
        <p14:creationId xmlns:p14="http://schemas.microsoft.com/office/powerpoint/2010/main" val="13567777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5F2BBA4-DC4D-4C2E-A0D9-D66C3C735780}"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41F69-D906-4450-ABBA-5F5BAEF5C0DC}" type="slidenum">
              <a:rPr lang="en-US" smtClean="0"/>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10142352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5F2BBA4-DC4D-4C2E-A0D9-D66C3C735780}"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41F69-D906-4450-ABBA-5F5BAEF5C0DC}" type="slidenum">
              <a:rPr lang="en-US" smtClean="0"/>
              <a:t>‹#›</a:t>
            </a:fld>
            <a:endParaRPr lang="en-US"/>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sz="1800"/>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sz="1800"/>
          </a:p>
        </p:txBody>
      </p:sp>
    </p:spTree>
    <p:extLst>
      <p:ext uri="{BB962C8B-B14F-4D97-AF65-F5344CB8AC3E}">
        <p14:creationId xmlns:p14="http://schemas.microsoft.com/office/powerpoint/2010/main" val="1963475596"/>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2BBA4-DC4D-4C2E-A0D9-D66C3C735780}" type="datetimeFigureOut">
              <a:rPr lang="en-US" smtClean="0"/>
              <a:t>5/23/2023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C41F69-D906-4450-ABBA-5F5BAEF5C0DC}" type="slidenum">
              <a:rPr lang="en-US" smtClean="0"/>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2261143619"/>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5F2BBA4-DC4D-4C2E-A0D9-D66C3C735780}" type="datetimeFigureOut">
              <a:rPr lang="en-US" smtClean="0"/>
              <a:t>5/23/2023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C41F69-D906-4450-ABBA-5F5BAEF5C0DC}" type="slidenum">
              <a:rPr lang="en-US" smtClean="0"/>
              <a:t>‹#›</a:t>
            </a:fld>
            <a:endParaRPr lang="en-US"/>
          </a:p>
        </p:txBody>
      </p:sp>
    </p:spTree>
    <p:extLst>
      <p:ext uri="{BB962C8B-B14F-4D97-AF65-F5344CB8AC3E}">
        <p14:creationId xmlns:p14="http://schemas.microsoft.com/office/powerpoint/2010/main" val="1116883042"/>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5F2BBA4-DC4D-4C2E-A0D9-D66C3C735780}" type="datetimeFigureOut">
              <a:rPr lang="en-US" smtClean="0"/>
              <a:t>5/23/2023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C41F69-D906-4450-ABBA-5F5BAEF5C0DC}" type="slidenum">
              <a:rPr lang="en-US" smtClean="0"/>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777230961"/>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F2BBA4-DC4D-4C2E-A0D9-D66C3C735780}" type="datetimeFigureOut">
              <a:rPr lang="en-US" smtClean="0"/>
              <a:t>5/23/2023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C41F69-D906-4450-ABBA-5F5BAEF5C0DC}" type="slidenum">
              <a:rPr lang="en-US" smtClean="0"/>
              <a:t>‹#›</a:t>
            </a:fld>
            <a:endParaRPr lang="en-US"/>
          </a:p>
        </p:txBody>
      </p:sp>
    </p:spTree>
    <p:extLst>
      <p:ext uri="{BB962C8B-B14F-4D97-AF65-F5344CB8AC3E}">
        <p14:creationId xmlns:p14="http://schemas.microsoft.com/office/powerpoint/2010/main" val="27761076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p>
            <a:fld id="{05F2BBA4-DC4D-4C2E-A0D9-D66C3C735780}" type="datetimeFigureOut">
              <a:rPr lang="en-US" smtClean="0"/>
              <a:t>5/23/2023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C41F69-D906-4450-ABBA-5F5BAEF5C0DC}" type="slidenum">
              <a:rPr lang="en-US" smtClean="0"/>
              <a:t>‹#›</a:t>
            </a:fld>
            <a:endParaRPr lang="en-US"/>
          </a:p>
        </p:txBody>
      </p:sp>
    </p:spTree>
    <p:extLst>
      <p:ext uri="{BB962C8B-B14F-4D97-AF65-F5344CB8AC3E}">
        <p14:creationId xmlns:p14="http://schemas.microsoft.com/office/powerpoint/2010/main" val="3321291925"/>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5F2BBA4-DC4D-4C2E-A0D9-D66C3C735780}" type="datetimeFigureOut">
              <a:rPr lang="en-US" smtClean="0"/>
              <a:t>5/23/2023</a:t>
            </a:fld>
            <a:endParaRPr lang="en-US"/>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5C41F69-D906-4450-ABBA-5F5BAEF5C0DC}" type="slidenum">
              <a:rPr lang="en-US" smtClean="0"/>
              <a:t>‹#›</a:t>
            </a:fld>
            <a:endParaRPr lang="en-US"/>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sz="1800"/>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sz="1800"/>
          </a:p>
        </p:txBody>
      </p:sp>
    </p:spTree>
    <p:extLst>
      <p:ext uri="{BB962C8B-B14F-4D97-AF65-F5344CB8AC3E}">
        <p14:creationId xmlns:p14="http://schemas.microsoft.com/office/powerpoint/2010/main" val="3869548012"/>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609600" y="1481330"/>
            <a:ext cx="109728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5F2BBA4-DC4D-4C2E-A0D9-D66C3C735780}"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41F69-D906-4450-ABBA-5F5BAEF5C0DC}" type="slidenum">
              <a:rPr lang="en-US" smtClean="0"/>
              <a:t>‹#›</a:t>
            </a:fld>
            <a:endParaRPr lang="en-US"/>
          </a:p>
        </p:txBody>
      </p:sp>
    </p:spTree>
    <p:extLst>
      <p:ext uri="{BB962C8B-B14F-4D97-AF65-F5344CB8AC3E}">
        <p14:creationId xmlns:p14="http://schemas.microsoft.com/office/powerpoint/2010/main" val="28439163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41"/>
            <a:ext cx="84328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5F2BBA4-DC4D-4C2E-A0D9-D66C3C735780}"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41F69-D906-4450-ABBA-5F5BAEF5C0DC}" type="slidenum">
              <a:rPr lang="en-US" smtClean="0"/>
              <a:t>‹#›</a:t>
            </a:fld>
            <a:endParaRPr lang="en-US"/>
          </a:p>
        </p:txBody>
      </p:sp>
    </p:spTree>
    <p:extLst>
      <p:ext uri="{BB962C8B-B14F-4D97-AF65-F5344CB8AC3E}">
        <p14:creationId xmlns:p14="http://schemas.microsoft.com/office/powerpoint/2010/main" val="1862411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5.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917987" y="570156"/>
            <a:ext cx="10341684" cy="105425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932330" y="2248348"/>
            <a:ext cx="10327340" cy="38778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80504" y="6161443"/>
            <a:ext cx="2844800" cy="365125"/>
          </a:xfrm>
          <a:prstGeom prst="rect">
            <a:avLst/>
          </a:prstGeom>
        </p:spPr>
        <p:txBody>
          <a:bodyPr vert="horz" lIns="91440" tIns="45720" rIns="91440" bIns="45720" rtlCol="0" anchor="ctr"/>
          <a:lstStyle>
            <a:lvl1pPr algn="l">
              <a:defRPr sz="1200">
                <a:solidFill>
                  <a:schemeClr val="tx2"/>
                </a:solidFill>
              </a:defRPr>
            </a:lvl1pPr>
          </a:lstStyle>
          <a:p>
            <a:fld id="{2A604152-84B4-4ED4-AF27-5AE01EFA76A7}" type="datetimeFigureOut">
              <a:rPr lang="en-US" smtClean="0"/>
              <a:t>5/23/2023</a:t>
            </a:fld>
            <a:endParaRPr lang="en-US"/>
          </a:p>
        </p:txBody>
      </p:sp>
      <p:sp>
        <p:nvSpPr>
          <p:cNvPr id="5" name="Footer Placeholder 4"/>
          <p:cNvSpPr>
            <a:spLocks noGrp="1"/>
          </p:cNvSpPr>
          <p:nvPr>
            <p:ph type="ftr" sz="quarter" idx="3"/>
          </p:nvPr>
        </p:nvSpPr>
        <p:spPr>
          <a:xfrm>
            <a:off x="4165600" y="6161443"/>
            <a:ext cx="38608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8852352" y="6161443"/>
            <a:ext cx="2844800" cy="365125"/>
          </a:xfrm>
          <a:prstGeom prst="rect">
            <a:avLst/>
          </a:prstGeom>
        </p:spPr>
        <p:txBody>
          <a:bodyPr vert="horz" lIns="91440" tIns="45720" rIns="91440" bIns="45720" rtlCol="0" anchor="ctr"/>
          <a:lstStyle>
            <a:lvl1pPr algn="r">
              <a:defRPr sz="1200">
                <a:solidFill>
                  <a:schemeClr val="tx2"/>
                </a:solidFill>
              </a:defRPr>
            </a:lvl1pPr>
          </a:lstStyle>
          <a:p>
            <a:fld id="{89B038B7-AC2D-4955-9926-683A27F31495}" type="slidenum">
              <a:rPr lang="en-US" smtClean="0"/>
              <a:t>‹#›</a:t>
            </a:fld>
            <a:endParaRPr lang="en-US"/>
          </a:p>
        </p:txBody>
      </p:sp>
    </p:spTree>
    <p:extLst>
      <p:ext uri="{BB962C8B-B14F-4D97-AF65-F5344CB8AC3E}">
        <p14:creationId xmlns:p14="http://schemas.microsoft.com/office/powerpoint/2010/main" val="4995865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A604152-84B4-4ED4-AF27-5AE01EFA76A7}" type="datetimeFigureOut">
              <a:rPr lang="en-US" smtClean="0"/>
              <a:t>5/23/2023</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9B038B7-AC2D-4955-9926-683A27F31495}" type="slidenum">
              <a:rPr lang="en-US" smtClean="0"/>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spTree>
    <p:extLst>
      <p:ext uri="{BB962C8B-B14F-4D97-AF65-F5344CB8AC3E}">
        <p14:creationId xmlns:p14="http://schemas.microsoft.com/office/powerpoint/2010/main" val="1410588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05F2BBA4-DC4D-4C2E-A0D9-D66C3C735780}" type="datetimeFigureOut">
              <a:rPr lang="en-US" smtClean="0"/>
              <a:t>5/23/2023</a:t>
            </a:fld>
            <a:endParaRPr lang="en-US"/>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25C41F69-D906-4450-ABBA-5F5BAEF5C0DC}" type="slidenum">
              <a:rPr lang="en-US" smtClean="0"/>
              <a:t>‹#›</a:t>
            </a:fld>
            <a:endParaRPr lang="en-US"/>
          </a:p>
        </p:txBody>
      </p:sp>
    </p:spTree>
    <p:extLst>
      <p:ext uri="{BB962C8B-B14F-4D97-AF65-F5344CB8AC3E}">
        <p14:creationId xmlns:p14="http://schemas.microsoft.com/office/powerpoint/2010/main" val="13123342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emf"/><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image" Target="../media/image29.tmp"/><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4.xml"/><Relationship Id="rId4" Type="http://schemas.openxmlformats.org/officeDocument/2006/relationships/image" Target="../media/image3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2" Type="http://schemas.openxmlformats.org/officeDocument/2006/relationships/image" Target="../media/image40.tmp"/><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4.xml"/><Relationship Id="rId4" Type="http://schemas.openxmlformats.org/officeDocument/2006/relationships/image" Target="../media/image43.png"/></Relationships>
</file>

<file path=ppt/slides/_rels/slide8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2" Type="http://schemas.openxmlformats.org/officeDocument/2006/relationships/image" Target="../media/image46.tmp"/><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9.xml"/></Relationships>
</file>

<file path=ppt/slides/_rels/slide129.xml.rels><?xml version="1.0" encoding="UTF-8" standalone="yes"?>
<Relationships xmlns="http://schemas.openxmlformats.org/package/2006/relationships"><Relationship Id="rId2" Type="http://schemas.openxmlformats.org/officeDocument/2006/relationships/image" Target="../media/image48.tmp"/><Relationship Id="rId1" Type="http://schemas.openxmlformats.org/officeDocument/2006/relationships/slideLayout" Target="../slideLayouts/slideLayout2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5.xml.rels><?xml version="1.0" encoding="UTF-8" standalone="yes"?>
<Relationships xmlns="http://schemas.openxmlformats.org/package/2006/relationships"><Relationship Id="rId3" Type="http://schemas.openxmlformats.org/officeDocument/2006/relationships/image" Target="../media/image50.tmp"/><Relationship Id="rId2" Type="http://schemas.openxmlformats.org/officeDocument/2006/relationships/image" Target="../media/image49.tmp"/><Relationship Id="rId1" Type="http://schemas.openxmlformats.org/officeDocument/2006/relationships/slideLayout" Target="../slideLayouts/slideLayout24.xml"/><Relationship Id="rId4" Type="http://schemas.openxmlformats.org/officeDocument/2006/relationships/image" Target="../media/image51.tmp"/></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4.xml"/></Relationships>
</file>

<file path=ppt/slides/_rels/slide1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4.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tmp"/><Relationship Id="rId1" Type="http://schemas.openxmlformats.org/officeDocument/2006/relationships/slideLayout" Target="../slideLayouts/slideLayout24.xml"/></Relationships>
</file>

<file path=ppt/slides/_rels/slide1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tmp"/><Relationship Id="rId1" Type="http://schemas.openxmlformats.org/officeDocument/2006/relationships/slideLayout" Target="../slideLayouts/slideLayout24.xml"/></Relationships>
</file>

<file path=ppt/slides/_rels/slide15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4.xml"/></Relationships>
</file>

<file path=ppt/slides/_rels/slide15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9.xml"/></Relationships>
</file>

<file path=ppt/slides/_rels/slide15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15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4.xml"/></Relationships>
</file>

<file path=ppt/slides/_rels/slide157.xml.rels><?xml version="1.0" encoding="UTF-8" standalone="yes"?>
<Relationships xmlns="http://schemas.openxmlformats.org/package/2006/relationships"><Relationship Id="rId2" Type="http://schemas.openxmlformats.org/officeDocument/2006/relationships/image" Target="../media/image66.tmp"/><Relationship Id="rId1" Type="http://schemas.openxmlformats.org/officeDocument/2006/relationships/slideLayout" Target="../slideLayouts/slideLayout24.xml"/></Relationships>
</file>

<file path=ppt/slides/_rels/slide15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9.xml"/></Relationships>
</file>

<file path=ppt/slides/_rels/slide159.xml.rels><?xml version="1.0" encoding="UTF-8" standalone="yes"?>
<Relationships xmlns="http://schemas.openxmlformats.org/package/2006/relationships"><Relationship Id="rId2" Type="http://schemas.openxmlformats.org/officeDocument/2006/relationships/image" Target="../media/image68.tmp"/><Relationship Id="rId1" Type="http://schemas.openxmlformats.org/officeDocument/2006/relationships/slideLayout" Target="../slideLayouts/slideLayout24.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9.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9.xml"/></Relationships>
</file>

<file path=ppt/slides/_rels/slide16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4.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7.xml.rels><?xml version="1.0" encoding="UTF-8" standalone="yes"?>
<Relationships xmlns="http://schemas.openxmlformats.org/package/2006/relationships"><Relationship Id="rId2" Type="http://schemas.openxmlformats.org/officeDocument/2006/relationships/image" Target="../media/image72.tmp"/><Relationship Id="rId1" Type="http://schemas.openxmlformats.org/officeDocument/2006/relationships/slideLayout" Target="../slideLayouts/slideLayout24.xml"/></Relationships>
</file>

<file path=ppt/slides/_rels/slide168.xml.rels><?xml version="1.0" encoding="UTF-8" standalone="yes"?>
<Relationships xmlns="http://schemas.openxmlformats.org/package/2006/relationships"><Relationship Id="rId2" Type="http://schemas.openxmlformats.org/officeDocument/2006/relationships/image" Target="../media/image73.tmp"/><Relationship Id="rId1" Type="http://schemas.openxmlformats.org/officeDocument/2006/relationships/slideLayout" Target="../slideLayouts/slideLayout24.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9.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4.xml"/></Relationships>
</file>

<file path=ppt/slides/_rels/slide18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4.xml"/></Relationships>
</file>

<file path=ppt/slides/_rels/slide18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4.xml"/></Relationships>
</file>

<file path=ppt/slides/_rels/slide18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4.xml"/></Relationships>
</file>

<file path=ppt/slides/_rels/slide18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4.xml"/></Relationships>
</file>

<file path=ppt/slides/_rels/slide19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4.xml"/></Relationships>
</file>

<file path=ppt/slides/_rels/slide19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4.xml"/></Relationships>
</file>

<file path=ppt/slides/_rels/slide192.xml.rels><?xml version="1.0" encoding="UTF-8" standalone="yes"?>
<Relationships xmlns="http://schemas.openxmlformats.org/package/2006/relationships"><Relationship Id="rId2" Type="http://schemas.openxmlformats.org/officeDocument/2006/relationships/image" Target="../media/image86.tmp"/><Relationship Id="rId1" Type="http://schemas.openxmlformats.org/officeDocument/2006/relationships/slideLayout" Target="../slideLayouts/slideLayout24.xml"/></Relationships>
</file>

<file path=ppt/slides/_rels/slide193.xml.rels><?xml version="1.0" encoding="UTF-8" standalone="yes"?>
<Relationships xmlns="http://schemas.openxmlformats.org/package/2006/relationships"><Relationship Id="rId2" Type="http://schemas.openxmlformats.org/officeDocument/2006/relationships/image" Target="../media/image87.tmp"/><Relationship Id="rId1" Type="http://schemas.openxmlformats.org/officeDocument/2006/relationships/slideLayout" Target="../slideLayouts/slideLayout24.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5.xml.rels><?xml version="1.0" encoding="UTF-8" standalone="yes"?>
<Relationships xmlns="http://schemas.openxmlformats.org/package/2006/relationships"><Relationship Id="rId3" Type="http://schemas.openxmlformats.org/officeDocument/2006/relationships/image" Target="../media/image89.tmp"/><Relationship Id="rId2" Type="http://schemas.openxmlformats.org/officeDocument/2006/relationships/image" Target="../media/image88.tmp"/><Relationship Id="rId1" Type="http://schemas.openxmlformats.org/officeDocument/2006/relationships/slideLayout" Target="../slideLayouts/slideLayout24.xml"/><Relationship Id="rId4" Type="http://schemas.openxmlformats.org/officeDocument/2006/relationships/image" Target="../media/image90.tmp"/></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9.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9.xml"/></Relationships>
</file>

<file path=ppt/slides/_rels/slide20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9.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9.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4.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4.xml"/><Relationship Id="rId5" Type="http://schemas.openxmlformats.org/officeDocument/2006/relationships/image" Target="../media/image104.png"/><Relationship Id="rId4" Type="http://schemas.openxmlformats.org/officeDocument/2006/relationships/image" Target="../media/image103.png"/></Relationships>
</file>

<file path=ppt/slides/_rels/slide23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4.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4.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0.xml.rels><?xml version="1.0" encoding="UTF-8" standalone="yes"?>
<Relationships xmlns="http://schemas.openxmlformats.org/package/2006/relationships"><Relationship Id="rId3" Type="http://schemas.openxmlformats.org/officeDocument/2006/relationships/hyperlink" Target="http://en.wikipedia.org/wiki/Philia" TargetMode="External"/><Relationship Id="rId2" Type="http://schemas.openxmlformats.org/officeDocument/2006/relationships/hyperlink" Target="http://en.wikipedia.org/wiki/Storge" TargetMode="External"/><Relationship Id="rId1" Type="http://schemas.openxmlformats.org/officeDocument/2006/relationships/slideLayout" Target="../slideLayouts/slideLayout24.xml"/></Relationships>
</file>

<file path=ppt/slides/_rels/slide251.xml.rels><?xml version="1.0" encoding="UTF-8" standalone="yes"?>
<Relationships xmlns="http://schemas.openxmlformats.org/package/2006/relationships"><Relationship Id="rId3" Type="http://schemas.openxmlformats.org/officeDocument/2006/relationships/hyperlink" Target="http://en.wikipedia.org/wiki/Agape" TargetMode="External"/><Relationship Id="rId2" Type="http://schemas.openxmlformats.org/officeDocument/2006/relationships/hyperlink" Target="http://en.wikipedia.org/wiki/Eros_(concept)" TargetMode="External"/><Relationship Id="rId1" Type="http://schemas.openxmlformats.org/officeDocument/2006/relationships/slideLayout" Target="../slideLayouts/slideLayout24.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4.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1.xml.rels><?xml version="1.0" encoding="UTF-8" standalone="yes"?>
<Relationships xmlns="http://schemas.openxmlformats.org/package/2006/relationships"><Relationship Id="rId2" Type="http://schemas.openxmlformats.org/officeDocument/2006/relationships/image" Target="../media/image109.tmp"/><Relationship Id="rId1" Type="http://schemas.openxmlformats.org/officeDocument/2006/relationships/slideLayout" Target="../slideLayouts/slideLayout24.xml"/></Relationships>
</file>

<file path=ppt/slides/_rels/slide262.xml.rels><?xml version="1.0" encoding="UTF-8" standalone="yes"?>
<Relationships xmlns="http://schemas.openxmlformats.org/package/2006/relationships"><Relationship Id="rId2" Type="http://schemas.openxmlformats.org/officeDocument/2006/relationships/image" Target="../media/image110.tmp"/><Relationship Id="rId1" Type="http://schemas.openxmlformats.org/officeDocument/2006/relationships/slideLayout" Target="../slideLayouts/slideLayout24.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4.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9.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7.xml.rels><?xml version="1.0" encoding="UTF-8" standalone="yes"?>
<Relationships xmlns="http://schemas.openxmlformats.org/package/2006/relationships"><Relationship Id="rId2" Type="http://schemas.openxmlformats.org/officeDocument/2006/relationships/image" Target="../media/image114.tmp"/><Relationship Id="rId1" Type="http://schemas.openxmlformats.org/officeDocument/2006/relationships/slideLayout" Target="../slideLayouts/slideLayout24.xml"/></Relationships>
</file>

<file path=ppt/slides/_rels/slide288.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4.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1.xml.rels><?xml version="1.0" encoding="UTF-8" standalone="yes"?>
<Relationships xmlns="http://schemas.openxmlformats.org/package/2006/relationships"><Relationship Id="rId3" Type="http://schemas.openxmlformats.org/officeDocument/2006/relationships/image" Target="../media/image117.tmp"/><Relationship Id="rId2" Type="http://schemas.openxmlformats.org/officeDocument/2006/relationships/image" Target="../media/image116.tmp"/><Relationship Id="rId1" Type="http://schemas.openxmlformats.org/officeDocument/2006/relationships/slideLayout" Target="../slideLayouts/slideLayout24.xml"/><Relationship Id="rId4" Type="http://schemas.openxmlformats.org/officeDocument/2006/relationships/image" Target="../media/image118.tmp"/></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9.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9.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9.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9.xml.rels><?xml version="1.0" encoding="UTF-8" standalone="yes"?>
<Relationships xmlns="http://schemas.openxmlformats.org/package/2006/relationships"><Relationship Id="rId2" Type="http://schemas.openxmlformats.org/officeDocument/2006/relationships/image" Target="../media/image122.tmp"/><Relationship Id="rId1" Type="http://schemas.openxmlformats.org/officeDocument/2006/relationships/slideLayout" Target="../slideLayouts/slideLayout24.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2.xml.rels><?xml version="1.0" encoding="UTF-8" standalone="yes"?>
<Relationships xmlns="http://schemas.openxmlformats.org/package/2006/relationships"><Relationship Id="rId2" Type="http://schemas.openxmlformats.org/officeDocument/2006/relationships/image" Target="../media/image123.tmp"/><Relationship Id="rId1" Type="http://schemas.openxmlformats.org/officeDocument/2006/relationships/slideLayout" Target="../slideLayouts/slideLayout24.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23248" y="2590800"/>
            <a:ext cx="7745505" cy="2934101"/>
          </a:xfrm>
        </p:spPr>
        <p:txBody>
          <a:bodyPr>
            <a:noAutofit/>
          </a:bodyPr>
          <a:lstStyle/>
          <a:p>
            <a:pPr marL="0" indent="0" algn="ctr">
              <a:buNone/>
            </a:pPr>
            <a:r>
              <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Who is God</a:t>
            </a:r>
          </a:p>
          <a:p>
            <a:pPr marL="0" indent="0" algn="ctr">
              <a:buNone/>
            </a:pPr>
            <a:r>
              <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And</a:t>
            </a:r>
          </a:p>
          <a:p>
            <a:pPr marL="0" indent="0" algn="ctr">
              <a:buNone/>
            </a:pPr>
            <a:r>
              <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Why Does it Matter to Us</a:t>
            </a:r>
          </a:p>
          <a:p>
            <a:pPr marL="0" indent="0" algn="ctr">
              <a:buNone/>
            </a:pPr>
            <a:endParaRPr lang="en-US" sz="1400" dirty="0"/>
          </a:p>
          <a:p>
            <a:pPr marL="0" indent="0" algn="ctr">
              <a:buNone/>
            </a:pPr>
            <a:r>
              <a:rPr lang="en-US" sz="4000" dirty="0"/>
              <a:t>The Attributes of God</a:t>
            </a:r>
          </a:p>
        </p:txBody>
      </p:sp>
      <p:sp>
        <p:nvSpPr>
          <p:cNvPr id="3" name="Title 2"/>
          <p:cNvSpPr>
            <a:spLocks noGrp="1"/>
          </p:cNvSpPr>
          <p:nvPr>
            <p:ph type="title"/>
          </p:nvPr>
        </p:nvSpPr>
        <p:spPr/>
        <p:txBody>
          <a:bodyPr/>
          <a:lstStyle/>
          <a:p>
            <a:r>
              <a:rPr lang="en-US" dirty="0"/>
              <a:t>Welcome to</a:t>
            </a:r>
          </a:p>
        </p:txBody>
      </p:sp>
      <p:sp>
        <p:nvSpPr>
          <p:cNvPr id="4" name="TextBox 3">
            <a:extLst>
              <a:ext uri="{FF2B5EF4-FFF2-40B4-BE49-F238E27FC236}">
                <a16:creationId xmlns:a16="http://schemas.microsoft.com/office/drawing/2014/main" id="{07C1CAF0-65F1-DF42-2E3E-6E2AE264D87E}"/>
              </a:ext>
            </a:extLst>
          </p:cNvPr>
          <p:cNvSpPr txBox="1"/>
          <p:nvPr/>
        </p:nvSpPr>
        <p:spPr>
          <a:xfrm>
            <a:off x="9788892" y="6126162"/>
            <a:ext cx="2242686" cy="523220"/>
          </a:xfrm>
          <a:prstGeom prst="rect">
            <a:avLst/>
          </a:prstGeom>
          <a:noFill/>
        </p:spPr>
        <p:txBody>
          <a:bodyPr wrap="square" rtlCol="0">
            <a:spAutoFit/>
          </a:bodyPr>
          <a:lstStyle/>
          <a:p>
            <a:r>
              <a:rPr lang="en-US" sz="2800" dirty="0"/>
              <a:t>Bob LaForge</a:t>
            </a:r>
          </a:p>
        </p:txBody>
      </p:sp>
    </p:spTree>
    <p:extLst>
      <p:ext uri="{BB962C8B-B14F-4D97-AF65-F5344CB8AC3E}">
        <p14:creationId xmlns:p14="http://schemas.microsoft.com/office/powerpoint/2010/main" val="2923548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387738"/>
            <a:ext cx="7848600" cy="974463"/>
          </a:xfrm>
        </p:spPr>
        <p:txBody>
          <a:bodyPr/>
          <a:lstStyle/>
          <a:p>
            <a:r>
              <a:rPr lang="en-US" sz="4400" i="1" dirty="0"/>
              <a:t>Q. What is the chief end of man?</a:t>
            </a:r>
            <a:endParaRPr lang="en-US" sz="4400" dirty="0"/>
          </a:p>
        </p:txBody>
      </p:sp>
      <p:sp>
        <p:nvSpPr>
          <p:cNvPr id="3" name="TextBox 2"/>
          <p:cNvSpPr txBox="1"/>
          <p:nvPr/>
        </p:nvSpPr>
        <p:spPr>
          <a:xfrm>
            <a:off x="2133600" y="4059321"/>
            <a:ext cx="8077200" cy="1446550"/>
          </a:xfrm>
          <a:prstGeom prst="rect">
            <a:avLst/>
          </a:prstGeom>
          <a:noFill/>
        </p:spPr>
        <p:txBody>
          <a:bodyPr wrap="square" rtlCol="0">
            <a:spAutoFit/>
          </a:bodyPr>
          <a:lstStyle/>
          <a:p>
            <a:pPr algn="ctr"/>
            <a:r>
              <a:rPr lang="en-US" sz="4400" i="1" dirty="0">
                <a:solidFill>
                  <a:prstClr val="white"/>
                </a:solidFill>
                <a:effectLst>
                  <a:outerShdw blurRad="38100" dist="38100" dir="2700000" algn="tl">
                    <a:srgbClr val="000000">
                      <a:alpha val="43137"/>
                    </a:srgbClr>
                  </a:outerShdw>
                </a:effectLst>
                <a:latin typeface="Book Antiqua"/>
              </a:rPr>
              <a:t>A. Man's chief end is to glorify God, and to enjoy him forever.</a:t>
            </a:r>
          </a:p>
        </p:txBody>
      </p:sp>
    </p:spTree>
    <p:extLst>
      <p:ext uri="{BB962C8B-B14F-4D97-AF65-F5344CB8AC3E}">
        <p14:creationId xmlns:p14="http://schemas.microsoft.com/office/powerpoint/2010/main" val="90983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2133600"/>
            <a:ext cx="8229600" cy="4191000"/>
          </a:xfrm>
        </p:spPr>
        <p:txBody>
          <a:bodyPr/>
          <a:lstStyle/>
          <a:p>
            <a:r>
              <a:rPr lang="en-US" sz="3200" dirty="0"/>
              <a:t>Old Testament: God dwelt before His people</a:t>
            </a:r>
          </a:p>
          <a:p>
            <a:pPr marL="0" indent="0">
              <a:buNone/>
            </a:pPr>
            <a:endParaRPr lang="en-US" sz="3200" dirty="0"/>
          </a:p>
          <a:p>
            <a:r>
              <a:rPr lang="en-US" sz="3200" dirty="0"/>
              <a:t>Gospels: 	God dwelt among His people</a:t>
            </a:r>
          </a:p>
          <a:p>
            <a:pPr marL="0" indent="0">
              <a:buNone/>
            </a:pPr>
            <a:endParaRPr lang="en-US" sz="3200" dirty="0"/>
          </a:p>
          <a:p>
            <a:r>
              <a:rPr lang="en-US" sz="3200" dirty="0"/>
              <a:t>Now: 		God dwells in His people</a:t>
            </a:r>
          </a:p>
          <a:p>
            <a:pPr marL="0" indent="0">
              <a:buNone/>
            </a:pPr>
            <a:endParaRPr lang="en-US" sz="3200" dirty="0"/>
          </a:p>
          <a:p>
            <a:r>
              <a:rPr lang="en-US" sz="3200" dirty="0"/>
              <a:t>Heaven: 		</a:t>
            </a:r>
            <a:r>
              <a:rPr lang="en-US" sz="3200"/>
              <a:t>God dwells everywhere</a:t>
            </a:r>
            <a:endParaRPr lang="en-US" sz="3200" dirty="0"/>
          </a:p>
          <a:p>
            <a:endParaRPr lang="en-US" dirty="0"/>
          </a:p>
        </p:txBody>
      </p:sp>
      <p:sp>
        <p:nvSpPr>
          <p:cNvPr id="4" name="TextBox 3"/>
          <p:cNvSpPr txBox="1"/>
          <p:nvPr/>
        </p:nvSpPr>
        <p:spPr>
          <a:xfrm>
            <a:off x="2133600" y="990601"/>
            <a:ext cx="8001000" cy="584775"/>
          </a:xfrm>
          <a:prstGeom prst="rect">
            <a:avLst/>
          </a:prstGeom>
          <a:noFill/>
        </p:spPr>
        <p:txBody>
          <a:bodyPr wrap="square" rtlCol="0">
            <a:spAutoFit/>
          </a:bodyPr>
          <a:lstStyle/>
          <a:p>
            <a:pPr algn="ctr"/>
            <a:r>
              <a:rPr lang="en-US" sz="3200" b="1" dirty="0">
                <a:solidFill>
                  <a:prstClr val="black"/>
                </a:solidFill>
                <a:latin typeface="Constantia"/>
              </a:rPr>
              <a:t>Across time, God has moved closer to us</a:t>
            </a:r>
          </a:p>
        </p:txBody>
      </p:sp>
    </p:spTree>
    <p:extLst>
      <p:ext uri="{BB962C8B-B14F-4D97-AF65-F5344CB8AC3E}">
        <p14:creationId xmlns:p14="http://schemas.microsoft.com/office/powerpoint/2010/main" val="239042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AA02298-68E1-779A-1EAE-75DF75545CE4}"/>
              </a:ext>
            </a:extLst>
          </p:cNvPr>
          <p:cNvPicPr>
            <a:picLocks noChangeAspect="1"/>
          </p:cNvPicPr>
          <p:nvPr/>
        </p:nvPicPr>
        <p:blipFill>
          <a:blip r:embed="rId2"/>
          <a:stretch>
            <a:fillRect/>
          </a:stretch>
        </p:blipFill>
        <p:spPr>
          <a:xfrm>
            <a:off x="5929433" y="1627239"/>
            <a:ext cx="6005866" cy="3603519"/>
          </a:xfrm>
          <a:prstGeom prst="rect">
            <a:avLst/>
          </a:prstGeom>
        </p:spPr>
      </p:pic>
      <p:pic>
        <p:nvPicPr>
          <p:cNvPr id="14" name="Picture 13">
            <a:extLst>
              <a:ext uri="{FF2B5EF4-FFF2-40B4-BE49-F238E27FC236}">
                <a16:creationId xmlns:a16="http://schemas.microsoft.com/office/drawing/2014/main" id="{3983F6AB-A0D5-6C13-9840-6772BF1A8DEB}"/>
              </a:ext>
            </a:extLst>
          </p:cNvPr>
          <p:cNvPicPr>
            <a:picLocks noChangeAspect="1"/>
          </p:cNvPicPr>
          <p:nvPr/>
        </p:nvPicPr>
        <p:blipFill>
          <a:blip r:embed="rId3"/>
          <a:stretch>
            <a:fillRect/>
          </a:stretch>
        </p:blipFill>
        <p:spPr>
          <a:xfrm>
            <a:off x="256700" y="1627239"/>
            <a:ext cx="5447179" cy="3603519"/>
          </a:xfrm>
          <a:prstGeom prst="rect">
            <a:avLst/>
          </a:prstGeom>
        </p:spPr>
      </p:pic>
    </p:spTree>
    <p:extLst>
      <p:ext uri="{BB962C8B-B14F-4D97-AF65-F5344CB8AC3E}">
        <p14:creationId xmlns:p14="http://schemas.microsoft.com/office/powerpoint/2010/main" val="258514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D080A1E-801F-CD99-9EF1-770813FD9AE8}"/>
              </a:ext>
            </a:extLst>
          </p:cNvPr>
          <p:cNvPicPr>
            <a:picLocks noChangeAspect="1"/>
          </p:cNvPicPr>
          <p:nvPr/>
        </p:nvPicPr>
        <p:blipFill>
          <a:blip r:embed="rId2"/>
          <a:stretch>
            <a:fillRect/>
          </a:stretch>
        </p:blipFill>
        <p:spPr>
          <a:xfrm>
            <a:off x="3486614" y="1722863"/>
            <a:ext cx="5218771" cy="3412273"/>
          </a:xfrm>
          <a:prstGeom prst="rect">
            <a:avLst/>
          </a:prstGeom>
        </p:spPr>
      </p:pic>
    </p:spTree>
    <p:extLst>
      <p:ext uri="{BB962C8B-B14F-4D97-AF65-F5344CB8AC3E}">
        <p14:creationId xmlns:p14="http://schemas.microsoft.com/office/powerpoint/2010/main" val="1888951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2762" y="1519988"/>
            <a:ext cx="11261558" cy="3539430"/>
          </a:xfrm>
          <a:prstGeom prst="rect">
            <a:avLst/>
          </a:prstGeom>
          <a:noFill/>
        </p:spPr>
        <p:txBody>
          <a:bodyPr wrap="square" rtlCol="0">
            <a:spAutoFit/>
          </a:bodyPr>
          <a:lstStyle/>
          <a:p>
            <a:r>
              <a:rPr lang="en-US" sz="2800" dirty="0">
                <a:solidFill>
                  <a:prstClr val="black"/>
                </a:solidFill>
                <a:latin typeface="Constantia"/>
              </a:rPr>
              <a:t>1 Corinthians 2:9-10</a:t>
            </a:r>
          </a:p>
          <a:p>
            <a:endParaRPr lang="en-US" sz="2800" dirty="0">
              <a:solidFill>
                <a:prstClr val="black"/>
              </a:solidFill>
              <a:latin typeface="Constantia"/>
            </a:endParaRPr>
          </a:p>
          <a:p>
            <a:r>
              <a:rPr lang="en-US" sz="2800" dirty="0">
                <a:solidFill>
                  <a:prstClr val="black"/>
                </a:solidFill>
                <a:latin typeface="Constantia"/>
              </a:rPr>
              <a:t>“but just as it is written,</a:t>
            </a:r>
            <a:br>
              <a:rPr lang="en-US" sz="2800" dirty="0">
                <a:solidFill>
                  <a:prstClr val="black"/>
                </a:solidFill>
                <a:latin typeface="Constantia"/>
              </a:rPr>
            </a:br>
            <a:r>
              <a:rPr lang="en-US" sz="2800" dirty="0">
                <a:solidFill>
                  <a:prstClr val="black"/>
                </a:solidFill>
                <a:latin typeface="Constantia"/>
              </a:rPr>
              <a:t>‘THINGS WHICH EYE HAS NOT SEEN AND EAR HAS NOT HEARD,</a:t>
            </a:r>
            <a:br>
              <a:rPr lang="en-US" sz="2800" dirty="0">
                <a:solidFill>
                  <a:prstClr val="black"/>
                </a:solidFill>
                <a:latin typeface="Constantia"/>
              </a:rPr>
            </a:br>
            <a:r>
              <a:rPr lang="en-US" sz="2800" dirty="0">
                <a:solidFill>
                  <a:prstClr val="black"/>
                </a:solidFill>
                <a:latin typeface="Constantia"/>
              </a:rPr>
              <a:t>AND which HAVE NOT ENTERED THE HEART OF MAN,</a:t>
            </a:r>
            <a:br>
              <a:rPr lang="en-US" sz="2800" dirty="0">
                <a:solidFill>
                  <a:prstClr val="black"/>
                </a:solidFill>
                <a:latin typeface="Constantia"/>
              </a:rPr>
            </a:br>
            <a:r>
              <a:rPr lang="en-US" sz="2800" dirty="0">
                <a:solidFill>
                  <a:prstClr val="black"/>
                </a:solidFill>
                <a:latin typeface="Constantia"/>
              </a:rPr>
              <a:t>ALL THAT GOD HAS PREPARED FOR THOSE WHO LOVE HIM.’ </a:t>
            </a:r>
          </a:p>
          <a:p>
            <a:r>
              <a:rPr lang="en-US" sz="2800" dirty="0">
                <a:solidFill>
                  <a:prstClr val="black"/>
                </a:solidFill>
                <a:latin typeface="Constantia"/>
              </a:rPr>
              <a:t>For to us God revealed them through the Spirit; for the Spirit searches all things, even the depths of God.”</a:t>
            </a:r>
          </a:p>
        </p:txBody>
      </p:sp>
    </p:spTree>
    <p:extLst>
      <p:ext uri="{BB962C8B-B14F-4D97-AF65-F5344CB8AC3E}">
        <p14:creationId xmlns:p14="http://schemas.microsoft.com/office/powerpoint/2010/main" val="3552075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How do we get to know God better?</a:t>
            </a:r>
          </a:p>
        </p:txBody>
      </p:sp>
      <p:sp>
        <p:nvSpPr>
          <p:cNvPr id="3" name="Content Placeholder 2"/>
          <p:cNvSpPr>
            <a:spLocks noGrp="1"/>
          </p:cNvSpPr>
          <p:nvPr>
            <p:ph idx="1"/>
          </p:nvPr>
        </p:nvSpPr>
        <p:spPr>
          <a:xfrm>
            <a:off x="1981200" y="2057400"/>
            <a:ext cx="8229600" cy="579120"/>
          </a:xfrm>
        </p:spPr>
        <p:txBody>
          <a:bodyPr/>
          <a:lstStyle/>
          <a:p>
            <a:pPr marL="0" indent="0">
              <a:buNone/>
            </a:pPr>
            <a:r>
              <a:rPr lang="en-US" dirty="0"/>
              <a:t>Bible</a:t>
            </a:r>
          </a:p>
        </p:txBody>
      </p:sp>
    </p:spTree>
    <p:extLst>
      <p:ext uri="{BB962C8B-B14F-4D97-AF65-F5344CB8AC3E}">
        <p14:creationId xmlns:p14="http://schemas.microsoft.com/office/powerpoint/2010/main" val="27951697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7A1848-B97C-4D3B-7C33-E124996BE02A}"/>
              </a:ext>
            </a:extLst>
          </p:cNvPr>
          <p:cNvPicPr>
            <a:picLocks noChangeAspect="1"/>
          </p:cNvPicPr>
          <p:nvPr/>
        </p:nvPicPr>
        <p:blipFill>
          <a:blip r:embed="rId2"/>
          <a:stretch>
            <a:fillRect/>
          </a:stretch>
        </p:blipFill>
        <p:spPr>
          <a:xfrm>
            <a:off x="277450" y="1575168"/>
            <a:ext cx="4852816" cy="4400222"/>
          </a:xfrm>
          <a:prstGeom prst="rect">
            <a:avLst/>
          </a:prstGeom>
        </p:spPr>
      </p:pic>
      <p:pic>
        <p:nvPicPr>
          <p:cNvPr id="7" name="Picture 6">
            <a:extLst>
              <a:ext uri="{FF2B5EF4-FFF2-40B4-BE49-F238E27FC236}">
                <a16:creationId xmlns:a16="http://schemas.microsoft.com/office/drawing/2014/main" id="{09C6A000-2B25-5A56-91A1-3F218ED606AB}"/>
              </a:ext>
            </a:extLst>
          </p:cNvPr>
          <p:cNvPicPr>
            <a:picLocks noChangeAspect="1"/>
          </p:cNvPicPr>
          <p:nvPr/>
        </p:nvPicPr>
        <p:blipFill>
          <a:blip r:embed="rId3"/>
          <a:stretch>
            <a:fillRect/>
          </a:stretch>
        </p:blipFill>
        <p:spPr>
          <a:xfrm>
            <a:off x="5332821" y="1575166"/>
            <a:ext cx="6700336" cy="4400221"/>
          </a:xfrm>
          <a:prstGeom prst="rect">
            <a:avLst/>
          </a:prstGeom>
        </p:spPr>
      </p:pic>
    </p:spTree>
    <p:extLst>
      <p:ext uri="{BB962C8B-B14F-4D97-AF65-F5344CB8AC3E}">
        <p14:creationId xmlns:p14="http://schemas.microsoft.com/office/powerpoint/2010/main" val="583889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How do we get to know God better?</a:t>
            </a:r>
          </a:p>
        </p:txBody>
      </p:sp>
      <p:sp>
        <p:nvSpPr>
          <p:cNvPr id="3" name="Content Placeholder 2"/>
          <p:cNvSpPr>
            <a:spLocks noGrp="1"/>
          </p:cNvSpPr>
          <p:nvPr>
            <p:ph idx="1"/>
          </p:nvPr>
        </p:nvSpPr>
        <p:spPr>
          <a:xfrm>
            <a:off x="1981200" y="2057400"/>
            <a:ext cx="8229600" cy="579120"/>
          </a:xfrm>
        </p:spPr>
        <p:txBody>
          <a:bodyPr/>
          <a:lstStyle/>
          <a:p>
            <a:pPr marL="0" indent="0">
              <a:buNone/>
            </a:pPr>
            <a:r>
              <a:rPr lang="en-US" dirty="0"/>
              <a:t>Bible</a:t>
            </a:r>
          </a:p>
        </p:txBody>
      </p:sp>
      <p:sp>
        <p:nvSpPr>
          <p:cNvPr id="4" name="TextBox 3"/>
          <p:cNvSpPr txBox="1"/>
          <p:nvPr/>
        </p:nvSpPr>
        <p:spPr>
          <a:xfrm>
            <a:off x="1981200" y="2898682"/>
            <a:ext cx="7391400" cy="492443"/>
          </a:xfrm>
          <a:prstGeom prst="rect">
            <a:avLst/>
          </a:prstGeom>
          <a:noFill/>
        </p:spPr>
        <p:txBody>
          <a:bodyPr wrap="square" rtlCol="0">
            <a:spAutoFit/>
          </a:bodyPr>
          <a:lstStyle/>
          <a:p>
            <a:r>
              <a:rPr lang="en-US" sz="2600" dirty="0">
                <a:solidFill>
                  <a:prstClr val="black"/>
                </a:solidFill>
                <a:latin typeface="Constantia"/>
              </a:rPr>
              <a:t>Other Christian’s Teachings</a:t>
            </a:r>
          </a:p>
        </p:txBody>
      </p:sp>
      <p:sp>
        <p:nvSpPr>
          <p:cNvPr id="5" name="TextBox 4"/>
          <p:cNvSpPr txBox="1"/>
          <p:nvPr/>
        </p:nvSpPr>
        <p:spPr>
          <a:xfrm>
            <a:off x="1981200" y="3653285"/>
            <a:ext cx="7620000" cy="892552"/>
          </a:xfrm>
          <a:prstGeom prst="rect">
            <a:avLst/>
          </a:prstGeom>
          <a:noFill/>
        </p:spPr>
        <p:txBody>
          <a:bodyPr wrap="square" rtlCol="0">
            <a:spAutoFit/>
          </a:bodyPr>
          <a:lstStyle/>
          <a:p>
            <a:r>
              <a:rPr lang="en-US" sz="2600" dirty="0">
                <a:solidFill>
                  <a:prstClr val="black"/>
                </a:solidFill>
                <a:latin typeface="Constantia"/>
              </a:rPr>
              <a:t>Your Own and Other People’s Experiences Including Biographies</a:t>
            </a:r>
          </a:p>
        </p:txBody>
      </p:sp>
      <p:sp>
        <p:nvSpPr>
          <p:cNvPr id="6" name="TextBox 5"/>
          <p:cNvSpPr txBox="1"/>
          <p:nvPr/>
        </p:nvSpPr>
        <p:spPr>
          <a:xfrm>
            <a:off x="1981200" y="4807999"/>
            <a:ext cx="5410200" cy="492443"/>
          </a:xfrm>
          <a:prstGeom prst="rect">
            <a:avLst/>
          </a:prstGeom>
          <a:noFill/>
        </p:spPr>
        <p:txBody>
          <a:bodyPr wrap="square" rtlCol="0">
            <a:spAutoFit/>
          </a:bodyPr>
          <a:lstStyle/>
          <a:p>
            <a:r>
              <a:rPr lang="en-US" sz="2600" dirty="0">
                <a:solidFill>
                  <a:prstClr val="black"/>
                </a:solidFill>
                <a:latin typeface="Constantia"/>
              </a:rPr>
              <a:t>Nature</a:t>
            </a:r>
          </a:p>
        </p:txBody>
      </p:sp>
    </p:spTree>
    <p:extLst>
      <p:ext uri="{BB962C8B-B14F-4D97-AF65-F5344CB8AC3E}">
        <p14:creationId xmlns:p14="http://schemas.microsoft.com/office/powerpoint/2010/main" val="36460657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3E923E-07DE-4461-102C-21556ABFE6B9}"/>
              </a:ext>
            </a:extLst>
          </p:cNvPr>
          <p:cNvSpPr>
            <a:spLocks noGrp="1"/>
          </p:cNvSpPr>
          <p:nvPr>
            <p:ph idx="1"/>
          </p:nvPr>
        </p:nvSpPr>
        <p:spPr>
          <a:xfrm>
            <a:off x="609600" y="1348339"/>
            <a:ext cx="10972800" cy="4389120"/>
          </a:xfrm>
        </p:spPr>
        <p:txBody>
          <a:bodyPr>
            <a:normAutofit/>
          </a:bodyPr>
          <a:lstStyle/>
          <a:p>
            <a:pPr marL="0" indent="0">
              <a:buNone/>
            </a:pPr>
            <a:r>
              <a:rPr lang="en-US" sz="3600" dirty="0">
                <a:effectLst/>
                <a:latin typeface="Calibri" panose="020F0502020204030204" pitchFamily="34" charset="0"/>
                <a:ea typeface="Calibri" panose="020F0502020204030204" pitchFamily="34" charset="0"/>
                <a:cs typeface="Calibri" panose="020F0502020204030204" pitchFamily="34" charset="0"/>
              </a:rPr>
              <a:t>Romans 1:20 </a:t>
            </a:r>
          </a:p>
          <a:p>
            <a:pPr marL="0" indent="0">
              <a:buNone/>
            </a:pPr>
            <a:endParaRPr lang="en-US" sz="36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3600" dirty="0">
                <a:effectLst/>
                <a:latin typeface="Calibri" panose="020F0502020204030204" pitchFamily="34" charset="0"/>
                <a:ea typeface="Calibri" panose="020F0502020204030204" pitchFamily="34" charset="0"/>
                <a:cs typeface="Calibri" panose="020F0502020204030204" pitchFamily="34" charset="0"/>
              </a:rPr>
              <a:t>For since the creation of the world His invisible attributes, that is, His eternal power and divine nature, have been clearly perceived, being understood by what has been made, so that they are without excuse.</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3600" dirty="0"/>
          </a:p>
        </p:txBody>
      </p:sp>
    </p:spTree>
    <p:extLst>
      <p:ext uri="{BB962C8B-B14F-4D97-AF65-F5344CB8AC3E}">
        <p14:creationId xmlns:p14="http://schemas.microsoft.com/office/powerpoint/2010/main" val="3877490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B5E3D4-09B2-4A7D-7C42-382766131BBE}"/>
              </a:ext>
            </a:extLst>
          </p:cNvPr>
          <p:cNvSpPr>
            <a:spLocks noGrp="1"/>
          </p:cNvSpPr>
          <p:nvPr>
            <p:ph idx="1"/>
          </p:nvPr>
        </p:nvSpPr>
        <p:spPr>
          <a:xfrm>
            <a:off x="609600" y="1415715"/>
            <a:ext cx="10972800" cy="4389120"/>
          </a:xfrm>
        </p:spPr>
        <p:txBody>
          <a:bodyPr>
            <a:normAutofit/>
          </a:bodyPr>
          <a:lstStyle/>
          <a:p>
            <a:pPr marL="0" indent="0">
              <a:buNone/>
            </a:pPr>
            <a:r>
              <a:rPr lang="en-US" sz="3600" dirty="0">
                <a:effectLst/>
                <a:latin typeface="Calibri" panose="020F0502020204030204" pitchFamily="34" charset="0"/>
                <a:ea typeface="Calibri" panose="020F0502020204030204" pitchFamily="34" charset="0"/>
                <a:cs typeface="Calibri" panose="020F0502020204030204" pitchFamily="34" charset="0"/>
              </a:rPr>
              <a:t>Job 12:7</a:t>
            </a:r>
          </a:p>
          <a:p>
            <a:pPr marL="0" indent="0">
              <a:buNone/>
            </a:pPr>
            <a:endParaRPr lang="en-US" sz="36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3600" dirty="0">
                <a:effectLst/>
                <a:latin typeface="Calibri" panose="020F0502020204030204" pitchFamily="34" charset="0"/>
                <a:ea typeface="Calibri" panose="020F0502020204030204" pitchFamily="34" charset="0"/>
                <a:cs typeface="Calibri" panose="020F0502020204030204" pitchFamily="34" charset="0"/>
              </a:rPr>
              <a:t>But now ask the beasts, and let them teach you; and the birds of the heavens, and let them tell you.</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3600" dirty="0"/>
          </a:p>
        </p:txBody>
      </p:sp>
    </p:spTree>
    <p:extLst>
      <p:ext uri="{BB962C8B-B14F-4D97-AF65-F5344CB8AC3E}">
        <p14:creationId xmlns:p14="http://schemas.microsoft.com/office/powerpoint/2010/main" val="3941421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How do we get to know God better?</a:t>
            </a:r>
          </a:p>
        </p:txBody>
      </p:sp>
      <p:sp>
        <p:nvSpPr>
          <p:cNvPr id="3" name="Content Placeholder 2"/>
          <p:cNvSpPr>
            <a:spLocks noGrp="1"/>
          </p:cNvSpPr>
          <p:nvPr>
            <p:ph idx="1"/>
          </p:nvPr>
        </p:nvSpPr>
        <p:spPr>
          <a:xfrm>
            <a:off x="1981200" y="2057400"/>
            <a:ext cx="8229600" cy="579120"/>
          </a:xfrm>
        </p:spPr>
        <p:txBody>
          <a:bodyPr/>
          <a:lstStyle/>
          <a:p>
            <a:pPr marL="0" indent="0">
              <a:buNone/>
            </a:pPr>
            <a:r>
              <a:rPr lang="en-US" dirty="0"/>
              <a:t>Bible</a:t>
            </a:r>
          </a:p>
        </p:txBody>
      </p:sp>
      <p:sp>
        <p:nvSpPr>
          <p:cNvPr id="4" name="TextBox 3"/>
          <p:cNvSpPr txBox="1"/>
          <p:nvPr/>
        </p:nvSpPr>
        <p:spPr>
          <a:xfrm>
            <a:off x="1981200" y="2898682"/>
            <a:ext cx="7391400" cy="492443"/>
          </a:xfrm>
          <a:prstGeom prst="rect">
            <a:avLst/>
          </a:prstGeom>
          <a:noFill/>
        </p:spPr>
        <p:txBody>
          <a:bodyPr wrap="square" rtlCol="0">
            <a:spAutoFit/>
          </a:bodyPr>
          <a:lstStyle/>
          <a:p>
            <a:r>
              <a:rPr lang="en-US" sz="2600" dirty="0">
                <a:solidFill>
                  <a:prstClr val="black"/>
                </a:solidFill>
                <a:latin typeface="Constantia"/>
              </a:rPr>
              <a:t>Other Christian’s Teachings</a:t>
            </a:r>
          </a:p>
        </p:txBody>
      </p:sp>
      <p:sp>
        <p:nvSpPr>
          <p:cNvPr id="5" name="TextBox 4"/>
          <p:cNvSpPr txBox="1"/>
          <p:nvPr/>
        </p:nvSpPr>
        <p:spPr>
          <a:xfrm>
            <a:off x="1981200" y="3653285"/>
            <a:ext cx="7620000" cy="892552"/>
          </a:xfrm>
          <a:prstGeom prst="rect">
            <a:avLst/>
          </a:prstGeom>
          <a:noFill/>
        </p:spPr>
        <p:txBody>
          <a:bodyPr wrap="square" rtlCol="0">
            <a:spAutoFit/>
          </a:bodyPr>
          <a:lstStyle/>
          <a:p>
            <a:r>
              <a:rPr lang="en-US" sz="2600" dirty="0">
                <a:solidFill>
                  <a:prstClr val="black"/>
                </a:solidFill>
                <a:latin typeface="Constantia"/>
              </a:rPr>
              <a:t>Your Own and Other People’s Experiences Including Biographies</a:t>
            </a:r>
          </a:p>
        </p:txBody>
      </p:sp>
      <p:sp>
        <p:nvSpPr>
          <p:cNvPr id="6" name="TextBox 5"/>
          <p:cNvSpPr txBox="1"/>
          <p:nvPr/>
        </p:nvSpPr>
        <p:spPr>
          <a:xfrm>
            <a:off x="1981200" y="4807999"/>
            <a:ext cx="5410200" cy="492443"/>
          </a:xfrm>
          <a:prstGeom prst="rect">
            <a:avLst/>
          </a:prstGeom>
          <a:noFill/>
        </p:spPr>
        <p:txBody>
          <a:bodyPr wrap="square" rtlCol="0">
            <a:spAutoFit/>
          </a:bodyPr>
          <a:lstStyle/>
          <a:p>
            <a:r>
              <a:rPr lang="en-US" sz="2600" dirty="0">
                <a:solidFill>
                  <a:prstClr val="black"/>
                </a:solidFill>
                <a:latin typeface="Constantia"/>
              </a:rPr>
              <a:t>Nature</a:t>
            </a:r>
          </a:p>
        </p:txBody>
      </p:sp>
      <p:sp>
        <p:nvSpPr>
          <p:cNvPr id="7" name="TextBox 6"/>
          <p:cNvSpPr txBox="1"/>
          <p:nvPr/>
        </p:nvSpPr>
        <p:spPr>
          <a:xfrm>
            <a:off x="1981200" y="5562601"/>
            <a:ext cx="4800600" cy="492443"/>
          </a:xfrm>
          <a:prstGeom prst="rect">
            <a:avLst/>
          </a:prstGeom>
          <a:noFill/>
        </p:spPr>
        <p:txBody>
          <a:bodyPr wrap="square" rtlCol="0">
            <a:spAutoFit/>
          </a:bodyPr>
          <a:lstStyle/>
          <a:p>
            <a:r>
              <a:rPr lang="en-US" sz="2600" dirty="0">
                <a:solidFill>
                  <a:prstClr val="black"/>
                </a:solidFill>
                <a:latin typeface="Constantia"/>
              </a:rPr>
              <a:t>Reason</a:t>
            </a:r>
          </a:p>
        </p:txBody>
      </p:sp>
    </p:spTree>
    <p:extLst>
      <p:ext uri="{BB962C8B-B14F-4D97-AF65-F5344CB8AC3E}">
        <p14:creationId xmlns:p14="http://schemas.microsoft.com/office/powerpoint/2010/main" val="37380089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Why is it important to know God better?</a:t>
            </a:r>
          </a:p>
        </p:txBody>
      </p:sp>
      <p:sp>
        <p:nvSpPr>
          <p:cNvPr id="3" name="Content Placeholder 2"/>
          <p:cNvSpPr>
            <a:spLocks noGrp="1"/>
          </p:cNvSpPr>
          <p:nvPr>
            <p:ph idx="1"/>
          </p:nvPr>
        </p:nvSpPr>
        <p:spPr>
          <a:xfrm>
            <a:off x="1981200" y="2286000"/>
            <a:ext cx="8229600" cy="579120"/>
          </a:xfrm>
        </p:spPr>
        <p:txBody>
          <a:bodyPr/>
          <a:lstStyle/>
          <a:p>
            <a:pPr marL="0" indent="0">
              <a:buNone/>
            </a:pPr>
            <a:r>
              <a:rPr lang="en-US" b="1" dirty="0"/>
              <a:t>The better we know God the bigger He will be</a:t>
            </a:r>
            <a:endParaRPr lang="en-US" dirty="0"/>
          </a:p>
        </p:txBody>
      </p:sp>
    </p:spTree>
    <p:extLst>
      <p:ext uri="{BB962C8B-B14F-4D97-AF65-F5344CB8AC3E}">
        <p14:creationId xmlns:p14="http://schemas.microsoft.com/office/powerpoint/2010/main" val="1392054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8B4C3A-81CD-4376-F05D-B25BFBE00621}"/>
              </a:ext>
            </a:extLst>
          </p:cNvPr>
          <p:cNvPicPr>
            <a:picLocks noChangeAspect="1"/>
          </p:cNvPicPr>
          <p:nvPr/>
        </p:nvPicPr>
        <p:blipFill>
          <a:blip r:embed="rId2"/>
          <a:stretch>
            <a:fillRect/>
          </a:stretch>
        </p:blipFill>
        <p:spPr>
          <a:xfrm>
            <a:off x="419835" y="1531706"/>
            <a:ext cx="5020609" cy="3454180"/>
          </a:xfrm>
          <a:prstGeom prst="rect">
            <a:avLst/>
          </a:prstGeom>
        </p:spPr>
      </p:pic>
      <p:pic>
        <p:nvPicPr>
          <p:cNvPr id="7" name="Picture 6">
            <a:extLst>
              <a:ext uri="{FF2B5EF4-FFF2-40B4-BE49-F238E27FC236}">
                <a16:creationId xmlns:a16="http://schemas.microsoft.com/office/drawing/2014/main" id="{97A3306D-2DC3-B5E3-F655-BB78394660A3}"/>
              </a:ext>
            </a:extLst>
          </p:cNvPr>
          <p:cNvPicPr>
            <a:picLocks noChangeAspect="1"/>
          </p:cNvPicPr>
          <p:nvPr/>
        </p:nvPicPr>
        <p:blipFill>
          <a:blip r:embed="rId3"/>
          <a:stretch>
            <a:fillRect/>
          </a:stretch>
        </p:blipFill>
        <p:spPr>
          <a:xfrm>
            <a:off x="6237171" y="1531706"/>
            <a:ext cx="5146562" cy="3470350"/>
          </a:xfrm>
          <a:prstGeom prst="rect">
            <a:avLst/>
          </a:prstGeom>
        </p:spPr>
      </p:pic>
    </p:spTree>
    <p:extLst>
      <p:ext uri="{BB962C8B-B14F-4D97-AF65-F5344CB8AC3E}">
        <p14:creationId xmlns:p14="http://schemas.microsoft.com/office/powerpoint/2010/main" val="353572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Why is it important to know God better?</a:t>
            </a:r>
          </a:p>
        </p:txBody>
      </p:sp>
      <p:sp>
        <p:nvSpPr>
          <p:cNvPr id="3" name="Content Placeholder 2"/>
          <p:cNvSpPr>
            <a:spLocks noGrp="1"/>
          </p:cNvSpPr>
          <p:nvPr>
            <p:ph idx="1"/>
          </p:nvPr>
        </p:nvSpPr>
        <p:spPr>
          <a:xfrm>
            <a:off x="1981200" y="2286000"/>
            <a:ext cx="8229600" cy="579120"/>
          </a:xfrm>
        </p:spPr>
        <p:txBody>
          <a:bodyPr/>
          <a:lstStyle/>
          <a:p>
            <a:pPr marL="0" indent="0">
              <a:buNone/>
            </a:pPr>
            <a:r>
              <a:rPr lang="en-US" b="1" dirty="0"/>
              <a:t>The better we know God the bigger He will be</a:t>
            </a:r>
            <a:endParaRPr lang="en-US" dirty="0"/>
          </a:p>
        </p:txBody>
      </p:sp>
      <p:sp>
        <p:nvSpPr>
          <p:cNvPr id="4" name="TextBox 3"/>
          <p:cNvSpPr txBox="1"/>
          <p:nvPr/>
        </p:nvSpPr>
        <p:spPr>
          <a:xfrm>
            <a:off x="1981200" y="3283586"/>
            <a:ext cx="7239000" cy="492443"/>
          </a:xfrm>
          <a:prstGeom prst="rect">
            <a:avLst/>
          </a:prstGeom>
          <a:noFill/>
        </p:spPr>
        <p:txBody>
          <a:bodyPr wrap="square" rtlCol="0">
            <a:spAutoFit/>
          </a:bodyPr>
          <a:lstStyle/>
          <a:p>
            <a:r>
              <a:rPr lang="en-US" sz="2600" b="1" dirty="0">
                <a:solidFill>
                  <a:prstClr val="black"/>
                </a:solidFill>
                <a:latin typeface="Constantia"/>
              </a:rPr>
              <a:t>We were designed for a relationship with God</a:t>
            </a:r>
            <a:endParaRPr lang="en-US" sz="2600" dirty="0">
              <a:solidFill>
                <a:prstClr val="black"/>
              </a:solidFill>
              <a:latin typeface="Constantia"/>
            </a:endParaRPr>
          </a:p>
        </p:txBody>
      </p:sp>
    </p:spTree>
    <p:extLst>
      <p:ext uri="{BB962C8B-B14F-4D97-AF65-F5344CB8AC3E}">
        <p14:creationId xmlns:p14="http://schemas.microsoft.com/office/powerpoint/2010/main" val="272404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44A1D3-D046-330E-9859-68B63A02E912}"/>
              </a:ext>
            </a:extLst>
          </p:cNvPr>
          <p:cNvPicPr>
            <a:picLocks noChangeAspect="1"/>
          </p:cNvPicPr>
          <p:nvPr/>
        </p:nvPicPr>
        <p:blipFill>
          <a:blip r:embed="rId2"/>
          <a:stretch>
            <a:fillRect/>
          </a:stretch>
        </p:blipFill>
        <p:spPr>
          <a:xfrm>
            <a:off x="756536" y="1691675"/>
            <a:ext cx="4152348" cy="2731074"/>
          </a:xfrm>
          <a:prstGeom prst="rect">
            <a:avLst/>
          </a:prstGeom>
        </p:spPr>
      </p:pic>
      <p:pic>
        <p:nvPicPr>
          <p:cNvPr id="5" name="Picture 4">
            <a:extLst>
              <a:ext uri="{FF2B5EF4-FFF2-40B4-BE49-F238E27FC236}">
                <a16:creationId xmlns:a16="http://schemas.microsoft.com/office/drawing/2014/main" id="{1036E21D-E555-81F1-0E02-482A58188EE1}"/>
              </a:ext>
            </a:extLst>
          </p:cNvPr>
          <p:cNvPicPr>
            <a:picLocks noChangeAspect="1"/>
          </p:cNvPicPr>
          <p:nvPr/>
        </p:nvPicPr>
        <p:blipFill>
          <a:blip r:embed="rId3"/>
          <a:stretch>
            <a:fillRect/>
          </a:stretch>
        </p:blipFill>
        <p:spPr>
          <a:xfrm>
            <a:off x="6176930" y="1691675"/>
            <a:ext cx="5258534" cy="3010320"/>
          </a:xfrm>
          <a:prstGeom prst="rect">
            <a:avLst/>
          </a:prstGeom>
        </p:spPr>
      </p:pic>
    </p:spTree>
    <p:extLst>
      <p:ext uri="{BB962C8B-B14F-4D97-AF65-F5344CB8AC3E}">
        <p14:creationId xmlns:p14="http://schemas.microsoft.com/office/powerpoint/2010/main" val="380434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BC9BA8-CDF5-6A7B-94CB-6F1647BD4AD7}"/>
              </a:ext>
            </a:extLst>
          </p:cNvPr>
          <p:cNvPicPr>
            <a:picLocks noChangeAspect="1"/>
          </p:cNvPicPr>
          <p:nvPr/>
        </p:nvPicPr>
        <p:blipFill>
          <a:blip r:embed="rId2"/>
          <a:stretch>
            <a:fillRect/>
          </a:stretch>
        </p:blipFill>
        <p:spPr>
          <a:xfrm>
            <a:off x="181142" y="1271824"/>
            <a:ext cx="5353384" cy="3514436"/>
          </a:xfrm>
          <a:prstGeom prst="rect">
            <a:avLst/>
          </a:prstGeom>
        </p:spPr>
      </p:pic>
      <p:pic>
        <p:nvPicPr>
          <p:cNvPr id="7" name="Picture 6">
            <a:extLst>
              <a:ext uri="{FF2B5EF4-FFF2-40B4-BE49-F238E27FC236}">
                <a16:creationId xmlns:a16="http://schemas.microsoft.com/office/drawing/2014/main" id="{AF368718-1B72-64E3-984B-20F0A6475268}"/>
              </a:ext>
            </a:extLst>
          </p:cNvPr>
          <p:cNvPicPr>
            <a:picLocks noChangeAspect="1"/>
          </p:cNvPicPr>
          <p:nvPr/>
        </p:nvPicPr>
        <p:blipFill>
          <a:blip r:embed="rId3"/>
          <a:stretch>
            <a:fillRect/>
          </a:stretch>
        </p:blipFill>
        <p:spPr>
          <a:xfrm>
            <a:off x="5799104" y="1271823"/>
            <a:ext cx="6280636" cy="3514435"/>
          </a:xfrm>
          <a:prstGeom prst="rect">
            <a:avLst/>
          </a:prstGeom>
        </p:spPr>
      </p:pic>
    </p:spTree>
    <p:extLst>
      <p:ext uri="{BB962C8B-B14F-4D97-AF65-F5344CB8AC3E}">
        <p14:creationId xmlns:p14="http://schemas.microsoft.com/office/powerpoint/2010/main" val="158135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4C7FA5-2D7B-E194-687A-59C3A35D684A}"/>
              </a:ext>
            </a:extLst>
          </p:cNvPr>
          <p:cNvPicPr>
            <a:picLocks noChangeAspect="1"/>
          </p:cNvPicPr>
          <p:nvPr/>
        </p:nvPicPr>
        <p:blipFill>
          <a:blip r:embed="rId2"/>
          <a:stretch>
            <a:fillRect/>
          </a:stretch>
        </p:blipFill>
        <p:spPr>
          <a:xfrm>
            <a:off x="693951" y="1703983"/>
            <a:ext cx="3396544" cy="3450033"/>
          </a:xfrm>
          <a:prstGeom prst="rect">
            <a:avLst/>
          </a:prstGeom>
        </p:spPr>
      </p:pic>
      <p:pic>
        <p:nvPicPr>
          <p:cNvPr id="7" name="Picture 6">
            <a:extLst>
              <a:ext uri="{FF2B5EF4-FFF2-40B4-BE49-F238E27FC236}">
                <a16:creationId xmlns:a16="http://schemas.microsoft.com/office/drawing/2014/main" id="{718887CB-E80F-2BD0-F994-8F9AAE25D343}"/>
              </a:ext>
            </a:extLst>
          </p:cNvPr>
          <p:cNvPicPr>
            <a:picLocks noChangeAspect="1"/>
          </p:cNvPicPr>
          <p:nvPr/>
        </p:nvPicPr>
        <p:blipFill>
          <a:blip r:embed="rId3"/>
          <a:stretch>
            <a:fillRect/>
          </a:stretch>
        </p:blipFill>
        <p:spPr>
          <a:xfrm>
            <a:off x="5596012" y="1112757"/>
            <a:ext cx="2504173" cy="2096145"/>
          </a:xfrm>
          <a:prstGeom prst="rect">
            <a:avLst/>
          </a:prstGeom>
        </p:spPr>
      </p:pic>
      <p:pic>
        <p:nvPicPr>
          <p:cNvPr id="9" name="Picture 8">
            <a:extLst>
              <a:ext uri="{FF2B5EF4-FFF2-40B4-BE49-F238E27FC236}">
                <a16:creationId xmlns:a16="http://schemas.microsoft.com/office/drawing/2014/main" id="{608F6579-9397-738B-01C3-DFC4C00934C1}"/>
              </a:ext>
            </a:extLst>
          </p:cNvPr>
          <p:cNvPicPr>
            <a:picLocks noChangeAspect="1"/>
          </p:cNvPicPr>
          <p:nvPr/>
        </p:nvPicPr>
        <p:blipFill>
          <a:blip r:embed="rId4"/>
          <a:stretch>
            <a:fillRect/>
          </a:stretch>
        </p:blipFill>
        <p:spPr>
          <a:xfrm>
            <a:off x="8821150" y="1093905"/>
            <a:ext cx="2676899" cy="1667108"/>
          </a:xfrm>
          <a:prstGeom prst="rect">
            <a:avLst/>
          </a:prstGeom>
        </p:spPr>
      </p:pic>
      <p:pic>
        <p:nvPicPr>
          <p:cNvPr id="13" name="Picture 12">
            <a:extLst>
              <a:ext uri="{FF2B5EF4-FFF2-40B4-BE49-F238E27FC236}">
                <a16:creationId xmlns:a16="http://schemas.microsoft.com/office/drawing/2014/main" id="{14FA3BE8-B88D-07E5-C550-A5384248BF26}"/>
              </a:ext>
            </a:extLst>
          </p:cNvPr>
          <p:cNvPicPr>
            <a:picLocks noChangeAspect="1"/>
          </p:cNvPicPr>
          <p:nvPr/>
        </p:nvPicPr>
        <p:blipFill>
          <a:blip r:embed="rId5"/>
          <a:stretch>
            <a:fillRect/>
          </a:stretch>
        </p:blipFill>
        <p:spPr>
          <a:xfrm>
            <a:off x="9628897" y="4875773"/>
            <a:ext cx="1954776" cy="1706050"/>
          </a:xfrm>
          <a:prstGeom prst="rect">
            <a:avLst/>
          </a:prstGeom>
        </p:spPr>
      </p:pic>
      <p:pic>
        <p:nvPicPr>
          <p:cNvPr id="15" name="Picture 14">
            <a:extLst>
              <a:ext uri="{FF2B5EF4-FFF2-40B4-BE49-F238E27FC236}">
                <a16:creationId xmlns:a16="http://schemas.microsoft.com/office/drawing/2014/main" id="{B373818F-08D6-A61A-ECDD-D640201BA8FA}"/>
              </a:ext>
            </a:extLst>
          </p:cNvPr>
          <p:cNvPicPr>
            <a:picLocks noChangeAspect="1"/>
          </p:cNvPicPr>
          <p:nvPr/>
        </p:nvPicPr>
        <p:blipFill>
          <a:blip r:embed="rId6"/>
          <a:stretch>
            <a:fillRect/>
          </a:stretch>
        </p:blipFill>
        <p:spPr>
          <a:xfrm>
            <a:off x="8202251" y="3125571"/>
            <a:ext cx="2111890" cy="1722263"/>
          </a:xfrm>
          <a:prstGeom prst="rect">
            <a:avLst/>
          </a:prstGeom>
        </p:spPr>
      </p:pic>
      <p:pic>
        <p:nvPicPr>
          <p:cNvPr id="17" name="Picture 16">
            <a:extLst>
              <a:ext uri="{FF2B5EF4-FFF2-40B4-BE49-F238E27FC236}">
                <a16:creationId xmlns:a16="http://schemas.microsoft.com/office/drawing/2014/main" id="{4D8D256D-9E0F-726A-6045-960E5FCFE28E}"/>
              </a:ext>
            </a:extLst>
          </p:cNvPr>
          <p:cNvPicPr>
            <a:picLocks noChangeAspect="1"/>
          </p:cNvPicPr>
          <p:nvPr/>
        </p:nvPicPr>
        <p:blipFill>
          <a:blip r:embed="rId7"/>
          <a:stretch>
            <a:fillRect/>
          </a:stretch>
        </p:blipFill>
        <p:spPr>
          <a:xfrm>
            <a:off x="4568329" y="3262402"/>
            <a:ext cx="2279769" cy="1448603"/>
          </a:xfrm>
          <a:prstGeom prst="rect">
            <a:avLst/>
          </a:prstGeom>
        </p:spPr>
      </p:pic>
      <p:pic>
        <p:nvPicPr>
          <p:cNvPr id="19" name="Picture 18">
            <a:extLst>
              <a:ext uri="{FF2B5EF4-FFF2-40B4-BE49-F238E27FC236}">
                <a16:creationId xmlns:a16="http://schemas.microsoft.com/office/drawing/2014/main" id="{DA5E3C0C-7CE0-82EE-9BBA-9EFDA45A675E}"/>
              </a:ext>
            </a:extLst>
          </p:cNvPr>
          <p:cNvPicPr>
            <a:picLocks noChangeAspect="1"/>
          </p:cNvPicPr>
          <p:nvPr/>
        </p:nvPicPr>
        <p:blipFill>
          <a:blip r:embed="rId8"/>
          <a:stretch>
            <a:fillRect/>
          </a:stretch>
        </p:blipFill>
        <p:spPr>
          <a:xfrm>
            <a:off x="6193804" y="4780950"/>
            <a:ext cx="1906381" cy="1928585"/>
          </a:xfrm>
          <a:prstGeom prst="rect">
            <a:avLst/>
          </a:prstGeom>
        </p:spPr>
      </p:pic>
    </p:spTree>
    <p:extLst>
      <p:ext uri="{BB962C8B-B14F-4D97-AF65-F5344CB8AC3E}">
        <p14:creationId xmlns:p14="http://schemas.microsoft.com/office/powerpoint/2010/main" val="4068610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Why is it important to know God better?</a:t>
            </a:r>
          </a:p>
        </p:txBody>
      </p:sp>
      <p:sp>
        <p:nvSpPr>
          <p:cNvPr id="3" name="Content Placeholder 2"/>
          <p:cNvSpPr>
            <a:spLocks noGrp="1"/>
          </p:cNvSpPr>
          <p:nvPr>
            <p:ph idx="1"/>
          </p:nvPr>
        </p:nvSpPr>
        <p:spPr>
          <a:xfrm>
            <a:off x="1981200" y="2286000"/>
            <a:ext cx="8229600" cy="579120"/>
          </a:xfrm>
        </p:spPr>
        <p:txBody>
          <a:bodyPr/>
          <a:lstStyle/>
          <a:p>
            <a:pPr marL="0" indent="0">
              <a:buNone/>
            </a:pPr>
            <a:r>
              <a:rPr lang="en-US" b="1" dirty="0"/>
              <a:t>The better we know God the bigger He will be</a:t>
            </a:r>
            <a:endParaRPr lang="en-US" dirty="0"/>
          </a:p>
        </p:txBody>
      </p:sp>
      <p:sp>
        <p:nvSpPr>
          <p:cNvPr id="4" name="TextBox 3"/>
          <p:cNvSpPr txBox="1"/>
          <p:nvPr/>
        </p:nvSpPr>
        <p:spPr>
          <a:xfrm>
            <a:off x="1981200" y="3283586"/>
            <a:ext cx="7239000" cy="492443"/>
          </a:xfrm>
          <a:prstGeom prst="rect">
            <a:avLst/>
          </a:prstGeom>
          <a:noFill/>
        </p:spPr>
        <p:txBody>
          <a:bodyPr wrap="square" rtlCol="0">
            <a:spAutoFit/>
          </a:bodyPr>
          <a:lstStyle/>
          <a:p>
            <a:r>
              <a:rPr lang="en-US" sz="2600" b="1" dirty="0">
                <a:solidFill>
                  <a:prstClr val="black"/>
                </a:solidFill>
                <a:latin typeface="Constantia"/>
              </a:rPr>
              <a:t>We were designed for a relationship with God</a:t>
            </a:r>
            <a:endParaRPr lang="en-US" sz="2600" dirty="0">
              <a:solidFill>
                <a:prstClr val="black"/>
              </a:solidFill>
              <a:latin typeface="Constantia"/>
            </a:endParaRPr>
          </a:p>
        </p:txBody>
      </p:sp>
      <p:sp>
        <p:nvSpPr>
          <p:cNvPr id="5" name="TextBox 4"/>
          <p:cNvSpPr txBox="1"/>
          <p:nvPr/>
        </p:nvSpPr>
        <p:spPr>
          <a:xfrm>
            <a:off x="1981200" y="4194494"/>
            <a:ext cx="7162800" cy="492443"/>
          </a:xfrm>
          <a:prstGeom prst="rect">
            <a:avLst/>
          </a:prstGeom>
          <a:noFill/>
        </p:spPr>
        <p:txBody>
          <a:bodyPr wrap="square" rtlCol="0">
            <a:spAutoFit/>
          </a:bodyPr>
          <a:lstStyle/>
          <a:p>
            <a:r>
              <a:rPr lang="en-US" sz="2600" b="1" dirty="0">
                <a:solidFill>
                  <a:prstClr val="black"/>
                </a:solidFill>
                <a:latin typeface="Constantia"/>
              </a:rPr>
              <a:t>Intimacy is God’s desire</a:t>
            </a:r>
            <a:endParaRPr lang="en-US" sz="2600" dirty="0">
              <a:solidFill>
                <a:prstClr val="black"/>
              </a:solidFill>
              <a:latin typeface="Constantia"/>
            </a:endParaRPr>
          </a:p>
        </p:txBody>
      </p:sp>
    </p:spTree>
    <p:extLst>
      <p:ext uri="{BB962C8B-B14F-4D97-AF65-F5344CB8AC3E}">
        <p14:creationId xmlns:p14="http://schemas.microsoft.com/office/powerpoint/2010/main" val="2195615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CDB72C-52D6-F9CC-288C-AA4A8E018B68}"/>
              </a:ext>
            </a:extLst>
          </p:cNvPr>
          <p:cNvSpPr>
            <a:spLocks noGrp="1"/>
          </p:cNvSpPr>
          <p:nvPr>
            <p:ph idx="1"/>
          </p:nvPr>
        </p:nvSpPr>
        <p:spPr>
          <a:xfrm>
            <a:off x="503722" y="1234440"/>
            <a:ext cx="5592278" cy="2394284"/>
          </a:xfrm>
        </p:spPr>
        <p:txBody>
          <a:bodyPr>
            <a:normAutofit/>
          </a:bodyPr>
          <a:lstStyle/>
          <a:p>
            <a:pPr marL="0" indent="0">
              <a:buNone/>
            </a:pPr>
            <a:r>
              <a:rPr lang="en-US" sz="4000" dirty="0">
                <a:effectLst/>
                <a:latin typeface="Calibri" panose="020F0502020204030204" pitchFamily="34" charset="0"/>
                <a:ea typeface="Calibri" panose="020F0502020204030204" pitchFamily="34" charset="0"/>
              </a:rPr>
              <a:t>“… He created them.” </a:t>
            </a:r>
          </a:p>
          <a:p>
            <a:pPr marL="0" indent="0">
              <a:buNone/>
            </a:pPr>
            <a:r>
              <a:rPr lang="en-US" sz="4000" dirty="0">
                <a:latin typeface="Calibri" panose="020F0502020204030204" pitchFamily="34" charset="0"/>
                <a:ea typeface="Calibri" panose="020F0502020204030204" pitchFamily="34" charset="0"/>
              </a:rPr>
              <a:t>“</a:t>
            </a:r>
            <a:r>
              <a:rPr lang="en-US" sz="4000" dirty="0">
                <a:effectLst/>
                <a:latin typeface="Calibri" panose="020F0502020204030204" pitchFamily="34" charset="0"/>
                <a:ea typeface="Calibri" panose="020F0502020204030204" pitchFamily="34" charset="0"/>
              </a:rPr>
              <a:t>God blessed them” </a:t>
            </a:r>
          </a:p>
          <a:p>
            <a:pPr marL="0" indent="0">
              <a:buNone/>
            </a:pPr>
            <a:r>
              <a:rPr lang="en-US" sz="4000" dirty="0">
                <a:latin typeface="Calibri" panose="020F0502020204030204" pitchFamily="34" charset="0"/>
                <a:ea typeface="Calibri" panose="020F0502020204030204" pitchFamily="34" charset="0"/>
              </a:rPr>
              <a:t>“</a:t>
            </a:r>
            <a:r>
              <a:rPr lang="en-US" sz="4000" dirty="0">
                <a:effectLst/>
                <a:latin typeface="Calibri" panose="020F0502020204030204" pitchFamily="34" charset="0"/>
                <a:ea typeface="Calibri" panose="020F0502020204030204" pitchFamily="34" charset="0"/>
              </a:rPr>
              <a:t>and God said to them...”</a:t>
            </a:r>
          </a:p>
        </p:txBody>
      </p:sp>
      <p:sp>
        <p:nvSpPr>
          <p:cNvPr id="4" name="Content Placeholder 2">
            <a:extLst>
              <a:ext uri="{FF2B5EF4-FFF2-40B4-BE49-F238E27FC236}">
                <a16:creationId xmlns:a16="http://schemas.microsoft.com/office/drawing/2014/main" id="{6FF40590-0A67-0D06-A7E2-D7B2956C0F2D}"/>
              </a:ext>
            </a:extLst>
          </p:cNvPr>
          <p:cNvSpPr txBox="1">
            <a:spLocks/>
          </p:cNvSpPr>
          <p:nvPr/>
        </p:nvSpPr>
        <p:spPr>
          <a:xfrm>
            <a:off x="7490058" y="1234440"/>
            <a:ext cx="4551146" cy="2394284"/>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4000" dirty="0">
                <a:latin typeface="Calibri" panose="020F0502020204030204" pitchFamily="34" charset="0"/>
                <a:ea typeface="Calibri" panose="020F0502020204030204" pitchFamily="34" charset="0"/>
              </a:rPr>
              <a:t>Creation</a:t>
            </a:r>
          </a:p>
          <a:p>
            <a:pPr marL="0" indent="0">
              <a:buFont typeface="Wingdings 2"/>
              <a:buNone/>
            </a:pPr>
            <a:r>
              <a:rPr lang="en-US" sz="4000" dirty="0">
                <a:latin typeface="Calibri" panose="020F0502020204030204" pitchFamily="34" charset="0"/>
                <a:ea typeface="Calibri" panose="020F0502020204030204" pitchFamily="34" charset="0"/>
              </a:rPr>
              <a:t>Blessing</a:t>
            </a:r>
          </a:p>
          <a:p>
            <a:pPr marL="0" indent="0">
              <a:buFont typeface="Wingdings 2"/>
              <a:buNone/>
            </a:pPr>
            <a:r>
              <a:rPr lang="en-US" sz="4000" dirty="0">
                <a:latin typeface="Calibri" panose="020F0502020204030204" pitchFamily="34" charset="0"/>
                <a:ea typeface="Calibri" panose="020F0502020204030204" pitchFamily="34" charset="0"/>
              </a:rPr>
              <a:t>Personal interaction</a:t>
            </a:r>
          </a:p>
        </p:txBody>
      </p:sp>
      <p:sp>
        <p:nvSpPr>
          <p:cNvPr id="5" name="TextBox 4">
            <a:extLst>
              <a:ext uri="{FF2B5EF4-FFF2-40B4-BE49-F238E27FC236}">
                <a16:creationId xmlns:a16="http://schemas.microsoft.com/office/drawing/2014/main" id="{B1074CEB-8B9F-49E1-023B-92060E7641FC}"/>
              </a:ext>
            </a:extLst>
          </p:cNvPr>
          <p:cNvSpPr txBox="1"/>
          <p:nvPr/>
        </p:nvSpPr>
        <p:spPr>
          <a:xfrm>
            <a:off x="606392" y="4649002"/>
            <a:ext cx="10693667" cy="1569660"/>
          </a:xfrm>
          <a:prstGeom prst="rect">
            <a:avLst/>
          </a:prstGeom>
          <a:noFill/>
        </p:spPr>
        <p:txBody>
          <a:bodyPr wrap="square" rtlCol="0">
            <a:spAutoFit/>
          </a:bodyPr>
          <a:lstStyle/>
          <a:p>
            <a:r>
              <a:rPr lang="en-US" sz="3200" dirty="0">
                <a:effectLst/>
                <a:latin typeface="Calibri" panose="020F0502020204030204" pitchFamily="34" charset="0"/>
                <a:ea typeface="Calibri" panose="020F0502020204030204" pitchFamily="34" charset="0"/>
              </a:rPr>
              <a:t>Revelation 22:20  </a:t>
            </a:r>
          </a:p>
          <a:p>
            <a:endParaRPr lang="en-US" sz="3200" dirty="0">
              <a:latin typeface="Calibri" panose="020F0502020204030204" pitchFamily="34" charset="0"/>
              <a:ea typeface="Calibri" panose="020F0502020204030204" pitchFamily="34" charset="0"/>
            </a:endParaRPr>
          </a:p>
          <a:p>
            <a:r>
              <a:rPr lang="en-US" sz="3200" dirty="0">
                <a:effectLst/>
                <a:latin typeface="Calibri" panose="020F0502020204030204" pitchFamily="34" charset="0"/>
                <a:ea typeface="Calibri" panose="020F0502020204030204" pitchFamily="34" charset="0"/>
              </a:rPr>
              <a:t>“Yes, I am coming soon.”</a:t>
            </a:r>
            <a:endParaRPr lang="en-US" sz="3200" dirty="0"/>
          </a:p>
        </p:txBody>
      </p:sp>
      <p:sp>
        <p:nvSpPr>
          <p:cNvPr id="2" name="Arrow: Right 1">
            <a:extLst>
              <a:ext uri="{FF2B5EF4-FFF2-40B4-BE49-F238E27FC236}">
                <a16:creationId xmlns:a16="http://schemas.microsoft.com/office/drawing/2014/main" id="{8D4434E7-AD20-4BCE-B99B-339594685907}"/>
              </a:ext>
            </a:extLst>
          </p:cNvPr>
          <p:cNvSpPr/>
          <p:nvPr/>
        </p:nvSpPr>
        <p:spPr>
          <a:xfrm>
            <a:off x="6189044" y="1424539"/>
            <a:ext cx="904775" cy="3946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7486DA46-08A3-EB6C-7A82-3C38D38D3203}"/>
              </a:ext>
            </a:extLst>
          </p:cNvPr>
          <p:cNvSpPr/>
          <p:nvPr/>
        </p:nvSpPr>
        <p:spPr>
          <a:xfrm>
            <a:off x="6189043" y="2170095"/>
            <a:ext cx="904775" cy="3946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E5EF4C0B-B26E-C1D8-3DED-1C4D3CCA393C}"/>
              </a:ext>
            </a:extLst>
          </p:cNvPr>
          <p:cNvSpPr/>
          <p:nvPr/>
        </p:nvSpPr>
        <p:spPr>
          <a:xfrm>
            <a:off x="6189044" y="2915652"/>
            <a:ext cx="904775" cy="3946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381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08BD5A-4723-CC15-D715-E473622A6633}"/>
              </a:ext>
            </a:extLst>
          </p:cNvPr>
          <p:cNvSpPr>
            <a:spLocks noGrp="1"/>
          </p:cNvSpPr>
          <p:nvPr>
            <p:ph idx="1"/>
          </p:nvPr>
        </p:nvSpPr>
        <p:spPr>
          <a:xfrm>
            <a:off x="609600" y="1359569"/>
            <a:ext cx="10972800" cy="1569660"/>
          </a:xfrm>
        </p:spPr>
        <p:txBody>
          <a:bodyPr>
            <a:noAutofit/>
          </a:bodyPr>
          <a:lstStyle/>
          <a:p>
            <a:pPr marL="0" indent="0">
              <a:buNone/>
            </a:pPr>
            <a:r>
              <a:rPr lang="en-US" sz="3200" dirty="0">
                <a:effectLst/>
                <a:latin typeface="+mj-lt"/>
                <a:ea typeface="Calibri" panose="020F0502020204030204" pitchFamily="34" charset="0"/>
              </a:rPr>
              <a:t>Job 1:1</a:t>
            </a:r>
          </a:p>
          <a:p>
            <a:pPr marL="0" indent="0">
              <a:buNone/>
            </a:pPr>
            <a:r>
              <a:rPr lang="en-US" sz="3200" b="0" i="0" dirty="0">
                <a:solidFill>
                  <a:srgbClr val="000000"/>
                </a:solidFill>
                <a:effectLst/>
                <a:latin typeface="+mj-lt"/>
              </a:rPr>
              <a:t>that man was </a:t>
            </a:r>
            <a:r>
              <a:rPr lang="en-US" sz="3200" dirty="0">
                <a:effectLst/>
                <a:latin typeface="+mj-lt"/>
                <a:ea typeface="Calibri" panose="020F0502020204030204" pitchFamily="34" charset="0"/>
              </a:rPr>
              <a:t>blameless and upright; he feared God and shunned evil.</a:t>
            </a:r>
            <a:endParaRPr lang="en-US" sz="3200" dirty="0">
              <a:latin typeface="+mj-lt"/>
            </a:endParaRPr>
          </a:p>
        </p:txBody>
      </p:sp>
      <p:sp>
        <p:nvSpPr>
          <p:cNvPr id="4" name="TextBox 3">
            <a:extLst>
              <a:ext uri="{FF2B5EF4-FFF2-40B4-BE49-F238E27FC236}">
                <a16:creationId xmlns:a16="http://schemas.microsoft.com/office/drawing/2014/main" id="{7C47F77D-520C-CFD4-9D97-7C22C0CFC07E}"/>
              </a:ext>
            </a:extLst>
          </p:cNvPr>
          <p:cNvSpPr txBox="1"/>
          <p:nvPr/>
        </p:nvSpPr>
        <p:spPr>
          <a:xfrm>
            <a:off x="529389" y="3928771"/>
            <a:ext cx="11030552" cy="1569660"/>
          </a:xfrm>
          <a:prstGeom prst="rect">
            <a:avLst/>
          </a:prstGeom>
          <a:noFill/>
        </p:spPr>
        <p:txBody>
          <a:bodyPr wrap="square" rtlCol="0">
            <a:spAutoFit/>
          </a:bodyPr>
          <a:lstStyle/>
          <a:p>
            <a:r>
              <a:rPr lang="en-US" sz="3200" dirty="0">
                <a:effectLst/>
                <a:latin typeface="Calibri" panose="020F0502020204030204" pitchFamily="34" charset="0"/>
                <a:ea typeface="Calibri" panose="020F0502020204030204" pitchFamily="34" charset="0"/>
              </a:rPr>
              <a:t>Job 42:5</a:t>
            </a:r>
          </a:p>
          <a:p>
            <a:endParaRPr lang="en-US" sz="3200" dirty="0">
              <a:effectLst/>
              <a:latin typeface="Calibri" panose="020F0502020204030204" pitchFamily="34" charset="0"/>
              <a:ea typeface="Calibri" panose="020F0502020204030204" pitchFamily="34" charset="0"/>
            </a:endParaRPr>
          </a:p>
          <a:p>
            <a:r>
              <a:rPr lang="en-US" sz="3200" dirty="0">
                <a:effectLst/>
                <a:latin typeface="Calibri" panose="020F0502020204030204" pitchFamily="34" charset="0"/>
                <a:ea typeface="Calibri" panose="020F0502020204030204" pitchFamily="34" charset="0"/>
              </a:rPr>
              <a:t>My ears had heard of you but now my eyes have seen you.</a:t>
            </a:r>
            <a:endParaRPr lang="en-US" sz="3200" dirty="0"/>
          </a:p>
        </p:txBody>
      </p:sp>
    </p:spTree>
    <p:extLst>
      <p:ext uri="{BB962C8B-B14F-4D97-AF65-F5344CB8AC3E}">
        <p14:creationId xmlns:p14="http://schemas.microsoft.com/office/powerpoint/2010/main" val="460698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Why is it important to know God better?</a:t>
            </a:r>
          </a:p>
        </p:txBody>
      </p:sp>
      <p:sp>
        <p:nvSpPr>
          <p:cNvPr id="3" name="Content Placeholder 2"/>
          <p:cNvSpPr>
            <a:spLocks noGrp="1"/>
          </p:cNvSpPr>
          <p:nvPr>
            <p:ph idx="1"/>
          </p:nvPr>
        </p:nvSpPr>
        <p:spPr>
          <a:xfrm>
            <a:off x="1981200" y="2286000"/>
            <a:ext cx="8229600" cy="579120"/>
          </a:xfrm>
        </p:spPr>
        <p:txBody>
          <a:bodyPr/>
          <a:lstStyle/>
          <a:p>
            <a:pPr marL="0" indent="0">
              <a:buNone/>
            </a:pPr>
            <a:r>
              <a:rPr lang="en-US" b="1" dirty="0"/>
              <a:t>The better we know God the bigger He will be</a:t>
            </a:r>
            <a:endParaRPr lang="en-US" dirty="0"/>
          </a:p>
        </p:txBody>
      </p:sp>
      <p:sp>
        <p:nvSpPr>
          <p:cNvPr id="4" name="TextBox 3"/>
          <p:cNvSpPr txBox="1"/>
          <p:nvPr/>
        </p:nvSpPr>
        <p:spPr>
          <a:xfrm>
            <a:off x="1981200" y="3283586"/>
            <a:ext cx="7239000" cy="492443"/>
          </a:xfrm>
          <a:prstGeom prst="rect">
            <a:avLst/>
          </a:prstGeom>
          <a:noFill/>
        </p:spPr>
        <p:txBody>
          <a:bodyPr wrap="square" rtlCol="0">
            <a:spAutoFit/>
          </a:bodyPr>
          <a:lstStyle/>
          <a:p>
            <a:r>
              <a:rPr lang="en-US" sz="2600" b="1" dirty="0">
                <a:solidFill>
                  <a:prstClr val="black"/>
                </a:solidFill>
                <a:latin typeface="Constantia"/>
              </a:rPr>
              <a:t>We were designed for a relationship with God</a:t>
            </a:r>
            <a:endParaRPr lang="en-US" sz="2600" dirty="0">
              <a:solidFill>
                <a:prstClr val="black"/>
              </a:solidFill>
              <a:latin typeface="Constantia"/>
            </a:endParaRPr>
          </a:p>
        </p:txBody>
      </p:sp>
      <p:sp>
        <p:nvSpPr>
          <p:cNvPr id="5" name="TextBox 4"/>
          <p:cNvSpPr txBox="1"/>
          <p:nvPr/>
        </p:nvSpPr>
        <p:spPr>
          <a:xfrm>
            <a:off x="1981200" y="4194494"/>
            <a:ext cx="7162800" cy="492443"/>
          </a:xfrm>
          <a:prstGeom prst="rect">
            <a:avLst/>
          </a:prstGeom>
          <a:noFill/>
        </p:spPr>
        <p:txBody>
          <a:bodyPr wrap="square" rtlCol="0">
            <a:spAutoFit/>
          </a:bodyPr>
          <a:lstStyle/>
          <a:p>
            <a:r>
              <a:rPr lang="en-US" sz="2600" b="1" dirty="0">
                <a:solidFill>
                  <a:prstClr val="black"/>
                </a:solidFill>
                <a:latin typeface="Constantia"/>
              </a:rPr>
              <a:t>Intimacy is God’s desire</a:t>
            </a:r>
            <a:endParaRPr lang="en-US" sz="2600" dirty="0">
              <a:solidFill>
                <a:prstClr val="black"/>
              </a:solidFill>
              <a:latin typeface="Constantia"/>
            </a:endParaRPr>
          </a:p>
        </p:txBody>
      </p:sp>
      <p:sp>
        <p:nvSpPr>
          <p:cNvPr id="6" name="TextBox 5"/>
          <p:cNvSpPr txBox="1"/>
          <p:nvPr/>
        </p:nvSpPr>
        <p:spPr>
          <a:xfrm>
            <a:off x="1981200" y="5105400"/>
            <a:ext cx="7086600" cy="892552"/>
          </a:xfrm>
          <a:prstGeom prst="rect">
            <a:avLst/>
          </a:prstGeom>
          <a:noFill/>
        </p:spPr>
        <p:txBody>
          <a:bodyPr wrap="square" rtlCol="0">
            <a:spAutoFit/>
          </a:bodyPr>
          <a:lstStyle/>
          <a:p>
            <a:r>
              <a:rPr lang="en-US" sz="2600" b="1" dirty="0">
                <a:solidFill>
                  <a:prstClr val="black"/>
                </a:solidFill>
                <a:latin typeface="Constantia"/>
              </a:rPr>
              <a:t>We can become more like God because we see it in God first</a:t>
            </a:r>
            <a:endParaRPr lang="en-US" sz="2600" dirty="0">
              <a:solidFill>
                <a:prstClr val="black"/>
              </a:solidFill>
              <a:latin typeface="Constantia"/>
            </a:endParaRPr>
          </a:p>
        </p:txBody>
      </p:sp>
    </p:spTree>
    <p:extLst>
      <p:ext uri="{BB962C8B-B14F-4D97-AF65-F5344CB8AC3E}">
        <p14:creationId xmlns:p14="http://schemas.microsoft.com/office/powerpoint/2010/main" val="3303133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319D5D-92F1-25BF-20F8-369120E8FB58}"/>
              </a:ext>
            </a:extLst>
          </p:cNvPr>
          <p:cNvSpPr>
            <a:spLocks noGrp="1"/>
          </p:cNvSpPr>
          <p:nvPr>
            <p:ph idx="1"/>
          </p:nvPr>
        </p:nvSpPr>
        <p:spPr>
          <a:xfrm>
            <a:off x="542223" y="1234440"/>
            <a:ext cx="10972800" cy="4389120"/>
          </a:xfrm>
        </p:spPr>
        <p:txBody>
          <a:bodyPr>
            <a:normAutofit/>
          </a:bodyPr>
          <a:lstStyle/>
          <a:p>
            <a:pPr marL="0" indent="0">
              <a:buNone/>
            </a:pPr>
            <a:r>
              <a:rPr lang="en-US" sz="3200" dirty="0">
                <a:effectLst/>
                <a:latin typeface="Calibri" panose="020F0502020204030204" pitchFamily="34" charset="0"/>
                <a:ea typeface="Calibri" panose="020F0502020204030204" pitchFamily="34" charset="0"/>
              </a:rPr>
              <a:t>Proverbs 29:19</a:t>
            </a:r>
          </a:p>
          <a:p>
            <a:pPr marL="0" indent="0">
              <a:buNone/>
            </a:pPr>
            <a:endParaRPr lang="en-US" sz="3200" b="1" dirty="0">
              <a:latin typeface="Calibri" panose="020F0502020204030204" pitchFamily="34" charset="0"/>
              <a:ea typeface="Calibri" panose="020F0502020204030204" pitchFamily="34" charset="0"/>
            </a:endParaRPr>
          </a:p>
          <a:p>
            <a:pPr marL="0" indent="0">
              <a:buNone/>
            </a:pPr>
            <a:r>
              <a:rPr lang="en-US" sz="3200" dirty="0">
                <a:effectLst/>
                <a:latin typeface="Calibri" panose="020F0502020204030204" pitchFamily="34" charset="0"/>
                <a:ea typeface="Calibri" panose="020F0502020204030204" pitchFamily="34" charset="0"/>
              </a:rPr>
              <a:t>A slave will not be instructed by words alone; for though he understands, there will be no response.</a:t>
            </a:r>
            <a:endParaRPr lang="en-US" sz="3200" dirty="0"/>
          </a:p>
        </p:txBody>
      </p:sp>
    </p:spTree>
    <p:extLst>
      <p:ext uri="{BB962C8B-B14F-4D97-AF65-F5344CB8AC3E}">
        <p14:creationId xmlns:p14="http://schemas.microsoft.com/office/powerpoint/2010/main" val="2900900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0" y="1219200"/>
            <a:ext cx="8229600" cy="579120"/>
          </a:xfrm>
        </p:spPr>
        <p:txBody>
          <a:bodyPr/>
          <a:lstStyle/>
          <a:p>
            <a:pPr marL="0" indent="0">
              <a:buNone/>
            </a:pPr>
            <a:r>
              <a:rPr lang="en-US" b="1" dirty="0"/>
              <a:t>We will trust God more</a:t>
            </a:r>
            <a:endParaRPr lang="en-US" dirty="0"/>
          </a:p>
        </p:txBody>
      </p:sp>
    </p:spTree>
    <p:extLst>
      <p:ext uri="{BB962C8B-B14F-4D97-AF65-F5344CB8AC3E}">
        <p14:creationId xmlns:p14="http://schemas.microsoft.com/office/powerpoint/2010/main" val="1905414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A8BC25-F870-4A5D-11A6-3492013B47FD}"/>
              </a:ext>
            </a:extLst>
          </p:cNvPr>
          <p:cNvPicPr>
            <a:picLocks noChangeAspect="1"/>
          </p:cNvPicPr>
          <p:nvPr/>
        </p:nvPicPr>
        <p:blipFill>
          <a:blip r:embed="rId2"/>
          <a:stretch>
            <a:fillRect/>
          </a:stretch>
        </p:blipFill>
        <p:spPr>
          <a:xfrm>
            <a:off x="518873" y="1622898"/>
            <a:ext cx="4811069" cy="3844251"/>
          </a:xfrm>
          <a:prstGeom prst="rect">
            <a:avLst/>
          </a:prstGeom>
        </p:spPr>
      </p:pic>
      <p:pic>
        <p:nvPicPr>
          <p:cNvPr id="7" name="Picture 6">
            <a:extLst>
              <a:ext uri="{FF2B5EF4-FFF2-40B4-BE49-F238E27FC236}">
                <a16:creationId xmlns:a16="http://schemas.microsoft.com/office/drawing/2014/main" id="{82F24AAF-B21B-7CBD-0D71-14DC105FDDDE}"/>
              </a:ext>
            </a:extLst>
          </p:cNvPr>
          <p:cNvPicPr>
            <a:picLocks noChangeAspect="1"/>
          </p:cNvPicPr>
          <p:nvPr/>
        </p:nvPicPr>
        <p:blipFill>
          <a:blip r:embed="rId3"/>
          <a:stretch>
            <a:fillRect/>
          </a:stretch>
        </p:blipFill>
        <p:spPr>
          <a:xfrm>
            <a:off x="6469280" y="1590477"/>
            <a:ext cx="3598746" cy="3811830"/>
          </a:xfrm>
          <a:prstGeom prst="rect">
            <a:avLst/>
          </a:prstGeom>
        </p:spPr>
      </p:pic>
    </p:spTree>
    <p:extLst>
      <p:ext uri="{BB962C8B-B14F-4D97-AF65-F5344CB8AC3E}">
        <p14:creationId xmlns:p14="http://schemas.microsoft.com/office/powerpoint/2010/main" val="2781196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0" y="1219200"/>
            <a:ext cx="8229600" cy="579120"/>
          </a:xfrm>
        </p:spPr>
        <p:txBody>
          <a:bodyPr/>
          <a:lstStyle/>
          <a:p>
            <a:pPr marL="0" indent="0">
              <a:buNone/>
            </a:pPr>
            <a:r>
              <a:rPr lang="en-US" b="1" dirty="0"/>
              <a:t>We will trust God more</a:t>
            </a:r>
            <a:endParaRPr lang="en-US" dirty="0"/>
          </a:p>
        </p:txBody>
      </p:sp>
      <p:sp>
        <p:nvSpPr>
          <p:cNvPr id="4" name="TextBox 3"/>
          <p:cNvSpPr txBox="1"/>
          <p:nvPr/>
        </p:nvSpPr>
        <p:spPr>
          <a:xfrm>
            <a:off x="1905000" y="2209801"/>
            <a:ext cx="8153400" cy="1692771"/>
          </a:xfrm>
          <a:prstGeom prst="rect">
            <a:avLst/>
          </a:prstGeom>
          <a:noFill/>
        </p:spPr>
        <p:txBody>
          <a:bodyPr wrap="square" rtlCol="0">
            <a:spAutoFit/>
          </a:bodyPr>
          <a:lstStyle/>
          <a:p>
            <a:r>
              <a:rPr lang="en-US" sz="2600" b="1" dirty="0">
                <a:solidFill>
                  <a:prstClr val="black"/>
                </a:solidFill>
                <a:latin typeface="Constantia"/>
              </a:rPr>
              <a:t>As we deepen our understanding of God it will deepen our relationship with Him and so strengthen our prayer life and our desire to read the Bible</a:t>
            </a:r>
            <a:endParaRPr lang="en-US" sz="2600" dirty="0">
              <a:solidFill>
                <a:prstClr val="black"/>
              </a:solidFill>
              <a:latin typeface="Constantia"/>
            </a:endParaRPr>
          </a:p>
        </p:txBody>
      </p:sp>
      <p:sp>
        <p:nvSpPr>
          <p:cNvPr id="5" name="TextBox 4"/>
          <p:cNvSpPr txBox="1"/>
          <p:nvPr/>
        </p:nvSpPr>
        <p:spPr>
          <a:xfrm>
            <a:off x="1905000" y="4343400"/>
            <a:ext cx="7848600" cy="892552"/>
          </a:xfrm>
          <a:prstGeom prst="rect">
            <a:avLst/>
          </a:prstGeom>
          <a:noFill/>
        </p:spPr>
        <p:txBody>
          <a:bodyPr wrap="square" rtlCol="0">
            <a:spAutoFit/>
          </a:bodyPr>
          <a:lstStyle/>
          <a:p>
            <a:r>
              <a:rPr lang="en-US" sz="2600" b="1" dirty="0">
                <a:solidFill>
                  <a:prstClr val="black"/>
                </a:solidFill>
                <a:latin typeface="Constantia"/>
              </a:rPr>
              <a:t>As we understand more who God is it will deepen our worship</a:t>
            </a:r>
            <a:endParaRPr lang="en-US" sz="2600" dirty="0">
              <a:solidFill>
                <a:prstClr val="black"/>
              </a:solidFill>
              <a:latin typeface="Constantia"/>
            </a:endParaRPr>
          </a:p>
        </p:txBody>
      </p:sp>
    </p:spTree>
    <p:extLst>
      <p:ext uri="{BB962C8B-B14F-4D97-AF65-F5344CB8AC3E}">
        <p14:creationId xmlns:p14="http://schemas.microsoft.com/office/powerpoint/2010/main" val="1483120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10201F-09C4-ED0F-5277-7A3AF6705765}"/>
              </a:ext>
            </a:extLst>
          </p:cNvPr>
          <p:cNvPicPr>
            <a:picLocks noChangeAspect="1"/>
          </p:cNvPicPr>
          <p:nvPr/>
        </p:nvPicPr>
        <p:blipFill>
          <a:blip r:embed="rId2"/>
          <a:stretch>
            <a:fillRect/>
          </a:stretch>
        </p:blipFill>
        <p:spPr>
          <a:xfrm>
            <a:off x="198061" y="1932799"/>
            <a:ext cx="4326673" cy="2665141"/>
          </a:xfrm>
          <a:prstGeom prst="rect">
            <a:avLst/>
          </a:prstGeom>
        </p:spPr>
      </p:pic>
      <p:pic>
        <p:nvPicPr>
          <p:cNvPr id="7" name="Picture 6">
            <a:extLst>
              <a:ext uri="{FF2B5EF4-FFF2-40B4-BE49-F238E27FC236}">
                <a16:creationId xmlns:a16="http://schemas.microsoft.com/office/drawing/2014/main" id="{5CCF25F1-DD1E-7AE1-11B8-C083D6AE2465}"/>
              </a:ext>
            </a:extLst>
          </p:cNvPr>
          <p:cNvPicPr>
            <a:picLocks noChangeAspect="1"/>
          </p:cNvPicPr>
          <p:nvPr/>
        </p:nvPicPr>
        <p:blipFill>
          <a:blip r:embed="rId3"/>
          <a:stretch>
            <a:fillRect/>
          </a:stretch>
        </p:blipFill>
        <p:spPr>
          <a:xfrm>
            <a:off x="4951342" y="1172403"/>
            <a:ext cx="6491606" cy="3425537"/>
          </a:xfrm>
          <a:prstGeom prst="rect">
            <a:avLst/>
          </a:prstGeom>
        </p:spPr>
      </p:pic>
    </p:spTree>
    <p:extLst>
      <p:ext uri="{BB962C8B-B14F-4D97-AF65-F5344CB8AC3E}">
        <p14:creationId xmlns:p14="http://schemas.microsoft.com/office/powerpoint/2010/main" val="190193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0" y="1219200"/>
            <a:ext cx="8229600" cy="579120"/>
          </a:xfrm>
        </p:spPr>
        <p:txBody>
          <a:bodyPr/>
          <a:lstStyle/>
          <a:p>
            <a:pPr marL="0" indent="0">
              <a:buNone/>
            </a:pPr>
            <a:r>
              <a:rPr lang="en-US" b="1" dirty="0"/>
              <a:t>We will trust God more</a:t>
            </a:r>
            <a:endParaRPr lang="en-US" dirty="0"/>
          </a:p>
        </p:txBody>
      </p:sp>
      <p:sp>
        <p:nvSpPr>
          <p:cNvPr id="4" name="TextBox 3"/>
          <p:cNvSpPr txBox="1"/>
          <p:nvPr/>
        </p:nvSpPr>
        <p:spPr>
          <a:xfrm>
            <a:off x="1905000" y="2209801"/>
            <a:ext cx="8153400" cy="1692771"/>
          </a:xfrm>
          <a:prstGeom prst="rect">
            <a:avLst/>
          </a:prstGeom>
          <a:noFill/>
        </p:spPr>
        <p:txBody>
          <a:bodyPr wrap="square" rtlCol="0">
            <a:spAutoFit/>
          </a:bodyPr>
          <a:lstStyle/>
          <a:p>
            <a:r>
              <a:rPr lang="en-US" sz="2600" b="1" dirty="0">
                <a:solidFill>
                  <a:prstClr val="black"/>
                </a:solidFill>
                <a:latin typeface="Constantia"/>
              </a:rPr>
              <a:t>As we deepen our understanding of God it will deepen our relationship with Him and so strengthen our prayer life and our desire to read the Bible</a:t>
            </a:r>
            <a:endParaRPr lang="en-US" sz="2600" dirty="0">
              <a:solidFill>
                <a:prstClr val="black"/>
              </a:solidFill>
              <a:latin typeface="Constantia"/>
            </a:endParaRPr>
          </a:p>
        </p:txBody>
      </p:sp>
      <p:sp>
        <p:nvSpPr>
          <p:cNvPr id="5" name="TextBox 4"/>
          <p:cNvSpPr txBox="1"/>
          <p:nvPr/>
        </p:nvSpPr>
        <p:spPr>
          <a:xfrm>
            <a:off x="1905000" y="4343400"/>
            <a:ext cx="7848600" cy="892552"/>
          </a:xfrm>
          <a:prstGeom prst="rect">
            <a:avLst/>
          </a:prstGeom>
          <a:noFill/>
        </p:spPr>
        <p:txBody>
          <a:bodyPr wrap="square" rtlCol="0">
            <a:spAutoFit/>
          </a:bodyPr>
          <a:lstStyle/>
          <a:p>
            <a:r>
              <a:rPr lang="en-US" sz="2600" b="1" dirty="0">
                <a:solidFill>
                  <a:prstClr val="black"/>
                </a:solidFill>
                <a:latin typeface="Constantia"/>
              </a:rPr>
              <a:t>As we understand more who God is it will deepen our worship</a:t>
            </a:r>
            <a:endParaRPr lang="en-US" sz="2600" dirty="0">
              <a:solidFill>
                <a:prstClr val="black"/>
              </a:solidFill>
              <a:latin typeface="Constantia"/>
            </a:endParaRPr>
          </a:p>
        </p:txBody>
      </p:sp>
      <p:sp>
        <p:nvSpPr>
          <p:cNvPr id="6" name="TextBox 5"/>
          <p:cNvSpPr txBox="1"/>
          <p:nvPr/>
        </p:nvSpPr>
        <p:spPr>
          <a:xfrm>
            <a:off x="1905000" y="5638800"/>
            <a:ext cx="7848600" cy="892552"/>
          </a:xfrm>
          <a:prstGeom prst="rect">
            <a:avLst/>
          </a:prstGeom>
          <a:noFill/>
        </p:spPr>
        <p:txBody>
          <a:bodyPr wrap="square" rtlCol="0">
            <a:spAutoFit/>
          </a:bodyPr>
          <a:lstStyle/>
          <a:p>
            <a:r>
              <a:rPr lang="en-US" sz="2600" b="1" dirty="0">
                <a:solidFill>
                  <a:prstClr val="black"/>
                </a:solidFill>
                <a:latin typeface="Constantia"/>
              </a:rPr>
              <a:t>As we know God better it will motivate us to evangelize more</a:t>
            </a:r>
            <a:endParaRPr lang="en-US" sz="2600" dirty="0">
              <a:solidFill>
                <a:prstClr val="black"/>
              </a:solidFill>
              <a:latin typeface="Constantia"/>
            </a:endParaRPr>
          </a:p>
        </p:txBody>
      </p:sp>
    </p:spTree>
    <p:extLst>
      <p:ext uri="{BB962C8B-B14F-4D97-AF65-F5344CB8AC3E}">
        <p14:creationId xmlns:p14="http://schemas.microsoft.com/office/powerpoint/2010/main" val="21593086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295400"/>
            <a:ext cx="8229600" cy="502920"/>
          </a:xfrm>
        </p:spPr>
        <p:txBody>
          <a:bodyPr/>
          <a:lstStyle/>
          <a:p>
            <a:pPr marL="0" indent="0">
              <a:buNone/>
            </a:pPr>
            <a:r>
              <a:rPr lang="en-US" b="1" dirty="0"/>
              <a:t>You will be more motivated to go to church</a:t>
            </a:r>
            <a:endParaRPr lang="en-US" dirty="0"/>
          </a:p>
        </p:txBody>
      </p:sp>
    </p:spTree>
    <p:extLst>
      <p:ext uri="{BB962C8B-B14F-4D97-AF65-F5344CB8AC3E}">
        <p14:creationId xmlns:p14="http://schemas.microsoft.com/office/powerpoint/2010/main" val="40350498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B1A720-72E9-C145-E88F-B2301B69ADA2}"/>
              </a:ext>
            </a:extLst>
          </p:cNvPr>
          <p:cNvSpPr>
            <a:spLocks noGrp="1"/>
          </p:cNvSpPr>
          <p:nvPr>
            <p:ph idx="1"/>
          </p:nvPr>
        </p:nvSpPr>
        <p:spPr/>
        <p:txBody>
          <a:bodyPr>
            <a:normAutofit/>
          </a:bodyPr>
          <a:lstStyle/>
          <a:p>
            <a:pPr marL="0" indent="0">
              <a:buNone/>
            </a:pPr>
            <a:r>
              <a:rPr lang="en-US" sz="4000" dirty="0">
                <a:effectLst/>
                <a:latin typeface="Calibri" panose="020F0502020204030204" pitchFamily="34" charset="0"/>
                <a:ea typeface="Calibri" panose="020F0502020204030204" pitchFamily="34" charset="0"/>
                <a:cs typeface="Calibri" panose="020F0502020204030204" pitchFamily="34" charset="0"/>
              </a:rPr>
              <a:t>Psalm 42:1</a:t>
            </a:r>
          </a:p>
          <a:p>
            <a:pPr marL="0" indent="0">
              <a:buNone/>
            </a:pPr>
            <a:endParaRPr lang="en-US" sz="40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4000" dirty="0">
                <a:effectLst/>
                <a:latin typeface="Calibri" panose="020F0502020204030204" pitchFamily="34" charset="0"/>
                <a:ea typeface="Calibri" panose="020F0502020204030204" pitchFamily="34" charset="0"/>
                <a:cs typeface="Calibri" panose="020F0502020204030204" pitchFamily="34" charset="0"/>
              </a:rPr>
              <a:t>As the deer pants for the water brooks, so my soul pants for You, O God.</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4000" dirty="0"/>
          </a:p>
        </p:txBody>
      </p:sp>
    </p:spTree>
    <p:extLst>
      <p:ext uri="{BB962C8B-B14F-4D97-AF65-F5344CB8AC3E}">
        <p14:creationId xmlns:p14="http://schemas.microsoft.com/office/powerpoint/2010/main" val="35564685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295400"/>
            <a:ext cx="8229600" cy="502920"/>
          </a:xfrm>
        </p:spPr>
        <p:txBody>
          <a:bodyPr/>
          <a:lstStyle/>
          <a:p>
            <a:pPr marL="0" indent="0">
              <a:buNone/>
            </a:pPr>
            <a:r>
              <a:rPr lang="en-US" b="1" dirty="0"/>
              <a:t>You will be more motivated to go to church</a:t>
            </a:r>
            <a:endParaRPr lang="en-US" dirty="0"/>
          </a:p>
        </p:txBody>
      </p:sp>
      <p:sp>
        <p:nvSpPr>
          <p:cNvPr id="4" name="TextBox 3"/>
          <p:cNvSpPr txBox="1"/>
          <p:nvPr/>
        </p:nvSpPr>
        <p:spPr>
          <a:xfrm>
            <a:off x="1981200" y="2362201"/>
            <a:ext cx="8229600" cy="492443"/>
          </a:xfrm>
          <a:prstGeom prst="rect">
            <a:avLst/>
          </a:prstGeom>
          <a:noFill/>
        </p:spPr>
        <p:txBody>
          <a:bodyPr wrap="square" rtlCol="0">
            <a:spAutoFit/>
          </a:bodyPr>
          <a:lstStyle/>
          <a:p>
            <a:r>
              <a:rPr lang="en-US" sz="2600" b="1" dirty="0">
                <a:solidFill>
                  <a:prstClr val="black"/>
                </a:solidFill>
                <a:latin typeface="Constantia"/>
              </a:rPr>
              <a:t>It creates a correct and proper self-image</a:t>
            </a:r>
            <a:endParaRPr lang="en-US" sz="2600" dirty="0">
              <a:solidFill>
                <a:prstClr val="black"/>
              </a:solidFill>
              <a:latin typeface="Constantia"/>
            </a:endParaRPr>
          </a:p>
        </p:txBody>
      </p:sp>
    </p:spTree>
    <p:extLst>
      <p:ext uri="{BB962C8B-B14F-4D97-AF65-F5344CB8AC3E}">
        <p14:creationId xmlns:p14="http://schemas.microsoft.com/office/powerpoint/2010/main" val="315638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D559AE-3ED5-24A2-70DF-1D7EBC31C50B}"/>
              </a:ext>
            </a:extLst>
          </p:cNvPr>
          <p:cNvSpPr>
            <a:spLocks noGrp="1"/>
          </p:cNvSpPr>
          <p:nvPr>
            <p:ph idx="1"/>
          </p:nvPr>
        </p:nvSpPr>
        <p:spPr>
          <a:xfrm>
            <a:off x="609600" y="1935480"/>
            <a:ext cx="3577389" cy="490086"/>
          </a:xfrm>
        </p:spPr>
        <p:txBody>
          <a:bodyPr>
            <a:noAutofit/>
          </a:bodyPr>
          <a:lstStyle/>
          <a:p>
            <a:pPr marL="0" indent="0">
              <a:buNone/>
            </a:pPr>
            <a:r>
              <a:rPr lang="en-US" sz="2400" dirty="0"/>
              <a:t>Our lowered self-image</a:t>
            </a:r>
            <a:r>
              <a:rPr lang="en-US" dirty="0"/>
              <a:t>	</a:t>
            </a:r>
          </a:p>
        </p:txBody>
      </p:sp>
      <p:sp>
        <p:nvSpPr>
          <p:cNvPr id="4" name="Arrow: Right 3">
            <a:extLst>
              <a:ext uri="{FF2B5EF4-FFF2-40B4-BE49-F238E27FC236}">
                <a16:creationId xmlns:a16="http://schemas.microsoft.com/office/drawing/2014/main" id="{A7D1B510-836D-1CD9-7119-91EC673F631B}"/>
              </a:ext>
            </a:extLst>
          </p:cNvPr>
          <p:cNvSpPr/>
          <p:nvPr/>
        </p:nvSpPr>
        <p:spPr>
          <a:xfrm>
            <a:off x="4462917" y="2016893"/>
            <a:ext cx="1029903" cy="327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C64487DB-446D-E5C3-3268-13A3F532BB43}"/>
              </a:ext>
            </a:extLst>
          </p:cNvPr>
          <p:cNvSpPr txBox="1">
            <a:spLocks/>
          </p:cNvSpPr>
          <p:nvPr/>
        </p:nvSpPr>
        <p:spPr>
          <a:xfrm>
            <a:off x="5874618" y="2854091"/>
            <a:ext cx="5274646" cy="490086"/>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2400" dirty="0"/>
              <a:t>Dignity and tremendous value &amp; worth 	</a:t>
            </a:r>
          </a:p>
        </p:txBody>
      </p:sp>
      <p:sp>
        <p:nvSpPr>
          <p:cNvPr id="6" name="Content Placeholder 2">
            <a:extLst>
              <a:ext uri="{FF2B5EF4-FFF2-40B4-BE49-F238E27FC236}">
                <a16:creationId xmlns:a16="http://schemas.microsoft.com/office/drawing/2014/main" id="{0AF4D896-94C3-1573-A737-8F20AB601680}"/>
              </a:ext>
            </a:extLst>
          </p:cNvPr>
          <p:cNvSpPr txBox="1">
            <a:spLocks/>
          </p:cNvSpPr>
          <p:nvPr/>
        </p:nvSpPr>
        <p:spPr>
          <a:xfrm>
            <a:off x="5874618" y="1935480"/>
            <a:ext cx="3086501" cy="490086"/>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2400" dirty="0"/>
              <a:t>Dull and worthless</a:t>
            </a:r>
            <a:r>
              <a:rPr lang="en-US" dirty="0"/>
              <a:t>	</a:t>
            </a:r>
          </a:p>
        </p:txBody>
      </p:sp>
      <p:sp>
        <p:nvSpPr>
          <p:cNvPr id="7" name="Content Placeholder 2">
            <a:extLst>
              <a:ext uri="{FF2B5EF4-FFF2-40B4-BE49-F238E27FC236}">
                <a16:creationId xmlns:a16="http://schemas.microsoft.com/office/drawing/2014/main" id="{75F544F0-B3D5-84BF-996E-26B0C15FBDF4}"/>
              </a:ext>
            </a:extLst>
          </p:cNvPr>
          <p:cNvSpPr txBox="1">
            <a:spLocks/>
          </p:cNvSpPr>
          <p:nvPr/>
        </p:nvSpPr>
        <p:spPr>
          <a:xfrm>
            <a:off x="609599" y="2753828"/>
            <a:ext cx="3086501" cy="490086"/>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2400" dirty="0"/>
              <a:t>God’s image of us</a:t>
            </a:r>
          </a:p>
        </p:txBody>
      </p:sp>
      <p:sp>
        <p:nvSpPr>
          <p:cNvPr id="8" name="Arrow: Right 7">
            <a:extLst>
              <a:ext uri="{FF2B5EF4-FFF2-40B4-BE49-F238E27FC236}">
                <a16:creationId xmlns:a16="http://schemas.microsoft.com/office/drawing/2014/main" id="{721BEEF0-A060-9594-8028-BD4F0A521C8A}"/>
              </a:ext>
            </a:extLst>
          </p:cNvPr>
          <p:cNvSpPr/>
          <p:nvPr/>
        </p:nvSpPr>
        <p:spPr>
          <a:xfrm>
            <a:off x="4462917" y="2854091"/>
            <a:ext cx="1029903" cy="327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1F02F7A5-9EBB-43B9-DFD4-1F7B6F9375AB}"/>
              </a:ext>
            </a:extLst>
          </p:cNvPr>
          <p:cNvSpPr txBox="1">
            <a:spLocks/>
          </p:cNvSpPr>
          <p:nvPr/>
        </p:nvSpPr>
        <p:spPr>
          <a:xfrm>
            <a:off x="609599" y="4704548"/>
            <a:ext cx="3086501" cy="490086"/>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2400" dirty="0"/>
              <a:t>God’s image of us</a:t>
            </a:r>
          </a:p>
        </p:txBody>
      </p:sp>
      <p:sp>
        <p:nvSpPr>
          <p:cNvPr id="10" name="Content Placeholder 2">
            <a:extLst>
              <a:ext uri="{FF2B5EF4-FFF2-40B4-BE49-F238E27FC236}">
                <a16:creationId xmlns:a16="http://schemas.microsoft.com/office/drawing/2014/main" id="{0BBDDC72-945F-E3B4-C1E9-1AF64AF7FB9D}"/>
              </a:ext>
            </a:extLst>
          </p:cNvPr>
          <p:cNvSpPr txBox="1">
            <a:spLocks/>
          </p:cNvSpPr>
          <p:nvPr/>
        </p:nvSpPr>
        <p:spPr>
          <a:xfrm>
            <a:off x="609600" y="3886200"/>
            <a:ext cx="3577389" cy="490086"/>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2400" dirty="0"/>
              <a:t>Our inflated self-image</a:t>
            </a:r>
          </a:p>
        </p:txBody>
      </p:sp>
      <p:sp>
        <p:nvSpPr>
          <p:cNvPr id="11" name="Arrow: Right 10">
            <a:extLst>
              <a:ext uri="{FF2B5EF4-FFF2-40B4-BE49-F238E27FC236}">
                <a16:creationId xmlns:a16="http://schemas.microsoft.com/office/drawing/2014/main" id="{4FBF5C69-7B69-AD85-18DF-F81BA24D06E5}"/>
              </a:ext>
            </a:extLst>
          </p:cNvPr>
          <p:cNvSpPr/>
          <p:nvPr/>
        </p:nvSpPr>
        <p:spPr>
          <a:xfrm>
            <a:off x="4459710" y="4785961"/>
            <a:ext cx="1029903" cy="327259"/>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D1403ED6-F176-1153-B25F-7EE58C9EEBFE}"/>
              </a:ext>
            </a:extLst>
          </p:cNvPr>
          <p:cNvSpPr/>
          <p:nvPr/>
        </p:nvSpPr>
        <p:spPr>
          <a:xfrm>
            <a:off x="4462916" y="3996089"/>
            <a:ext cx="1029903" cy="327259"/>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1544A281-A037-7A1C-6765-EFD7CDDDD414}"/>
              </a:ext>
            </a:extLst>
          </p:cNvPr>
          <p:cNvSpPr txBox="1">
            <a:spLocks/>
          </p:cNvSpPr>
          <p:nvPr/>
        </p:nvSpPr>
        <p:spPr>
          <a:xfrm>
            <a:off x="5874618" y="3914675"/>
            <a:ext cx="5274646" cy="490086"/>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2400" dirty="0"/>
              <a:t>Arrogant and independent	</a:t>
            </a:r>
          </a:p>
        </p:txBody>
      </p:sp>
      <p:sp>
        <p:nvSpPr>
          <p:cNvPr id="14" name="Content Placeholder 2">
            <a:extLst>
              <a:ext uri="{FF2B5EF4-FFF2-40B4-BE49-F238E27FC236}">
                <a16:creationId xmlns:a16="http://schemas.microsoft.com/office/drawing/2014/main" id="{1C83AD53-C5A3-7FB5-0931-442F859C48F5}"/>
              </a:ext>
            </a:extLst>
          </p:cNvPr>
          <p:cNvSpPr txBox="1">
            <a:spLocks/>
          </p:cNvSpPr>
          <p:nvPr/>
        </p:nvSpPr>
        <p:spPr>
          <a:xfrm>
            <a:off x="5874618" y="4704547"/>
            <a:ext cx="5274646" cy="490086"/>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US" sz="2400" dirty="0"/>
              <a:t>Sinners who need grace and mercy	</a:t>
            </a:r>
          </a:p>
        </p:txBody>
      </p:sp>
      <p:sp>
        <p:nvSpPr>
          <p:cNvPr id="15" name="TextBox 14">
            <a:extLst>
              <a:ext uri="{FF2B5EF4-FFF2-40B4-BE49-F238E27FC236}">
                <a16:creationId xmlns:a16="http://schemas.microsoft.com/office/drawing/2014/main" id="{D7C533DF-C219-F143-7EB0-024736D6D34F}"/>
              </a:ext>
            </a:extLst>
          </p:cNvPr>
          <p:cNvSpPr txBox="1"/>
          <p:nvPr/>
        </p:nvSpPr>
        <p:spPr>
          <a:xfrm>
            <a:off x="609599" y="5727032"/>
            <a:ext cx="10767462" cy="461665"/>
          </a:xfrm>
          <a:prstGeom prst="rect">
            <a:avLst/>
          </a:prstGeom>
          <a:noFill/>
        </p:spPr>
        <p:txBody>
          <a:bodyPr wrap="square" rtlCol="0">
            <a:spAutoFit/>
          </a:bodyPr>
          <a:lstStyle/>
          <a:p>
            <a:r>
              <a:rPr lang="en-US" sz="2400" dirty="0">
                <a:effectLst/>
                <a:latin typeface="Calibri" panose="020F0502020204030204" pitchFamily="34" charset="0"/>
                <a:ea typeface="Calibri" panose="020F0502020204030204" pitchFamily="34" charset="0"/>
              </a:rPr>
              <a:t>A wrong self-image is self’s view of self; a right self-image is God’s view of self.</a:t>
            </a:r>
            <a:r>
              <a:rPr lang="en-US" sz="1800" dirty="0">
                <a:effectLst/>
                <a:latin typeface="Calibri" panose="020F0502020204030204" pitchFamily="34" charset="0"/>
                <a:ea typeface="Calibri" panose="020F0502020204030204" pitchFamily="34" charset="0"/>
              </a:rPr>
              <a:t> </a:t>
            </a:r>
            <a:endParaRPr lang="en-US" dirty="0"/>
          </a:p>
        </p:txBody>
      </p:sp>
    </p:spTree>
    <p:extLst>
      <p:ext uri="{BB962C8B-B14F-4D97-AF65-F5344CB8AC3E}">
        <p14:creationId xmlns:p14="http://schemas.microsoft.com/office/powerpoint/2010/main" val="20049251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295400"/>
            <a:ext cx="8229600" cy="502920"/>
          </a:xfrm>
        </p:spPr>
        <p:txBody>
          <a:bodyPr/>
          <a:lstStyle/>
          <a:p>
            <a:pPr marL="0" indent="0">
              <a:buNone/>
            </a:pPr>
            <a:r>
              <a:rPr lang="en-US" b="1" dirty="0"/>
              <a:t>You will be more motivated to go to church</a:t>
            </a:r>
            <a:endParaRPr lang="en-US" dirty="0"/>
          </a:p>
        </p:txBody>
      </p:sp>
      <p:sp>
        <p:nvSpPr>
          <p:cNvPr id="4" name="TextBox 3"/>
          <p:cNvSpPr txBox="1"/>
          <p:nvPr/>
        </p:nvSpPr>
        <p:spPr>
          <a:xfrm>
            <a:off x="1981200" y="2362201"/>
            <a:ext cx="8229600" cy="492443"/>
          </a:xfrm>
          <a:prstGeom prst="rect">
            <a:avLst/>
          </a:prstGeom>
          <a:noFill/>
        </p:spPr>
        <p:txBody>
          <a:bodyPr wrap="square" rtlCol="0">
            <a:spAutoFit/>
          </a:bodyPr>
          <a:lstStyle/>
          <a:p>
            <a:r>
              <a:rPr lang="en-US" sz="2600" b="1" dirty="0">
                <a:solidFill>
                  <a:prstClr val="black"/>
                </a:solidFill>
                <a:latin typeface="Constantia"/>
              </a:rPr>
              <a:t>It creates a correct and proper self-image</a:t>
            </a:r>
            <a:endParaRPr lang="en-US" sz="2600" dirty="0">
              <a:solidFill>
                <a:prstClr val="black"/>
              </a:solidFill>
              <a:latin typeface="Constantia"/>
            </a:endParaRPr>
          </a:p>
        </p:txBody>
      </p:sp>
      <p:sp>
        <p:nvSpPr>
          <p:cNvPr id="5" name="TextBox 4"/>
          <p:cNvSpPr txBox="1"/>
          <p:nvPr/>
        </p:nvSpPr>
        <p:spPr>
          <a:xfrm>
            <a:off x="1981200" y="3505201"/>
            <a:ext cx="8229600" cy="492443"/>
          </a:xfrm>
          <a:prstGeom prst="rect">
            <a:avLst/>
          </a:prstGeom>
          <a:noFill/>
        </p:spPr>
        <p:txBody>
          <a:bodyPr wrap="square" rtlCol="0">
            <a:spAutoFit/>
          </a:bodyPr>
          <a:lstStyle/>
          <a:p>
            <a:r>
              <a:rPr lang="en-US" sz="2600" b="1" dirty="0">
                <a:solidFill>
                  <a:prstClr val="black"/>
                </a:solidFill>
                <a:latin typeface="Constantia"/>
              </a:rPr>
              <a:t>It creates right relationships</a:t>
            </a:r>
            <a:endParaRPr lang="en-US" sz="2600" dirty="0">
              <a:solidFill>
                <a:prstClr val="black"/>
              </a:solidFill>
              <a:latin typeface="Constantia"/>
            </a:endParaRPr>
          </a:p>
        </p:txBody>
      </p:sp>
    </p:spTree>
    <p:extLst>
      <p:ext uri="{BB962C8B-B14F-4D97-AF65-F5344CB8AC3E}">
        <p14:creationId xmlns:p14="http://schemas.microsoft.com/office/powerpoint/2010/main" val="332792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3D3E4C-C9AB-AF2C-A0F9-93D248090923}"/>
              </a:ext>
            </a:extLst>
          </p:cNvPr>
          <p:cNvSpPr>
            <a:spLocks noGrp="1"/>
          </p:cNvSpPr>
          <p:nvPr>
            <p:ph idx="1"/>
          </p:nvPr>
        </p:nvSpPr>
        <p:spPr>
          <a:xfrm>
            <a:off x="609600" y="1338714"/>
            <a:ext cx="10972800" cy="1799122"/>
          </a:xfrm>
        </p:spPr>
        <p:txBody>
          <a:bodyPr>
            <a:normAutofit/>
          </a:bodyPr>
          <a:lstStyle/>
          <a:p>
            <a:pPr marL="0" indent="0">
              <a:buNone/>
            </a:pPr>
            <a:r>
              <a:rPr lang="en-US" sz="2800" dirty="0">
                <a:effectLst/>
                <a:latin typeface="Calibri" panose="020F0502020204030204" pitchFamily="34" charset="0"/>
                <a:ea typeface="Calibri" panose="020F0502020204030204" pitchFamily="34" charset="0"/>
              </a:rPr>
              <a:t>1 John 4:19</a:t>
            </a:r>
          </a:p>
          <a:p>
            <a:pPr marL="0" indent="0">
              <a:buNone/>
            </a:pPr>
            <a:endParaRPr lang="en-US" sz="2800" dirty="0">
              <a:latin typeface="Calibri" panose="020F0502020204030204" pitchFamily="34" charset="0"/>
              <a:ea typeface="Calibri" panose="020F0502020204030204" pitchFamily="34" charset="0"/>
            </a:endParaRPr>
          </a:p>
          <a:p>
            <a:pPr marL="0" indent="0">
              <a:buNone/>
            </a:pPr>
            <a:r>
              <a:rPr lang="en-US" sz="2800" dirty="0">
                <a:effectLst/>
                <a:latin typeface="Calibri" panose="020F0502020204030204" pitchFamily="34" charset="0"/>
                <a:ea typeface="Calibri" panose="020F0502020204030204" pitchFamily="34" charset="0"/>
              </a:rPr>
              <a:t>We love because He first loved us.</a:t>
            </a:r>
          </a:p>
          <a:p>
            <a:pPr marL="0" indent="0">
              <a:buNone/>
            </a:pPr>
            <a:endParaRPr lang="en-US" sz="2800" dirty="0"/>
          </a:p>
        </p:txBody>
      </p:sp>
      <p:sp>
        <p:nvSpPr>
          <p:cNvPr id="4" name="TextBox 3">
            <a:extLst>
              <a:ext uri="{FF2B5EF4-FFF2-40B4-BE49-F238E27FC236}">
                <a16:creationId xmlns:a16="http://schemas.microsoft.com/office/drawing/2014/main" id="{BDF463B8-B86A-4851-E7E1-75F4E78B8E27}"/>
              </a:ext>
            </a:extLst>
          </p:cNvPr>
          <p:cNvSpPr txBox="1"/>
          <p:nvPr/>
        </p:nvSpPr>
        <p:spPr>
          <a:xfrm>
            <a:off x="577516" y="3859731"/>
            <a:ext cx="11059427" cy="2246769"/>
          </a:xfrm>
          <a:prstGeom prst="rect">
            <a:avLst/>
          </a:prstGeom>
          <a:noFill/>
        </p:spPr>
        <p:txBody>
          <a:bodyPr wrap="square" rtlCol="0">
            <a:spAutoFit/>
          </a:bodyPr>
          <a:lstStyle/>
          <a:p>
            <a:r>
              <a:rPr lang="en-US" sz="2800" dirty="0">
                <a:effectLst/>
                <a:latin typeface="Calibri" panose="020F0502020204030204" pitchFamily="34" charset="0"/>
                <a:ea typeface="Calibri" panose="020F0502020204030204" pitchFamily="34" charset="0"/>
                <a:cs typeface="Calibri" panose="020F0502020204030204" pitchFamily="34" charset="0"/>
              </a:rPr>
              <a:t>Colossians 3:13</a:t>
            </a:r>
          </a:p>
          <a:p>
            <a:endParaRPr lang="en-US" sz="2800" dirty="0">
              <a:latin typeface="Calibri" panose="020F0502020204030204" pitchFamily="34" charset="0"/>
              <a:ea typeface="Calibri" panose="020F0502020204030204" pitchFamily="34" charset="0"/>
              <a:cs typeface="Calibri" panose="020F0502020204030204" pitchFamily="34" charset="0"/>
            </a:endParaRPr>
          </a:p>
          <a:p>
            <a:r>
              <a:rPr lang="en-US" sz="2800" dirty="0">
                <a:effectLst/>
                <a:latin typeface="Calibri" panose="020F0502020204030204" pitchFamily="34" charset="0"/>
                <a:ea typeface="Calibri" panose="020F0502020204030204" pitchFamily="34" charset="0"/>
                <a:cs typeface="Calibri" panose="020F0502020204030204" pitchFamily="34" charset="0"/>
              </a:rPr>
              <a:t>Bearing with one another, and forgiving each other, whoever has a complaint against anyone; just as the Lord forgave, so also should you.</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800" dirty="0"/>
          </a:p>
        </p:txBody>
      </p:sp>
    </p:spTree>
    <p:extLst>
      <p:ext uri="{BB962C8B-B14F-4D97-AF65-F5344CB8AC3E}">
        <p14:creationId xmlns:p14="http://schemas.microsoft.com/office/powerpoint/2010/main" val="67663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barn(inVertical)">
                                      <p:cBhvr>
                                        <p:cTn id="10"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Division of Attributes</a:t>
            </a:r>
          </a:p>
        </p:txBody>
      </p:sp>
      <p:sp>
        <p:nvSpPr>
          <p:cNvPr id="3" name="Content Placeholder 2"/>
          <p:cNvSpPr>
            <a:spLocks noGrp="1"/>
          </p:cNvSpPr>
          <p:nvPr>
            <p:ph idx="1"/>
          </p:nvPr>
        </p:nvSpPr>
        <p:spPr>
          <a:xfrm>
            <a:off x="1981200" y="1935480"/>
            <a:ext cx="8229600" cy="426720"/>
          </a:xfrm>
        </p:spPr>
        <p:txBody>
          <a:bodyPr/>
          <a:lstStyle/>
          <a:p>
            <a:pPr marL="0" indent="0">
              <a:buNone/>
            </a:pPr>
            <a:r>
              <a:rPr lang="en-US" sz="2000" b="1" dirty="0">
                <a:solidFill>
                  <a:srgbClr val="C00000"/>
                </a:solidFill>
              </a:rPr>
              <a:t>Metaphysical, Incommunicable (does not exist in people), Absolute</a:t>
            </a:r>
            <a:endParaRPr lang="en-US" sz="2000" dirty="0">
              <a:solidFill>
                <a:srgbClr val="C00000"/>
              </a:solidFill>
            </a:endParaRPr>
          </a:p>
          <a:p>
            <a:pPr marL="0" indent="0">
              <a:buNone/>
            </a:pPr>
            <a:endParaRPr lang="en-US" dirty="0"/>
          </a:p>
        </p:txBody>
      </p:sp>
      <p:sp>
        <p:nvSpPr>
          <p:cNvPr id="4" name="TextBox 3"/>
          <p:cNvSpPr txBox="1"/>
          <p:nvPr/>
        </p:nvSpPr>
        <p:spPr>
          <a:xfrm>
            <a:off x="2667000" y="2634734"/>
            <a:ext cx="3352800" cy="369332"/>
          </a:xfrm>
          <a:prstGeom prst="rect">
            <a:avLst/>
          </a:prstGeom>
          <a:noFill/>
        </p:spPr>
        <p:txBody>
          <a:bodyPr wrap="square" rtlCol="0">
            <a:spAutoFit/>
          </a:bodyPr>
          <a:lstStyle/>
          <a:p>
            <a:r>
              <a:rPr lang="en-US" dirty="0">
                <a:solidFill>
                  <a:prstClr val="black"/>
                </a:solidFill>
                <a:latin typeface="Constantia"/>
              </a:rPr>
              <a:t>The Eternal God</a:t>
            </a:r>
          </a:p>
        </p:txBody>
      </p:sp>
      <p:sp>
        <p:nvSpPr>
          <p:cNvPr id="5" name="TextBox 4"/>
          <p:cNvSpPr txBox="1"/>
          <p:nvPr/>
        </p:nvSpPr>
        <p:spPr>
          <a:xfrm>
            <a:off x="2667000" y="3227745"/>
            <a:ext cx="2590800" cy="369332"/>
          </a:xfrm>
          <a:prstGeom prst="rect">
            <a:avLst/>
          </a:prstGeom>
          <a:noFill/>
        </p:spPr>
        <p:txBody>
          <a:bodyPr wrap="square" rtlCol="0">
            <a:spAutoFit/>
          </a:bodyPr>
          <a:lstStyle/>
          <a:p>
            <a:r>
              <a:rPr lang="en-US" dirty="0">
                <a:solidFill>
                  <a:prstClr val="black"/>
                </a:solidFill>
                <a:latin typeface="Constantia"/>
              </a:rPr>
              <a:t>The Immutable God</a:t>
            </a:r>
          </a:p>
        </p:txBody>
      </p:sp>
      <p:sp>
        <p:nvSpPr>
          <p:cNvPr id="6" name="TextBox 5"/>
          <p:cNvSpPr txBox="1"/>
          <p:nvPr/>
        </p:nvSpPr>
        <p:spPr>
          <a:xfrm>
            <a:off x="2667000" y="3820756"/>
            <a:ext cx="2590800" cy="381000"/>
          </a:xfrm>
          <a:prstGeom prst="rect">
            <a:avLst/>
          </a:prstGeom>
          <a:noFill/>
        </p:spPr>
        <p:txBody>
          <a:bodyPr wrap="square" rtlCol="0">
            <a:spAutoFit/>
          </a:bodyPr>
          <a:lstStyle/>
          <a:p>
            <a:r>
              <a:rPr lang="en-US" dirty="0">
                <a:solidFill>
                  <a:prstClr val="black"/>
                </a:solidFill>
                <a:latin typeface="Constantia"/>
              </a:rPr>
              <a:t>The Omnipotent God</a:t>
            </a:r>
          </a:p>
        </p:txBody>
      </p:sp>
      <p:sp>
        <p:nvSpPr>
          <p:cNvPr id="7" name="TextBox 6"/>
          <p:cNvSpPr txBox="1"/>
          <p:nvPr/>
        </p:nvSpPr>
        <p:spPr>
          <a:xfrm>
            <a:off x="2667000" y="4425435"/>
            <a:ext cx="2286000" cy="369332"/>
          </a:xfrm>
          <a:prstGeom prst="rect">
            <a:avLst/>
          </a:prstGeom>
          <a:noFill/>
        </p:spPr>
        <p:txBody>
          <a:bodyPr wrap="square" rtlCol="0">
            <a:spAutoFit/>
          </a:bodyPr>
          <a:lstStyle/>
          <a:p>
            <a:r>
              <a:rPr lang="en-US" dirty="0">
                <a:solidFill>
                  <a:prstClr val="black"/>
                </a:solidFill>
                <a:latin typeface="Constantia"/>
              </a:rPr>
              <a:t>The Omniscient God</a:t>
            </a:r>
          </a:p>
        </p:txBody>
      </p:sp>
      <p:sp>
        <p:nvSpPr>
          <p:cNvPr id="8" name="TextBox 7"/>
          <p:cNvSpPr txBox="1"/>
          <p:nvPr/>
        </p:nvSpPr>
        <p:spPr>
          <a:xfrm>
            <a:off x="2667000" y="5018446"/>
            <a:ext cx="2895600" cy="369332"/>
          </a:xfrm>
          <a:prstGeom prst="rect">
            <a:avLst/>
          </a:prstGeom>
          <a:noFill/>
        </p:spPr>
        <p:txBody>
          <a:bodyPr wrap="square" rtlCol="0">
            <a:spAutoFit/>
          </a:bodyPr>
          <a:lstStyle/>
          <a:p>
            <a:r>
              <a:rPr lang="en-US" dirty="0">
                <a:solidFill>
                  <a:prstClr val="black"/>
                </a:solidFill>
                <a:latin typeface="Constantia"/>
              </a:rPr>
              <a:t>The Omnipresent God</a:t>
            </a:r>
          </a:p>
        </p:txBody>
      </p:sp>
      <p:sp>
        <p:nvSpPr>
          <p:cNvPr id="9" name="TextBox 8"/>
          <p:cNvSpPr txBox="1"/>
          <p:nvPr/>
        </p:nvSpPr>
        <p:spPr>
          <a:xfrm>
            <a:off x="2667000" y="5611457"/>
            <a:ext cx="2514600" cy="369332"/>
          </a:xfrm>
          <a:prstGeom prst="rect">
            <a:avLst/>
          </a:prstGeom>
          <a:noFill/>
        </p:spPr>
        <p:txBody>
          <a:bodyPr wrap="square" rtlCol="0">
            <a:spAutoFit/>
          </a:bodyPr>
          <a:lstStyle/>
          <a:p>
            <a:r>
              <a:rPr lang="en-US" dirty="0">
                <a:solidFill>
                  <a:prstClr val="black"/>
                </a:solidFill>
                <a:latin typeface="Constantia"/>
              </a:rPr>
              <a:t>The Holy God</a:t>
            </a:r>
          </a:p>
        </p:txBody>
      </p:sp>
      <p:sp>
        <p:nvSpPr>
          <p:cNvPr id="10" name="TextBox 9"/>
          <p:cNvSpPr txBox="1"/>
          <p:nvPr/>
        </p:nvSpPr>
        <p:spPr>
          <a:xfrm>
            <a:off x="2667000" y="6204466"/>
            <a:ext cx="2286000" cy="369332"/>
          </a:xfrm>
          <a:prstGeom prst="rect">
            <a:avLst/>
          </a:prstGeom>
          <a:noFill/>
        </p:spPr>
        <p:txBody>
          <a:bodyPr wrap="square" rtlCol="0">
            <a:spAutoFit/>
          </a:bodyPr>
          <a:lstStyle/>
          <a:p>
            <a:r>
              <a:rPr lang="en-US" dirty="0">
                <a:solidFill>
                  <a:prstClr val="black"/>
                </a:solidFill>
                <a:latin typeface="Constantia"/>
              </a:rPr>
              <a:t>The Sovereign God</a:t>
            </a:r>
          </a:p>
        </p:txBody>
      </p:sp>
    </p:spTree>
    <p:extLst>
      <p:ext uri="{BB962C8B-B14F-4D97-AF65-F5344CB8AC3E}">
        <p14:creationId xmlns:p14="http://schemas.microsoft.com/office/powerpoint/2010/main" val="325061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0" y="1143000"/>
            <a:ext cx="8229600" cy="502920"/>
          </a:xfrm>
        </p:spPr>
        <p:txBody>
          <a:bodyPr/>
          <a:lstStyle/>
          <a:p>
            <a:pPr marL="0" indent="0">
              <a:buNone/>
            </a:pPr>
            <a:r>
              <a:rPr lang="en-US" sz="2000" b="1" dirty="0">
                <a:solidFill>
                  <a:srgbClr val="C00000"/>
                </a:solidFill>
              </a:rPr>
              <a:t>Moral, Communicable (does exist in people), Comparative</a:t>
            </a:r>
            <a:endParaRPr lang="en-US" sz="2000" dirty="0">
              <a:solidFill>
                <a:srgbClr val="C00000"/>
              </a:solidFill>
            </a:endParaRPr>
          </a:p>
          <a:p>
            <a:pPr marL="0" indent="0">
              <a:buNone/>
            </a:pPr>
            <a:endParaRPr lang="en-US" dirty="0"/>
          </a:p>
        </p:txBody>
      </p:sp>
      <p:sp>
        <p:nvSpPr>
          <p:cNvPr id="4" name="TextBox 3"/>
          <p:cNvSpPr txBox="1"/>
          <p:nvPr/>
        </p:nvSpPr>
        <p:spPr>
          <a:xfrm>
            <a:off x="2476500" y="2362200"/>
            <a:ext cx="6324600" cy="369332"/>
          </a:xfrm>
          <a:prstGeom prst="rect">
            <a:avLst/>
          </a:prstGeom>
          <a:noFill/>
        </p:spPr>
        <p:txBody>
          <a:bodyPr wrap="square" rtlCol="0">
            <a:spAutoFit/>
          </a:bodyPr>
          <a:lstStyle/>
          <a:p>
            <a:r>
              <a:rPr lang="en-US" dirty="0">
                <a:solidFill>
                  <a:prstClr val="black"/>
                </a:solidFill>
                <a:latin typeface="Constantia"/>
              </a:rPr>
              <a:t>The Divine Love</a:t>
            </a:r>
          </a:p>
        </p:txBody>
      </p:sp>
      <p:sp>
        <p:nvSpPr>
          <p:cNvPr id="5" name="TextBox 4"/>
          <p:cNvSpPr txBox="1"/>
          <p:nvPr/>
        </p:nvSpPr>
        <p:spPr>
          <a:xfrm>
            <a:off x="2476500" y="3009900"/>
            <a:ext cx="6324600" cy="369332"/>
          </a:xfrm>
          <a:prstGeom prst="rect">
            <a:avLst/>
          </a:prstGeom>
          <a:noFill/>
        </p:spPr>
        <p:txBody>
          <a:bodyPr wrap="square" rtlCol="0">
            <a:spAutoFit/>
          </a:bodyPr>
          <a:lstStyle/>
          <a:p>
            <a:r>
              <a:rPr lang="en-US" dirty="0">
                <a:solidFill>
                  <a:prstClr val="black"/>
                </a:solidFill>
                <a:latin typeface="Constantia"/>
              </a:rPr>
              <a:t>The Divine Faithfulness</a:t>
            </a:r>
          </a:p>
        </p:txBody>
      </p:sp>
      <p:sp>
        <p:nvSpPr>
          <p:cNvPr id="6" name="TextBox 5"/>
          <p:cNvSpPr txBox="1"/>
          <p:nvPr/>
        </p:nvSpPr>
        <p:spPr>
          <a:xfrm>
            <a:off x="2476500" y="3657600"/>
            <a:ext cx="6400800" cy="369332"/>
          </a:xfrm>
          <a:prstGeom prst="rect">
            <a:avLst/>
          </a:prstGeom>
          <a:noFill/>
        </p:spPr>
        <p:txBody>
          <a:bodyPr wrap="square" rtlCol="0">
            <a:spAutoFit/>
          </a:bodyPr>
          <a:lstStyle/>
          <a:p>
            <a:r>
              <a:rPr lang="en-US" dirty="0">
                <a:solidFill>
                  <a:prstClr val="black"/>
                </a:solidFill>
                <a:latin typeface="Constantia"/>
              </a:rPr>
              <a:t>The Divine Comfort</a:t>
            </a:r>
          </a:p>
        </p:txBody>
      </p:sp>
    </p:spTree>
    <p:extLst>
      <p:ext uri="{BB962C8B-B14F-4D97-AF65-F5344CB8AC3E}">
        <p14:creationId xmlns:p14="http://schemas.microsoft.com/office/powerpoint/2010/main" val="62722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55E64E-62D5-D6AC-7B30-4519E9D9989A}"/>
              </a:ext>
            </a:extLst>
          </p:cNvPr>
          <p:cNvPicPr>
            <a:picLocks noChangeAspect="1"/>
          </p:cNvPicPr>
          <p:nvPr/>
        </p:nvPicPr>
        <p:blipFill>
          <a:blip r:embed="rId2"/>
          <a:stretch>
            <a:fillRect/>
          </a:stretch>
        </p:blipFill>
        <p:spPr>
          <a:xfrm>
            <a:off x="4224076" y="1518971"/>
            <a:ext cx="3743847" cy="3820058"/>
          </a:xfrm>
          <a:prstGeom prst="rect">
            <a:avLst/>
          </a:prstGeom>
        </p:spPr>
      </p:pic>
    </p:spTree>
    <p:extLst>
      <p:ext uri="{BB962C8B-B14F-4D97-AF65-F5344CB8AC3E}">
        <p14:creationId xmlns:p14="http://schemas.microsoft.com/office/powerpoint/2010/main" val="11636085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143000"/>
            <a:ext cx="8229600" cy="1036320"/>
          </a:xfrm>
        </p:spPr>
        <p:txBody>
          <a:bodyPr/>
          <a:lstStyle/>
          <a:p>
            <a:pPr marL="0" indent="0">
              <a:buNone/>
            </a:pPr>
            <a:r>
              <a:rPr lang="en-US" dirty="0"/>
              <a:t>The first lie: God is not what He says He is. </a:t>
            </a:r>
          </a:p>
        </p:txBody>
      </p:sp>
      <p:sp>
        <p:nvSpPr>
          <p:cNvPr id="4" name="TextBox 3"/>
          <p:cNvSpPr txBox="1"/>
          <p:nvPr/>
        </p:nvSpPr>
        <p:spPr>
          <a:xfrm>
            <a:off x="1981200" y="2819400"/>
            <a:ext cx="8305800" cy="892552"/>
          </a:xfrm>
          <a:prstGeom prst="rect">
            <a:avLst/>
          </a:prstGeom>
          <a:noFill/>
        </p:spPr>
        <p:txBody>
          <a:bodyPr wrap="square" rtlCol="0">
            <a:spAutoFit/>
          </a:bodyPr>
          <a:lstStyle/>
          <a:p>
            <a:r>
              <a:rPr lang="en-US" sz="2600" dirty="0">
                <a:solidFill>
                  <a:prstClr val="black"/>
                </a:solidFill>
                <a:latin typeface="Constantia"/>
              </a:rPr>
              <a:t>God is infinite in His immensity and also infinite in the perfection of every detail. </a:t>
            </a:r>
          </a:p>
        </p:txBody>
      </p:sp>
      <p:sp>
        <p:nvSpPr>
          <p:cNvPr id="5" name="TextBox 4"/>
          <p:cNvSpPr txBox="1"/>
          <p:nvPr/>
        </p:nvSpPr>
        <p:spPr>
          <a:xfrm>
            <a:off x="1995055" y="4665822"/>
            <a:ext cx="7772400" cy="492443"/>
          </a:xfrm>
          <a:prstGeom prst="rect">
            <a:avLst/>
          </a:prstGeom>
          <a:noFill/>
        </p:spPr>
        <p:txBody>
          <a:bodyPr wrap="square" rtlCol="0">
            <a:spAutoFit/>
          </a:bodyPr>
          <a:lstStyle/>
          <a:p>
            <a:r>
              <a:rPr lang="en-US" sz="2600" dirty="0">
                <a:solidFill>
                  <a:prstClr val="black"/>
                </a:solidFill>
                <a:latin typeface="Constantia"/>
              </a:rPr>
              <a:t>God functions as one.</a:t>
            </a:r>
          </a:p>
        </p:txBody>
      </p:sp>
    </p:spTree>
    <p:extLst>
      <p:ext uri="{BB962C8B-B14F-4D97-AF65-F5344CB8AC3E}">
        <p14:creationId xmlns:p14="http://schemas.microsoft.com/office/powerpoint/2010/main" val="224980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387" y="1219200"/>
            <a:ext cx="11117179" cy="4389120"/>
          </a:xfrm>
        </p:spPr>
        <p:txBody>
          <a:bodyPr/>
          <a:lstStyle/>
          <a:p>
            <a:pPr marL="0" indent="0">
              <a:buNone/>
            </a:pPr>
            <a:r>
              <a:rPr lang="en-US" dirty="0"/>
              <a:t>The wicked try to conform God to what they want Him to be and when they cannot twist God any further then they deny Him. </a:t>
            </a:r>
          </a:p>
          <a:p>
            <a:pPr marL="0" indent="0">
              <a:buNone/>
            </a:pPr>
            <a:endParaRPr lang="en-US" dirty="0"/>
          </a:p>
          <a:p>
            <a:pPr marL="0" indent="0">
              <a:buNone/>
            </a:pPr>
            <a:r>
              <a:rPr lang="en-US" dirty="0"/>
              <a:t>Ps 10:1, “The fool has said in his heart, ‘There is no God.’” </a:t>
            </a:r>
          </a:p>
          <a:p>
            <a:pPr marL="0" indent="0">
              <a:buNone/>
            </a:pPr>
            <a:endParaRPr lang="en-US" dirty="0"/>
          </a:p>
          <a:p>
            <a:pPr marL="0" indent="0">
              <a:buNone/>
            </a:pPr>
            <a:r>
              <a:rPr lang="en-US" dirty="0"/>
              <a:t>As Christians we no longer have to twist God to justify our sin, but, rather, we know that we are forgiven and so can strive to become more like God.</a:t>
            </a:r>
          </a:p>
          <a:p>
            <a:pPr marL="0" indent="0">
              <a:buNone/>
            </a:pPr>
            <a:endParaRPr lang="en-US" dirty="0"/>
          </a:p>
        </p:txBody>
      </p:sp>
    </p:spTree>
    <p:extLst>
      <p:ext uri="{BB962C8B-B14F-4D97-AF65-F5344CB8AC3E}">
        <p14:creationId xmlns:p14="http://schemas.microsoft.com/office/powerpoint/2010/main" val="3156435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46722"/>
            <a:ext cx="10972800" cy="4389120"/>
          </a:xfrm>
        </p:spPr>
        <p:txBody>
          <a:bodyPr/>
          <a:lstStyle/>
          <a:p>
            <a:pPr marL="0" indent="0">
              <a:buNone/>
            </a:pPr>
            <a:r>
              <a:rPr lang="en-US" sz="2800" dirty="0"/>
              <a:t>Hosea 6:3</a:t>
            </a:r>
          </a:p>
          <a:p>
            <a:pPr marL="0" indent="0">
              <a:buNone/>
            </a:pPr>
            <a:endParaRPr lang="en-US" sz="2800" dirty="0"/>
          </a:p>
          <a:p>
            <a:pPr marL="0" indent="0">
              <a:buNone/>
            </a:pPr>
            <a:r>
              <a:rPr lang="en-US" sz="2800" dirty="0"/>
              <a:t>So let us know, let us press on to know the LORD </a:t>
            </a:r>
            <a:br>
              <a:rPr lang="en-US" sz="2800" dirty="0"/>
            </a:br>
            <a:r>
              <a:rPr lang="en-US" sz="2800" dirty="0"/>
              <a:t>         His going forth is as certain as the dawn;</a:t>
            </a:r>
            <a:br>
              <a:rPr lang="en-US" sz="2800" dirty="0"/>
            </a:br>
            <a:r>
              <a:rPr lang="en-US" sz="2800" dirty="0"/>
              <a:t>         And He will come to us like the rain,</a:t>
            </a:r>
            <a:br>
              <a:rPr lang="en-US" sz="2800" dirty="0"/>
            </a:br>
            <a:r>
              <a:rPr lang="en-US" sz="2800" dirty="0"/>
              <a:t>         Like the spring rain watering the earth.</a:t>
            </a:r>
          </a:p>
          <a:p>
            <a:pPr marL="0" indent="0">
              <a:buNone/>
            </a:pPr>
            <a:endParaRPr lang="en-US" dirty="0"/>
          </a:p>
        </p:txBody>
      </p:sp>
    </p:spTree>
    <p:extLst>
      <p:ext uri="{BB962C8B-B14F-4D97-AF65-F5344CB8AC3E}">
        <p14:creationId xmlns:p14="http://schemas.microsoft.com/office/powerpoint/2010/main" val="37698387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228600"/>
            <a:ext cx="7772400" cy="3276600"/>
          </a:xfrm>
        </p:spPr>
        <p:txBody>
          <a:bodyPr>
            <a:normAutofit fontScale="90000"/>
          </a:bodyPr>
          <a:lstStyle/>
          <a:p>
            <a:pPr algn="ctr"/>
            <a:r>
              <a:rPr lang="en-US" dirty="0"/>
              <a:t>Welcome to</a:t>
            </a:r>
            <a:br>
              <a:rPr lang="en-US" sz="3100" dirty="0"/>
            </a:br>
            <a:br>
              <a:rPr lang="en-US" sz="3100" dirty="0"/>
            </a:br>
            <a:r>
              <a:rPr lang="en-US" sz="4400" dirty="0"/>
              <a:t>Who is God </a:t>
            </a:r>
            <a:br>
              <a:rPr lang="en-US" sz="4400" dirty="0"/>
            </a:br>
            <a:r>
              <a:rPr lang="en-US" sz="4400" dirty="0"/>
              <a:t>and </a:t>
            </a:r>
            <a:br>
              <a:rPr lang="en-US" sz="4400" dirty="0"/>
            </a:br>
            <a:r>
              <a:rPr lang="en-US" sz="4400" dirty="0"/>
              <a:t>Why does it Matter to Us</a:t>
            </a:r>
          </a:p>
        </p:txBody>
      </p:sp>
      <p:sp>
        <p:nvSpPr>
          <p:cNvPr id="3" name="Subtitle 2"/>
          <p:cNvSpPr>
            <a:spLocks noGrp="1"/>
          </p:cNvSpPr>
          <p:nvPr>
            <p:ph type="subTitle" idx="1"/>
          </p:nvPr>
        </p:nvSpPr>
        <p:spPr>
          <a:xfrm>
            <a:off x="2209800" y="3962400"/>
            <a:ext cx="7772400" cy="1199704"/>
          </a:xfrm>
        </p:spPr>
        <p:txBody>
          <a:bodyPr>
            <a:normAutofit/>
          </a:bodyPr>
          <a:lstStyle/>
          <a:p>
            <a:pPr algn="ctr"/>
            <a:r>
              <a:rPr lang="en-US" sz="6000" dirty="0">
                <a:solidFill>
                  <a:schemeClr val="accent2">
                    <a:lumMod val="75000"/>
                  </a:schemeClr>
                </a:solidFill>
              </a:rPr>
              <a:t>The Eternity of God</a:t>
            </a:r>
          </a:p>
        </p:txBody>
      </p:sp>
    </p:spTree>
    <p:extLst>
      <p:ext uri="{BB962C8B-B14F-4D97-AF65-F5344CB8AC3E}">
        <p14:creationId xmlns:p14="http://schemas.microsoft.com/office/powerpoint/2010/main" val="19417923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838201"/>
            <a:ext cx="8229600" cy="4525963"/>
          </a:xfrm>
        </p:spPr>
        <p:txBody>
          <a:bodyPr/>
          <a:lstStyle/>
          <a:p>
            <a:pPr marL="109728" indent="0">
              <a:buNone/>
            </a:pPr>
            <a:r>
              <a:rPr lang="en-US" sz="3600" dirty="0"/>
              <a:t>Four sections to the study of each attribute:</a:t>
            </a:r>
          </a:p>
          <a:p>
            <a:pPr marL="109728" indent="0">
              <a:buNone/>
            </a:pPr>
            <a:endParaRPr lang="en-US" sz="3600" dirty="0"/>
          </a:p>
          <a:p>
            <a:pPr marL="624078" indent="-514350">
              <a:buFont typeface="+mj-lt"/>
              <a:buAutoNum type="arabicParenR"/>
            </a:pPr>
            <a:r>
              <a:rPr lang="en-US" sz="3600" dirty="0"/>
              <a:t>Contemplation</a:t>
            </a:r>
          </a:p>
          <a:p>
            <a:pPr marL="624078" indent="-514350">
              <a:buFont typeface="+mj-lt"/>
              <a:buAutoNum type="arabicParenR"/>
            </a:pPr>
            <a:r>
              <a:rPr lang="en-US" sz="3600" dirty="0"/>
              <a:t>What does it mean to us</a:t>
            </a:r>
          </a:p>
          <a:p>
            <a:pPr marL="624078" indent="-514350">
              <a:buFont typeface="+mj-lt"/>
              <a:buAutoNum type="arabicParenR"/>
            </a:pPr>
            <a:r>
              <a:rPr lang="en-US" sz="3600" dirty="0"/>
              <a:t>Discussion questions (Possibly)</a:t>
            </a:r>
          </a:p>
          <a:p>
            <a:pPr marL="624078" indent="-514350">
              <a:buFont typeface="+mj-lt"/>
              <a:buAutoNum type="arabicParenR"/>
            </a:pPr>
            <a:r>
              <a:rPr lang="en-US" sz="3600" dirty="0"/>
              <a:t>Situation (Possibly)</a:t>
            </a:r>
          </a:p>
          <a:p>
            <a:pPr marL="109728" indent="0">
              <a:buNone/>
            </a:pPr>
            <a:endParaRPr lang="en-US" dirty="0"/>
          </a:p>
        </p:txBody>
      </p:sp>
    </p:spTree>
    <p:extLst>
      <p:ext uri="{BB962C8B-B14F-4D97-AF65-F5344CB8AC3E}">
        <p14:creationId xmlns:p14="http://schemas.microsoft.com/office/powerpoint/2010/main" val="28942364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457201"/>
            <a:ext cx="8229600" cy="609600"/>
          </a:xfrm>
        </p:spPr>
        <p:txBody>
          <a:bodyPr/>
          <a:lstStyle/>
          <a:p>
            <a:pPr marL="109728" indent="0">
              <a:buNone/>
            </a:pPr>
            <a:r>
              <a:rPr lang="en-US" dirty="0"/>
              <a:t>God has no beginning or end. </a:t>
            </a:r>
          </a:p>
        </p:txBody>
      </p:sp>
      <p:sp>
        <p:nvSpPr>
          <p:cNvPr id="4" name="TextBox 3"/>
          <p:cNvSpPr txBox="1"/>
          <p:nvPr/>
        </p:nvSpPr>
        <p:spPr>
          <a:xfrm>
            <a:off x="1905000" y="1455748"/>
            <a:ext cx="8305800" cy="1338828"/>
          </a:xfrm>
          <a:prstGeom prst="rect">
            <a:avLst/>
          </a:prstGeom>
          <a:noFill/>
        </p:spPr>
        <p:txBody>
          <a:bodyPr wrap="square" rtlCol="0">
            <a:spAutoFit/>
          </a:bodyPr>
          <a:lstStyle/>
          <a:p>
            <a:r>
              <a:rPr lang="en-US" sz="2700" dirty="0">
                <a:solidFill>
                  <a:prstClr val="black"/>
                </a:solidFill>
                <a:latin typeface="Lucida Sans Unicode"/>
              </a:rPr>
              <a:t>Nothing came before God and nothing will outlast Him; He is the alpha and omega—the first and the last. </a:t>
            </a:r>
          </a:p>
        </p:txBody>
      </p:sp>
      <p:sp>
        <p:nvSpPr>
          <p:cNvPr id="5" name="TextBox 4"/>
          <p:cNvSpPr txBox="1"/>
          <p:nvPr/>
        </p:nvSpPr>
        <p:spPr>
          <a:xfrm>
            <a:off x="1905000" y="3183523"/>
            <a:ext cx="8305800" cy="923330"/>
          </a:xfrm>
          <a:prstGeom prst="rect">
            <a:avLst/>
          </a:prstGeom>
          <a:noFill/>
        </p:spPr>
        <p:txBody>
          <a:bodyPr wrap="square" rtlCol="0">
            <a:spAutoFit/>
          </a:bodyPr>
          <a:lstStyle/>
          <a:p>
            <a:r>
              <a:rPr lang="en-US" sz="2700" dirty="0">
                <a:solidFill>
                  <a:prstClr val="black"/>
                </a:solidFill>
                <a:latin typeface="Lucida Sans Unicode"/>
              </a:rPr>
              <a:t>God is not limited by time but exists outside of time’s constraints.</a:t>
            </a:r>
          </a:p>
        </p:txBody>
      </p:sp>
      <p:sp>
        <p:nvSpPr>
          <p:cNvPr id="6" name="TextBox 5"/>
          <p:cNvSpPr txBox="1"/>
          <p:nvPr/>
        </p:nvSpPr>
        <p:spPr>
          <a:xfrm>
            <a:off x="1905000" y="4495801"/>
            <a:ext cx="8305800" cy="507831"/>
          </a:xfrm>
          <a:prstGeom prst="rect">
            <a:avLst/>
          </a:prstGeom>
          <a:noFill/>
        </p:spPr>
        <p:txBody>
          <a:bodyPr wrap="square" rtlCol="0">
            <a:spAutoFit/>
          </a:bodyPr>
          <a:lstStyle/>
          <a:p>
            <a:r>
              <a:rPr lang="en-US" sz="2700" dirty="0">
                <a:solidFill>
                  <a:prstClr val="black"/>
                </a:solidFill>
                <a:latin typeface="Lucida Sans Unicode"/>
              </a:rPr>
              <a:t>He simultaneously exists in all of time. </a:t>
            </a:r>
          </a:p>
        </p:txBody>
      </p:sp>
    </p:spTree>
    <p:extLst>
      <p:ext uri="{BB962C8B-B14F-4D97-AF65-F5344CB8AC3E}">
        <p14:creationId xmlns:p14="http://schemas.microsoft.com/office/powerpoint/2010/main" val="358084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52600" y="762000"/>
            <a:ext cx="8229600" cy="576072"/>
          </a:xfrm>
        </p:spPr>
        <p:txBody>
          <a:bodyPr/>
          <a:lstStyle/>
          <a:p>
            <a:pPr marL="109728" indent="0">
              <a:buNone/>
            </a:pPr>
            <a:r>
              <a:rPr lang="en-US" dirty="0"/>
              <a:t>Genesis 1:1, “In the beginning God created…”</a:t>
            </a:r>
          </a:p>
        </p:txBody>
      </p:sp>
      <p:sp>
        <p:nvSpPr>
          <p:cNvPr id="4" name="TextBox 3"/>
          <p:cNvSpPr txBox="1"/>
          <p:nvPr/>
        </p:nvSpPr>
        <p:spPr>
          <a:xfrm>
            <a:off x="1905000" y="1905001"/>
            <a:ext cx="8458200" cy="3170099"/>
          </a:xfrm>
          <a:prstGeom prst="rect">
            <a:avLst/>
          </a:prstGeom>
          <a:noFill/>
        </p:spPr>
        <p:txBody>
          <a:bodyPr wrap="square" rtlCol="0">
            <a:spAutoFit/>
          </a:bodyPr>
          <a:lstStyle/>
          <a:p>
            <a:r>
              <a:rPr lang="en-US" sz="2600" dirty="0">
                <a:solidFill>
                  <a:prstClr val="black"/>
                </a:solidFill>
                <a:latin typeface="Lucida Sans Unicode"/>
              </a:rPr>
              <a:t>Isaiah 57:15, </a:t>
            </a:r>
          </a:p>
          <a:p>
            <a:r>
              <a:rPr lang="en-US" sz="2600" dirty="0">
                <a:solidFill>
                  <a:prstClr val="black"/>
                </a:solidFill>
                <a:latin typeface="Lucida Sans Unicode"/>
              </a:rPr>
              <a:t>	“For thus says the high and exalted One</a:t>
            </a:r>
            <a:br>
              <a:rPr lang="en-US" sz="2600" dirty="0">
                <a:solidFill>
                  <a:prstClr val="black"/>
                </a:solidFill>
                <a:latin typeface="Lucida Sans Unicode"/>
              </a:rPr>
            </a:br>
            <a:r>
              <a:rPr lang="en-US" sz="2600" dirty="0">
                <a:solidFill>
                  <a:prstClr val="black"/>
                </a:solidFill>
                <a:latin typeface="Lucida Sans Unicode"/>
              </a:rPr>
              <a:t>         Who </a:t>
            </a:r>
            <a:r>
              <a:rPr lang="en-US" sz="2600" dirty="0">
                <a:solidFill>
                  <a:srgbClr val="FF0000"/>
                </a:solidFill>
                <a:latin typeface="Lucida Sans Unicode"/>
              </a:rPr>
              <a:t>dwells in eternity</a:t>
            </a:r>
            <a:r>
              <a:rPr lang="en-US" sz="2600" dirty="0">
                <a:solidFill>
                  <a:prstClr val="black"/>
                </a:solidFill>
                <a:latin typeface="Lucida Sans Unicode"/>
              </a:rPr>
              <a:t>, whose name is Holy,</a:t>
            </a:r>
            <a:br>
              <a:rPr lang="en-US" sz="2600" dirty="0">
                <a:solidFill>
                  <a:prstClr val="black"/>
                </a:solidFill>
                <a:latin typeface="Lucida Sans Unicode"/>
              </a:rPr>
            </a:br>
            <a:r>
              <a:rPr lang="en-US" sz="2600" dirty="0">
                <a:solidFill>
                  <a:prstClr val="black"/>
                </a:solidFill>
                <a:latin typeface="Lucida Sans Unicode"/>
              </a:rPr>
              <a:t>         ‘I dwell on a high and holy place,</a:t>
            </a:r>
            <a:br>
              <a:rPr lang="en-US" sz="2600" dirty="0">
                <a:solidFill>
                  <a:prstClr val="black"/>
                </a:solidFill>
                <a:latin typeface="Lucida Sans Unicode"/>
              </a:rPr>
            </a:br>
            <a:r>
              <a:rPr lang="en-US" sz="2600" dirty="0">
                <a:solidFill>
                  <a:prstClr val="black"/>
                </a:solidFill>
                <a:latin typeface="Lucida Sans Unicode"/>
              </a:rPr>
              <a:t>         And also with the contrite and lowly of spirit</a:t>
            </a:r>
            <a:br>
              <a:rPr lang="en-US" sz="2600" dirty="0">
                <a:solidFill>
                  <a:prstClr val="black"/>
                </a:solidFill>
                <a:latin typeface="Lucida Sans Unicode"/>
              </a:rPr>
            </a:br>
            <a:r>
              <a:rPr lang="en-US" sz="2600" dirty="0">
                <a:solidFill>
                  <a:prstClr val="black"/>
                </a:solidFill>
                <a:latin typeface="Lucida Sans Unicode"/>
              </a:rPr>
              <a:t>         In order to revive the spirit of the lowly</a:t>
            </a:r>
            <a:br>
              <a:rPr lang="en-US" sz="2600" dirty="0">
                <a:solidFill>
                  <a:prstClr val="black"/>
                </a:solidFill>
                <a:latin typeface="Lucida Sans Unicode"/>
              </a:rPr>
            </a:br>
            <a:r>
              <a:rPr lang="en-US" sz="2600" dirty="0">
                <a:solidFill>
                  <a:prstClr val="black"/>
                </a:solidFill>
                <a:latin typeface="Lucida Sans Unicode"/>
              </a:rPr>
              <a:t>         And to revive the heart of the contrite.’”</a:t>
            </a:r>
          </a:p>
          <a:p>
            <a:endParaRPr lang="en-US" dirty="0">
              <a:solidFill>
                <a:prstClr val="black"/>
              </a:solidFill>
              <a:latin typeface="Lucida Sans Unicode"/>
            </a:endParaRPr>
          </a:p>
        </p:txBody>
      </p:sp>
    </p:spTree>
    <p:extLst>
      <p:ext uri="{BB962C8B-B14F-4D97-AF65-F5344CB8AC3E}">
        <p14:creationId xmlns:p14="http://schemas.microsoft.com/office/powerpoint/2010/main" val="228166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lvl="0"/>
            <a:r>
              <a:rPr lang="en-US" sz="2800" dirty="0">
                <a:effectLst/>
              </a:rPr>
              <a:t>1) Existence in time</a:t>
            </a:r>
            <a:endParaRPr lang="en-US" sz="2800"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1573" y="1447524"/>
            <a:ext cx="8268855" cy="3962953"/>
          </a:xfrm>
          <a:prstGeom prst="rect">
            <a:avLst/>
          </a:prstGeom>
        </p:spPr>
      </p:pic>
    </p:spTree>
    <p:extLst>
      <p:ext uri="{BB962C8B-B14F-4D97-AF65-F5344CB8AC3E}">
        <p14:creationId xmlns:p14="http://schemas.microsoft.com/office/powerpoint/2010/main" val="35539916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lvl="0"/>
            <a:r>
              <a:rPr lang="en-US" sz="2800" dirty="0">
                <a:effectLst/>
              </a:rPr>
              <a:t>2) Two views of a parade.</a:t>
            </a:r>
            <a:endParaRPr lang="en-US" sz="2800" dirty="0"/>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664701"/>
            <a:ext cx="9144000" cy="3528598"/>
          </a:xfrm>
          <a:prstGeom prst="rect">
            <a:avLst/>
          </a:prstGeom>
        </p:spPr>
      </p:pic>
    </p:spTree>
    <p:extLst>
      <p:ext uri="{BB962C8B-B14F-4D97-AF65-F5344CB8AC3E}">
        <p14:creationId xmlns:p14="http://schemas.microsoft.com/office/powerpoint/2010/main" val="18650338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0665" y="523776"/>
            <a:ext cx="7924800" cy="784830"/>
          </a:xfrm>
          <a:prstGeom prst="rect">
            <a:avLst/>
          </a:prstGeom>
          <a:noFill/>
        </p:spPr>
        <p:txBody>
          <a:bodyPr wrap="square" rtlCol="0">
            <a:spAutoFit/>
          </a:bodyPr>
          <a:lstStyle/>
          <a:p>
            <a:r>
              <a:rPr lang="en-US" sz="2700" dirty="0">
                <a:solidFill>
                  <a:prstClr val="black"/>
                </a:solidFill>
                <a:latin typeface="Lucida Sans Unicode"/>
              </a:rPr>
              <a:t>3) Size</a:t>
            </a:r>
          </a:p>
          <a:p>
            <a:endParaRPr lang="en-US" dirty="0">
              <a:solidFill>
                <a:prstClr val="black"/>
              </a:solidFill>
              <a:latin typeface="Lucida Sans Unicode"/>
            </a:endParaRPr>
          </a:p>
        </p:txBody>
      </p:sp>
      <p:pic>
        <p:nvPicPr>
          <p:cNvPr id="7" name="Picture 6">
            <a:extLst>
              <a:ext uri="{FF2B5EF4-FFF2-40B4-BE49-F238E27FC236}">
                <a16:creationId xmlns:a16="http://schemas.microsoft.com/office/drawing/2014/main" id="{FA718820-19C6-732D-1270-006C3751DA3A}"/>
              </a:ext>
            </a:extLst>
          </p:cNvPr>
          <p:cNvPicPr>
            <a:picLocks noChangeAspect="1"/>
          </p:cNvPicPr>
          <p:nvPr/>
        </p:nvPicPr>
        <p:blipFill>
          <a:blip r:embed="rId2"/>
          <a:stretch>
            <a:fillRect/>
          </a:stretch>
        </p:blipFill>
        <p:spPr>
          <a:xfrm>
            <a:off x="710665" y="1580425"/>
            <a:ext cx="4756540" cy="3405461"/>
          </a:xfrm>
          <a:prstGeom prst="rect">
            <a:avLst/>
          </a:prstGeom>
        </p:spPr>
      </p:pic>
      <p:pic>
        <p:nvPicPr>
          <p:cNvPr id="9" name="Picture 8">
            <a:extLst>
              <a:ext uri="{FF2B5EF4-FFF2-40B4-BE49-F238E27FC236}">
                <a16:creationId xmlns:a16="http://schemas.microsoft.com/office/drawing/2014/main" id="{C4DF4484-E778-9A2F-D6AE-FFB11A0123B7}"/>
              </a:ext>
            </a:extLst>
          </p:cNvPr>
          <p:cNvPicPr>
            <a:picLocks noChangeAspect="1"/>
          </p:cNvPicPr>
          <p:nvPr/>
        </p:nvPicPr>
        <p:blipFill>
          <a:blip r:embed="rId3"/>
          <a:stretch>
            <a:fillRect/>
          </a:stretch>
        </p:blipFill>
        <p:spPr>
          <a:xfrm>
            <a:off x="6039902" y="784910"/>
            <a:ext cx="5191125" cy="5114925"/>
          </a:xfrm>
          <a:prstGeom prst="rect">
            <a:avLst/>
          </a:prstGeom>
        </p:spPr>
      </p:pic>
    </p:spTree>
    <p:extLst>
      <p:ext uri="{BB962C8B-B14F-4D97-AF65-F5344CB8AC3E}">
        <p14:creationId xmlns:p14="http://schemas.microsoft.com/office/powerpoint/2010/main" val="204077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457201"/>
            <a:ext cx="8229600" cy="4525963"/>
          </a:xfrm>
        </p:spPr>
        <p:txBody>
          <a:bodyPr/>
          <a:lstStyle/>
          <a:p>
            <a:pPr marL="109728" indent="0">
              <a:buNone/>
            </a:pPr>
            <a:r>
              <a:rPr lang="en-US" b="1" dirty="0"/>
              <a:t>Time does not affect God</a:t>
            </a:r>
          </a:p>
          <a:p>
            <a:pPr marL="109728" indent="0">
              <a:buNone/>
            </a:pPr>
            <a:endParaRPr lang="en-US" b="1" dirty="0"/>
          </a:p>
          <a:p>
            <a:pPr marL="109728" indent="0">
              <a:buNone/>
            </a:pPr>
            <a:endParaRPr lang="en-US" b="1" dirty="0"/>
          </a:p>
          <a:p>
            <a:pPr marL="109728" indent="0">
              <a:buNone/>
            </a:pPr>
            <a:r>
              <a:rPr lang="en-US" dirty="0"/>
              <a:t>Isaiah 40:28, </a:t>
            </a:r>
          </a:p>
          <a:p>
            <a:pPr marL="109728" indent="0">
              <a:buNone/>
            </a:pPr>
            <a:r>
              <a:rPr lang="en-US" dirty="0"/>
              <a:t>	“Do you not know? Have you not heard?</a:t>
            </a:r>
            <a:br>
              <a:rPr lang="en-US" dirty="0"/>
            </a:br>
            <a:r>
              <a:rPr lang="en-US" dirty="0"/>
              <a:t>	 The Everlasting God, the LORD, the 	 	 Creator of the ends of the earth</a:t>
            </a:r>
            <a:br>
              <a:rPr lang="en-US" dirty="0"/>
            </a:br>
            <a:r>
              <a:rPr lang="en-US" dirty="0"/>
              <a:t>	 Does not become weary or tired </a:t>
            </a:r>
            <a:br>
              <a:rPr lang="en-US" dirty="0"/>
            </a:br>
            <a:r>
              <a:rPr lang="en-US" dirty="0"/>
              <a:t>	 His understanding is inscrutable.”</a:t>
            </a:r>
          </a:p>
          <a:p>
            <a:pPr marL="109728" indent="0">
              <a:buNone/>
            </a:pPr>
            <a:endParaRPr lang="en-US" dirty="0"/>
          </a:p>
        </p:txBody>
      </p:sp>
    </p:spTree>
    <p:extLst>
      <p:ext uri="{BB962C8B-B14F-4D97-AF65-F5344CB8AC3E}">
        <p14:creationId xmlns:p14="http://schemas.microsoft.com/office/powerpoint/2010/main" val="38687048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533401"/>
            <a:ext cx="8382000" cy="4525963"/>
          </a:xfrm>
        </p:spPr>
        <p:txBody>
          <a:bodyPr/>
          <a:lstStyle/>
          <a:p>
            <a:pPr marL="109728" indent="0">
              <a:buNone/>
            </a:pPr>
            <a:r>
              <a:rPr lang="en-US" b="1" dirty="0"/>
              <a:t>When God determines something it is forever</a:t>
            </a:r>
          </a:p>
          <a:p>
            <a:pPr marL="109728" indent="0">
              <a:buNone/>
            </a:pPr>
            <a:endParaRPr lang="en-US" b="1" dirty="0"/>
          </a:p>
          <a:p>
            <a:pPr marL="109728" indent="0">
              <a:buNone/>
            </a:pPr>
            <a:endParaRPr lang="en-US" b="1" dirty="0"/>
          </a:p>
          <a:p>
            <a:pPr marL="109728" indent="0">
              <a:buNone/>
            </a:pPr>
            <a:r>
              <a:rPr lang="en-US" dirty="0"/>
              <a:t>Psalm 119:89, </a:t>
            </a:r>
          </a:p>
          <a:p>
            <a:pPr marL="109728" indent="0">
              <a:buNone/>
            </a:pPr>
            <a:r>
              <a:rPr lang="en-US" dirty="0"/>
              <a:t>“Forever, O Lord, Thy word is settled in heaven.”</a:t>
            </a:r>
          </a:p>
          <a:p>
            <a:pPr marL="109728" indent="0">
              <a:buNone/>
            </a:pPr>
            <a:endParaRPr lang="en-US" dirty="0"/>
          </a:p>
        </p:txBody>
      </p:sp>
    </p:spTree>
    <p:extLst>
      <p:ext uri="{BB962C8B-B14F-4D97-AF65-F5344CB8AC3E}">
        <p14:creationId xmlns:p14="http://schemas.microsoft.com/office/powerpoint/2010/main" val="41116815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6B8321-DCBC-DA4C-4A90-C029B01F4DBE}"/>
              </a:ext>
            </a:extLst>
          </p:cNvPr>
          <p:cNvSpPr txBox="1"/>
          <p:nvPr/>
        </p:nvSpPr>
        <p:spPr>
          <a:xfrm>
            <a:off x="1001028" y="1179442"/>
            <a:ext cx="10077650" cy="1815882"/>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1 John 1:9</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If we confess our sins, He is faithful and righteous to forgive us our sins and to cleanse us from all unrighteousness.</a:t>
            </a:r>
            <a:endParaRPr lang="en-US" sz="2800" dirty="0"/>
          </a:p>
        </p:txBody>
      </p:sp>
    </p:spTree>
    <p:extLst>
      <p:ext uri="{BB962C8B-B14F-4D97-AF65-F5344CB8AC3E}">
        <p14:creationId xmlns:p14="http://schemas.microsoft.com/office/powerpoint/2010/main" val="14135340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D6929F-688C-6992-7387-78FE159AA4FF}"/>
              </a:ext>
            </a:extLst>
          </p:cNvPr>
          <p:cNvSpPr txBox="1"/>
          <p:nvPr/>
        </p:nvSpPr>
        <p:spPr>
          <a:xfrm>
            <a:off x="789272" y="929765"/>
            <a:ext cx="10501162" cy="2121158"/>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Romans 7:12</a:t>
            </a:r>
          </a:p>
          <a:p>
            <a:pPr marL="0" marR="0">
              <a:lnSpc>
                <a:spcPct val="107000"/>
              </a:lnSpc>
              <a:spcBef>
                <a:spcPts val="0"/>
              </a:spcBef>
              <a:spcAft>
                <a:spcPts val="8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So then, the Law is holy, and the commandment is holy and righteous and good.</a:t>
            </a:r>
          </a:p>
        </p:txBody>
      </p:sp>
    </p:spTree>
    <p:extLst>
      <p:ext uri="{BB962C8B-B14F-4D97-AF65-F5344CB8AC3E}">
        <p14:creationId xmlns:p14="http://schemas.microsoft.com/office/powerpoint/2010/main" val="38359127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CBF027-F8D2-12F8-22BC-AC2726D26720}"/>
              </a:ext>
            </a:extLst>
          </p:cNvPr>
          <p:cNvSpPr txBox="1"/>
          <p:nvPr/>
        </p:nvSpPr>
        <p:spPr>
          <a:xfrm>
            <a:off x="1126154" y="1353275"/>
            <a:ext cx="10087277" cy="1660134"/>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Matthew 24:35</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Heaven and earth will pass away, but My words will not pass away.</a:t>
            </a:r>
          </a:p>
        </p:txBody>
      </p:sp>
    </p:spTree>
    <p:extLst>
      <p:ext uri="{BB962C8B-B14F-4D97-AF65-F5344CB8AC3E}">
        <p14:creationId xmlns:p14="http://schemas.microsoft.com/office/powerpoint/2010/main" val="26461788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2762" y="304801"/>
            <a:ext cx="11502190" cy="3246921"/>
          </a:xfrm>
        </p:spPr>
        <p:txBody>
          <a:bodyPr>
            <a:normAutofit/>
          </a:bodyPr>
          <a:lstStyle/>
          <a:p>
            <a:pPr marL="109728" indent="0">
              <a:buNone/>
            </a:pPr>
            <a:r>
              <a:rPr lang="en-US" b="1" dirty="0">
                <a:latin typeface="Calibri" panose="020F0502020204030204" pitchFamily="34" charset="0"/>
                <a:ea typeface="Calibri" panose="020F0502020204030204" pitchFamily="34" charset="0"/>
                <a:cs typeface="Calibri" panose="020F0502020204030204" pitchFamily="34" charset="0"/>
              </a:rPr>
              <a:t>Salvation requires an eternal God</a:t>
            </a:r>
          </a:p>
          <a:p>
            <a:pPr marL="109728" indent="0">
              <a:buNone/>
            </a:pPr>
            <a:endParaRPr lang="en-US" b="1"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600" dirty="0">
                <a:latin typeface="Calibri" panose="020F0502020204030204" pitchFamily="34" charset="0"/>
                <a:ea typeface="Calibri" panose="020F0502020204030204" pitchFamily="34" charset="0"/>
                <a:cs typeface="Calibri" panose="020F0502020204030204" pitchFamily="34" charset="0"/>
              </a:rPr>
              <a:t>Hebrews 10:11-12</a:t>
            </a:r>
          </a:p>
          <a:p>
            <a:pPr marL="109728" indent="0">
              <a:buNone/>
            </a:pPr>
            <a:endParaRPr lang="en-US" sz="26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600" dirty="0">
                <a:latin typeface="Calibri" panose="020F0502020204030204" pitchFamily="34" charset="0"/>
                <a:ea typeface="Calibri" panose="020F0502020204030204" pitchFamily="34" charset="0"/>
                <a:cs typeface="Calibri" panose="020F0502020204030204" pitchFamily="34" charset="0"/>
              </a:rPr>
              <a:t>Every priest stands daily ministering and offering time after time the same sacrifices, which can never take away sins; but He, having offered </a:t>
            </a:r>
            <a:r>
              <a:rPr lang="en-US" sz="2600" dirty="0">
                <a:solidFill>
                  <a:srgbClr val="FF0000"/>
                </a:solidFill>
                <a:latin typeface="Calibri" panose="020F0502020204030204" pitchFamily="34" charset="0"/>
                <a:ea typeface="Calibri" panose="020F0502020204030204" pitchFamily="34" charset="0"/>
                <a:cs typeface="Calibri" panose="020F0502020204030204" pitchFamily="34" charset="0"/>
              </a:rPr>
              <a:t>one sacrifice for sins for all time</a:t>
            </a:r>
            <a:r>
              <a:rPr lang="en-US" sz="2600" dirty="0">
                <a:latin typeface="Calibri" panose="020F0502020204030204" pitchFamily="34" charset="0"/>
                <a:ea typeface="Calibri" panose="020F0502020204030204" pitchFamily="34" charset="0"/>
                <a:cs typeface="Calibri" panose="020F0502020204030204" pitchFamily="34" charset="0"/>
              </a:rPr>
              <a:t>, SAT DOWN AT THE RIGHT HAND OF GOD</a:t>
            </a:r>
          </a:p>
        </p:txBody>
      </p:sp>
    </p:spTree>
    <p:extLst>
      <p:ext uri="{BB962C8B-B14F-4D97-AF65-F5344CB8AC3E}">
        <p14:creationId xmlns:p14="http://schemas.microsoft.com/office/powerpoint/2010/main" val="16079626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2762" y="304801"/>
            <a:ext cx="11502190" cy="2727157"/>
          </a:xfrm>
        </p:spPr>
        <p:txBody>
          <a:bodyPr>
            <a:normAutofit/>
          </a:bodyPr>
          <a:lstStyle/>
          <a:p>
            <a:pPr marL="109728" indent="0">
              <a:buNone/>
            </a:pPr>
            <a:r>
              <a:rPr lang="en-US" sz="2600" dirty="0">
                <a:latin typeface="Calibri" panose="020F0502020204030204" pitchFamily="34" charset="0"/>
                <a:ea typeface="Calibri" panose="020F0502020204030204" pitchFamily="34" charset="0"/>
                <a:cs typeface="Calibri" panose="020F0502020204030204" pitchFamily="34" charset="0"/>
              </a:rPr>
              <a:t>Colossians 2:13-14 </a:t>
            </a:r>
          </a:p>
          <a:p>
            <a:pPr marL="109728" indent="0">
              <a:buNone/>
            </a:pPr>
            <a:endParaRPr lang="en-US" sz="26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600" dirty="0">
                <a:latin typeface="Calibri" panose="020F0502020204030204" pitchFamily="34" charset="0"/>
                <a:ea typeface="Calibri" panose="020F0502020204030204" pitchFamily="34" charset="0"/>
                <a:cs typeface="Calibri" panose="020F0502020204030204" pitchFamily="34" charset="0"/>
              </a:rPr>
              <a:t>When you were dead in your transgressions and the uncircumcision of your flesh, He made you alive together with Him, </a:t>
            </a:r>
            <a:r>
              <a:rPr lang="en-US" sz="2600" dirty="0">
                <a:solidFill>
                  <a:srgbClr val="FF0000"/>
                </a:solidFill>
                <a:latin typeface="Calibri" panose="020F0502020204030204" pitchFamily="34" charset="0"/>
                <a:ea typeface="Calibri" panose="020F0502020204030204" pitchFamily="34" charset="0"/>
                <a:cs typeface="Calibri" panose="020F0502020204030204" pitchFamily="34" charset="0"/>
              </a:rPr>
              <a:t>having forgiven us all our transgressions</a:t>
            </a:r>
            <a:r>
              <a:rPr lang="en-US" sz="2600" dirty="0">
                <a:latin typeface="Calibri" panose="020F0502020204030204" pitchFamily="34" charset="0"/>
                <a:ea typeface="Calibri" panose="020F0502020204030204" pitchFamily="34" charset="0"/>
                <a:cs typeface="Calibri" panose="020F0502020204030204" pitchFamily="34" charset="0"/>
              </a:rPr>
              <a:t>, having canceled out the certificate of debt consisting of decrees against us, which was hostile to us; and He has taken it out of the way, having nailed it to the cross.</a:t>
            </a:r>
          </a:p>
          <a:p>
            <a:pPr marL="109728" indent="0">
              <a:buNone/>
            </a:pPr>
            <a:endParaRPr lang="en-US" dirty="0"/>
          </a:p>
        </p:txBody>
      </p:sp>
      <p:pic>
        <p:nvPicPr>
          <p:cNvPr id="4" name="Picture 3">
            <a:extLst>
              <a:ext uri="{FF2B5EF4-FFF2-40B4-BE49-F238E27FC236}">
                <a16:creationId xmlns:a16="http://schemas.microsoft.com/office/drawing/2014/main" id="{E149AF10-A3B0-7FF9-B414-2DDBCB253289}"/>
              </a:ext>
            </a:extLst>
          </p:cNvPr>
          <p:cNvPicPr>
            <a:picLocks noChangeAspect="1"/>
          </p:cNvPicPr>
          <p:nvPr/>
        </p:nvPicPr>
        <p:blipFill>
          <a:blip r:embed="rId2"/>
          <a:stretch>
            <a:fillRect/>
          </a:stretch>
        </p:blipFill>
        <p:spPr>
          <a:xfrm>
            <a:off x="1753295" y="3031958"/>
            <a:ext cx="1942806" cy="3193487"/>
          </a:xfrm>
          <a:prstGeom prst="rect">
            <a:avLst/>
          </a:prstGeom>
        </p:spPr>
      </p:pic>
      <p:pic>
        <p:nvPicPr>
          <p:cNvPr id="6" name="Picture 5">
            <a:extLst>
              <a:ext uri="{FF2B5EF4-FFF2-40B4-BE49-F238E27FC236}">
                <a16:creationId xmlns:a16="http://schemas.microsoft.com/office/drawing/2014/main" id="{6CB3B280-86DE-F382-805A-E688ADCCFDA8}"/>
              </a:ext>
            </a:extLst>
          </p:cNvPr>
          <p:cNvPicPr>
            <a:picLocks noChangeAspect="1"/>
          </p:cNvPicPr>
          <p:nvPr/>
        </p:nvPicPr>
        <p:blipFill>
          <a:blip r:embed="rId3"/>
          <a:stretch>
            <a:fillRect/>
          </a:stretch>
        </p:blipFill>
        <p:spPr>
          <a:xfrm>
            <a:off x="5106292" y="3031958"/>
            <a:ext cx="2175130" cy="3193487"/>
          </a:xfrm>
          <a:prstGeom prst="rect">
            <a:avLst/>
          </a:prstGeom>
        </p:spPr>
      </p:pic>
      <p:pic>
        <p:nvPicPr>
          <p:cNvPr id="8" name="Picture 7">
            <a:extLst>
              <a:ext uri="{FF2B5EF4-FFF2-40B4-BE49-F238E27FC236}">
                <a16:creationId xmlns:a16="http://schemas.microsoft.com/office/drawing/2014/main" id="{AC0699F2-BAC0-BA9D-B836-E7588EA7B494}"/>
              </a:ext>
            </a:extLst>
          </p:cNvPr>
          <p:cNvPicPr>
            <a:picLocks noChangeAspect="1"/>
          </p:cNvPicPr>
          <p:nvPr/>
        </p:nvPicPr>
        <p:blipFill>
          <a:blip r:embed="rId4"/>
          <a:stretch>
            <a:fillRect/>
          </a:stretch>
        </p:blipFill>
        <p:spPr>
          <a:xfrm>
            <a:off x="8979919" y="3031958"/>
            <a:ext cx="2047875" cy="3009900"/>
          </a:xfrm>
          <a:prstGeom prst="rect">
            <a:avLst/>
          </a:prstGeom>
        </p:spPr>
      </p:pic>
    </p:spTree>
    <p:extLst>
      <p:ext uri="{BB962C8B-B14F-4D97-AF65-F5344CB8AC3E}">
        <p14:creationId xmlns:p14="http://schemas.microsoft.com/office/powerpoint/2010/main" val="293169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64143" y="609601"/>
            <a:ext cx="10857297" cy="4511039"/>
          </a:xfrm>
        </p:spPr>
        <p:txBody>
          <a:bodyPr>
            <a:normAutofit/>
          </a:bodyPr>
          <a:lstStyle/>
          <a:p>
            <a:pPr marL="109728" indent="0">
              <a:buNone/>
            </a:pPr>
            <a:r>
              <a:rPr lang="en-US" sz="2600" dirty="0"/>
              <a:t>Isaiah 53:4-5</a:t>
            </a:r>
          </a:p>
          <a:p>
            <a:pPr marL="109728" indent="0">
              <a:buNone/>
            </a:pPr>
            <a:endParaRPr lang="en-US" sz="2600" dirty="0"/>
          </a:p>
          <a:p>
            <a:pPr marL="109728" indent="0">
              <a:buNone/>
            </a:pPr>
            <a:r>
              <a:rPr lang="en-US" sz="2600" dirty="0"/>
              <a:t>“Surely our </a:t>
            </a:r>
            <a:r>
              <a:rPr lang="en-US" sz="2600" dirty="0" err="1"/>
              <a:t>griefs</a:t>
            </a:r>
            <a:r>
              <a:rPr lang="en-US" sz="2600" dirty="0"/>
              <a:t> He Himself bore,</a:t>
            </a:r>
            <a:br>
              <a:rPr lang="en-US" sz="2600" dirty="0"/>
            </a:br>
            <a:r>
              <a:rPr lang="en-US" sz="2600" dirty="0"/>
              <a:t>And our sorrows He carried;</a:t>
            </a:r>
            <a:br>
              <a:rPr lang="en-US" sz="2600" dirty="0"/>
            </a:br>
            <a:r>
              <a:rPr lang="en-US" sz="2600" dirty="0"/>
              <a:t>Yet we ourselves esteemed Him stricken,</a:t>
            </a:r>
            <a:br>
              <a:rPr lang="en-US" sz="2600" dirty="0"/>
            </a:br>
            <a:r>
              <a:rPr lang="en-US" sz="2600" dirty="0"/>
              <a:t>Smitten of God, and afflicted. </a:t>
            </a:r>
            <a:br>
              <a:rPr lang="en-US" sz="2600" dirty="0"/>
            </a:br>
            <a:r>
              <a:rPr lang="en-US" sz="2600" dirty="0"/>
              <a:t>But He was pierced through for our transgressions,</a:t>
            </a:r>
            <a:br>
              <a:rPr lang="en-US" sz="2600" dirty="0"/>
            </a:br>
            <a:r>
              <a:rPr lang="en-US" sz="2600" dirty="0"/>
              <a:t>He was crushed for our iniquities;</a:t>
            </a:r>
            <a:br>
              <a:rPr lang="en-US" sz="2600" dirty="0"/>
            </a:br>
            <a:r>
              <a:rPr lang="en-US" sz="2600" dirty="0"/>
              <a:t>The chastening for our well-being fell upon Him,</a:t>
            </a:r>
            <a:br>
              <a:rPr lang="en-US" sz="2600" dirty="0"/>
            </a:br>
            <a:r>
              <a:rPr lang="en-US" sz="2600" dirty="0"/>
              <a:t>And by His scourging we are healed.”</a:t>
            </a:r>
          </a:p>
          <a:p>
            <a:pPr marL="109728" indent="0">
              <a:buNone/>
            </a:pPr>
            <a:endParaRPr lang="en-US" dirty="0"/>
          </a:p>
        </p:txBody>
      </p:sp>
    </p:spTree>
    <p:extLst>
      <p:ext uri="{BB962C8B-B14F-4D97-AF65-F5344CB8AC3E}">
        <p14:creationId xmlns:p14="http://schemas.microsoft.com/office/powerpoint/2010/main" val="40812704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85E0D9-9285-13CD-7489-65ED37E48102}"/>
              </a:ext>
            </a:extLst>
          </p:cNvPr>
          <p:cNvSpPr>
            <a:spLocks noGrp="1"/>
          </p:cNvSpPr>
          <p:nvPr>
            <p:ph idx="1"/>
          </p:nvPr>
        </p:nvSpPr>
        <p:spPr>
          <a:xfrm>
            <a:off x="417094" y="653556"/>
            <a:ext cx="10972800" cy="1319623"/>
          </a:xfrm>
        </p:spPr>
        <p:txBody>
          <a:bodyPr/>
          <a:lstStyle/>
          <a:p>
            <a:pPr marL="109728" indent="0">
              <a:buNone/>
            </a:pPr>
            <a:r>
              <a:rPr lang="en-US" dirty="0"/>
              <a:t>The dots represent each and every person who has and who ever will live.</a:t>
            </a:r>
          </a:p>
        </p:txBody>
      </p:sp>
      <p:pic>
        <p:nvPicPr>
          <p:cNvPr id="6" name="Picture 5">
            <a:extLst>
              <a:ext uri="{FF2B5EF4-FFF2-40B4-BE49-F238E27FC236}">
                <a16:creationId xmlns:a16="http://schemas.microsoft.com/office/drawing/2014/main" id="{3615D467-7BD5-828D-3966-F87AB2740677}"/>
              </a:ext>
            </a:extLst>
          </p:cNvPr>
          <p:cNvPicPr>
            <a:picLocks noChangeAspect="1"/>
          </p:cNvPicPr>
          <p:nvPr/>
        </p:nvPicPr>
        <p:blipFill>
          <a:blip r:embed="rId2"/>
          <a:stretch>
            <a:fillRect/>
          </a:stretch>
        </p:blipFill>
        <p:spPr>
          <a:xfrm>
            <a:off x="1597795" y="2920701"/>
            <a:ext cx="8359916" cy="1278115"/>
          </a:xfrm>
          <a:prstGeom prst="rect">
            <a:avLst/>
          </a:prstGeom>
        </p:spPr>
      </p:pic>
    </p:spTree>
    <p:extLst>
      <p:ext uri="{BB962C8B-B14F-4D97-AF65-F5344CB8AC3E}">
        <p14:creationId xmlns:p14="http://schemas.microsoft.com/office/powerpoint/2010/main" val="16406652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B58636-F120-C922-1749-4FDDCCFB9262}"/>
              </a:ext>
            </a:extLst>
          </p:cNvPr>
          <p:cNvSpPr txBox="1"/>
          <p:nvPr/>
        </p:nvSpPr>
        <p:spPr>
          <a:xfrm>
            <a:off x="1540042" y="977312"/>
            <a:ext cx="9249878" cy="1815882"/>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Revelation 5:13</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To Him who sits on the throne, and to the Lamb, be blessing and honor and glory and dominion forever and ever.</a:t>
            </a:r>
            <a:endParaRPr lang="en-US" sz="2800" dirty="0"/>
          </a:p>
        </p:txBody>
      </p:sp>
    </p:spTree>
    <p:extLst>
      <p:ext uri="{BB962C8B-B14F-4D97-AF65-F5344CB8AC3E}">
        <p14:creationId xmlns:p14="http://schemas.microsoft.com/office/powerpoint/2010/main" val="38738007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269" y="1481329"/>
            <a:ext cx="10568539" cy="2557272"/>
          </a:xfrm>
        </p:spPr>
        <p:txBody>
          <a:bodyPr>
            <a:normAutofit fontScale="92500" lnSpcReduction="20000"/>
          </a:bodyPr>
          <a:lstStyle/>
          <a:p>
            <a:pPr marL="109728" indent="0">
              <a:buNone/>
            </a:pPr>
            <a:r>
              <a:rPr lang="en-US" b="1" dirty="0"/>
              <a:t>We can trust God for the future</a:t>
            </a:r>
          </a:p>
          <a:p>
            <a:pPr marL="109728" indent="0">
              <a:buNone/>
            </a:pPr>
            <a:endParaRPr lang="en-US" dirty="0"/>
          </a:p>
          <a:p>
            <a:pPr marL="109728" indent="0">
              <a:buNone/>
            </a:pPr>
            <a:r>
              <a:rPr lang="en-US" dirty="0"/>
              <a:t>Romans 8:28</a:t>
            </a:r>
          </a:p>
          <a:p>
            <a:pPr marL="109728" indent="0">
              <a:buNone/>
            </a:pPr>
            <a:endParaRPr lang="en-US" dirty="0"/>
          </a:p>
          <a:p>
            <a:pPr marL="109728" indent="0">
              <a:buNone/>
            </a:pPr>
            <a:r>
              <a:rPr lang="en-US" dirty="0"/>
              <a:t>“And we know that God causes all things to work together for good to those who love God, to those who are called according to His purpose.” </a:t>
            </a:r>
          </a:p>
        </p:txBody>
      </p:sp>
      <p:sp>
        <p:nvSpPr>
          <p:cNvPr id="3" name="Title 2"/>
          <p:cNvSpPr>
            <a:spLocks noGrp="1"/>
          </p:cNvSpPr>
          <p:nvPr>
            <p:ph type="title"/>
          </p:nvPr>
        </p:nvSpPr>
        <p:spPr/>
        <p:txBody>
          <a:bodyPr>
            <a:normAutofit/>
          </a:bodyPr>
          <a:lstStyle/>
          <a:p>
            <a:r>
              <a:rPr lang="en-US" sz="3200" dirty="0"/>
              <a:t>What does God’s eternity mean to us?</a:t>
            </a:r>
          </a:p>
        </p:txBody>
      </p:sp>
    </p:spTree>
    <p:extLst>
      <p:ext uri="{BB962C8B-B14F-4D97-AF65-F5344CB8AC3E}">
        <p14:creationId xmlns:p14="http://schemas.microsoft.com/office/powerpoint/2010/main" val="5308301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609600"/>
            <a:ext cx="8229600" cy="804672"/>
          </a:xfrm>
        </p:spPr>
        <p:txBody>
          <a:bodyPr/>
          <a:lstStyle/>
          <a:p>
            <a:pPr marL="109728" indent="0">
              <a:buNone/>
            </a:pPr>
            <a:r>
              <a:rPr lang="en-US" dirty="0"/>
              <a:t>We can know that God is always listening</a:t>
            </a:r>
          </a:p>
        </p:txBody>
      </p:sp>
      <p:sp>
        <p:nvSpPr>
          <p:cNvPr id="4" name="TextBox 3"/>
          <p:cNvSpPr txBox="1"/>
          <p:nvPr/>
        </p:nvSpPr>
        <p:spPr>
          <a:xfrm>
            <a:off x="1981200" y="2209801"/>
            <a:ext cx="8229600" cy="507831"/>
          </a:xfrm>
          <a:prstGeom prst="rect">
            <a:avLst/>
          </a:prstGeom>
          <a:noFill/>
        </p:spPr>
        <p:txBody>
          <a:bodyPr wrap="square" rtlCol="0">
            <a:spAutoFit/>
          </a:bodyPr>
          <a:lstStyle/>
          <a:p>
            <a:r>
              <a:rPr lang="en-US" sz="2700" dirty="0">
                <a:solidFill>
                  <a:prstClr val="black"/>
                </a:solidFill>
                <a:latin typeface="Lucida Sans Unicode"/>
              </a:rPr>
              <a:t>We can be confident in His guidance</a:t>
            </a:r>
          </a:p>
        </p:txBody>
      </p:sp>
    </p:spTree>
    <p:extLst>
      <p:ext uri="{BB962C8B-B14F-4D97-AF65-F5344CB8AC3E}">
        <p14:creationId xmlns:p14="http://schemas.microsoft.com/office/powerpoint/2010/main" val="170836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Discussion Questions</a:t>
            </a:r>
          </a:p>
        </p:txBody>
      </p:sp>
      <p:sp>
        <p:nvSpPr>
          <p:cNvPr id="6" name="Content Placeholder 5">
            <a:extLst>
              <a:ext uri="{FF2B5EF4-FFF2-40B4-BE49-F238E27FC236}">
                <a16:creationId xmlns:a16="http://schemas.microsoft.com/office/drawing/2014/main" id="{BADC2963-2694-C878-0904-0FF749BA63DE}"/>
              </a:ext>
            </a:extLst>
          </p:cNvPr>
          <p:cNvSpPr>
            <a:spLocks noGrp="1"/>
          </p:cNvSpPr>
          <p:nvPr>
            <p:ph idx="1"/>
          </p:nvPr>
        </p:nvSpPr>
        <p:spPr>
          <a:xfrm>
            <a:off x="529389" y="1279199"/>
            <a:ext cx="11280809" cy="4525963"/>
          </a:xfrm>
        </p:spPr>
        <p:txBody>
          <a:bodyPr>
            <a:noAutofit/>
          </a:bodyPr>
          <a:lstStyle/>
          <a:p>
            <a:pPr marL="342900" marR="621665" lvl="0" indent="-342900">
              <a:lnSpc>
                <a:spcPct val="107000"/>
              </a:lnSpc>
              <a:spcBef>
                <a:spcPts val="0"/>
              </a:spcBef>
              <a:spcAft>
                <a:spcPts val="0"/>
              </a:spcAft>
              <a:buFont typeface="+mj-lt"/>
              <a:buAutoNum type="arabicParenR"/>
              <a:tabLst>
                <a:tab pos="228600" algn="l"/>
              </a:tabLst>
            </a:pPr>
            <a:r>
              <a:rPr lang="en-US" sz="2000" dirty="0">
                <a:effectLst/>
                <a:latin typeface="Calibri" panose="020F0502020204030204" pitchFamily="34" charset="0"/>
                <a:ea typeface="Calibri" panose="020F0502020204030204" pitchFamily="34" charset="0"/>
                <a:cs typeface="Times New Roman" panose="02020603050405020304" pitchFamily="18" charset="0"/>
              </a:rPr>
              <a:t>In addition to the ones discussed above, what are some other assurances that God’s eternity means to us?</a:t>
            </a:r>
          </a:p>
          <a:p>
            <a:pPr marL="342900" marR="621665" lvl="0" indent="-342900">
              <a:lnSpc>
                <a:spcPct val="107000"/>
              </a:lnSpc>
              <a:spcBef>
                <a:spcPts val="0"/>
              </a:spcBef>
              <a:spcAft>
                <a:spcPts val="0"/>
              </a:spcAft>
              <a:buFont typeface="+mj-lt"/>
              <a:buAutoNum type="arabicParenR"/>
              <a:tabLst>
                <a:tab pos="228600" algn="l"/>
              </a:tabLst>
            </a:pPr>
            <a:r>
              <a:rPr lang="en-US" sz="2000" dirty="0">
                <a:effectLst/>
                <a:latin typeface="Calibri" panose="020F0502020204030204" pitchFamily="34" charset="0"/>
                <a:ea typeface="Calibri" panose="020F0502020204030204" pitchFamily="34" charset="0"/>
                <a:cs typeface="Times New Roman" panose="02020603050405020304" pitchFamily="18" charset="0"/>
              </a:rPr>
              <a:t>If God has always existed then who created God?</a:t>
            </a:r>
          </a:p>
          <a:p>
            <a:pPr marL="342900" marR="621665" lvl="0" indent="-342900">
              <a:lnSpc>
                <a:spcPct val="107000"/>
              </a:lnSpc>
              <a:spcBef>
                <a:spcPts val="0"/>
              </a:spcBef>
              <a:spcAft>
                <a:spcPts val="0"/>
              </a:spcAft>
              <a:buFont typeface="+mj-lt"/>
              <a:buAutoNum type="arabicParenR"/>
              <a:tabLst>
                <a:tab pos="228600" algn="l"/>
              </a:tabLst>
            </a:pPr>
            <a:r>
              <a:rPr lang="en-US" sz="2000" dirty="0">
                <a:effectLst/>
                <a:latin typeface="Calibri" panose="020F0502020204030204" pitchFamily="34" charset="0"/>
                <a:ea typeface="Calibri" panose="020F0502020204030204" pitchFamily="34" charset="0"/>
                <a:cs typeface="Times New Roman" panose="02020603050405020304" pitchFamily="18" charset="0"/>
              </a:rPr>
              <a:t>By contemplating God’s eternity how can that help us through a trial?</a:t>
            </a:r>
          </a:p>
          <a:p>
            <a:pPr marL="342900" marR="621665" lvl="0" indent="-342900">
              <a:lnSpc>
                <a:spcPct val="107000"/>
              </a:lnSpc>
              <a:spcBef>
                <a:spcPts val="0"/>
              </a:spcBef>
              <a:spcAft>
                <a:spcPts val="0"/>
              </a:spcAft>
              <a:buFont typeface="+mj-lt"/>
              <a:buAutoNum type="arabicParenR"/>
              <a:tabLst>
                <a:tab pos="228600" algn="l"/>
              </a:tabLst>
            </a:pPr>
            <a:r>
              <a:rPr lang="en-US" sz="2000" dirty="0">
                <a:effectLst/>
                <a:latin typeface="Calibri" panose="020F0502020204030204" pitchFamily="34" charset="0"/>
                <a:ea typeface="Calibri" panose="020F0502020204030204" pitchFamily="34" charset="0"/>
                <a:cs typeface="Times New Roman" panose="02020603050405020304" pitchFamily="18" charset="0"/>
              </a:rPr>
              <a:t>The concept that God exists outside of time is hard to grasp. Is there any kind of visualization or analogy that can help someone understand this?</a:t>
            </a:r>
          </a:p>
          <a:p>
            <a:pPr marL="342900" marR="621665" lvl="0" indent="-342900">
              <a:lnSpc>
                <a:spcPct val="107000"/>
              </a:lnSpc>
              <a:spcBef>
                <a:spcPts val="0"/>
              </a:spcBef>
              <a:spcAft>
                <a:spcPts val="0"/>
              </a:spcAft>
              <a:buFont typeface="+mj-lt"/>
              <a:buAutoNum type="arabicParenR"/>
              <a:tabLst>
                <a:tab pos="228600" algn="l"/>
              </a:tabLst>
            </a:pPr>
            <a:r>
              <a:rPr lang="en-US" sz="2000" dirty="0">
                <a:effectLst/>
                <a:latin typeface="Calibri" panose="020F0502020204030204" pitchFamily="34" charset="0"/>
                <a:ea typeface="Calibri" panose="020F0502020204030204" pitchFamily="34" charset="0"/>
                <a:cs typeface="Times New Roman" panose="02020603050405020304" pitchFamily="18" charset="0"/>
              </a:rPr>
              <a:t>It has been said that God created time. If that is the case then what existed before time was created?</a:t>
            </a:r>
          </a:p>
          <a:p>
            <a:pPr marL="342900" marR="621665" lvl="0" indent="-342900">
              <a:lnSpc>
                <a:spcPct val="107000"/>
              </a:lnSpc>
              <a:spcBef>
                <a:spcPts val="0"/>
              </a:spcBef>
              <a:spcAft>
                <a:spcPts val="800"/>
              </a:spcAft>
              <a:buFont typeface="+mj-lt"/>
              <a:buAutoNum type="arabicParenR"/>
              <a:tabLst>
                <a:tab pos="228600" algn="l"/>
              </a:tabLst>
            </a:pPr>
            <a:r>
              <a:rPr lang="en-US" sz="2000" dirty="0">
                <a:effectLst/>
                <a:latin typeface="Calibri" panose="020F0502020204030204" pitchFamily="34" charset="0"/>
                <a:ea typeface="Calibri" panose="020F0502020204030204" pitchFamily="34" charset="0"/>
                <a:cs typeface="Times New Roman" panose="02020603050405020304" pitchFamily="18" charset="0"/>
              </a:rPr>
              <a:t>How can a God who exists outside of time be involved in each moment of my life when I am confined by time?</a:t>
            </a:r>
          </a:p>
          <a:p>
            <a:pPr marL="342900" marR="621665" lvl="0" indent="-342900">
              <a:lnSpc>
                <a:spcPct val="107000"/>
              </a:lnSpc>
              <a:spcBef>
                <a:spcPts val="0"/>
              </a:spcBef>
              <a:spcAft>
                <a:spcPts val="800"/>
              </a:spcAft>
              <a:buFont typeface="+mj-lt"/>
              <a:buAutoNum type="arabicParenR"/>
              <a:tabLst>
                <a:tab pos="228600" algn="l"/>
              </a:tabLst>
            </a:pPr>
            <a:r>
              <a:rPr lang="en-US" sz="2000" dirty="0">
                <a:effectLst/>
                <a:latin typeface="Calibri" panose="020F0502020204030204" pitchFamily="34" charset="0"/>
                <a:ea typeface="Calibri" panose="020F0502020204030204" pitchFamily="34" charset="0"/>
                <a:cs typeface="Times New Roman" panose="02020603050405020304" pitchFamily="18" charset="0"/>
              </a:rPr>
              <a:t>God is eternal. When we are born we will live forever. What is the difference?</a:t>
            </a:r>
          </a:p>
          <a:p>
            <a:pPr marL="342900" marR="621665" lvl="0" indent="-342900">
              <a:lnSpc>
                <a:spcPct val="107000"/>
              </a:lnSpc>
              <a:spcBef>
                <a:spcPts val="0"/>
              </a:spcBef>
              <a:spcAft>
                <a:spcPts val="800"/>
              </a:spcAft>
              <a:buFont typeface="+mj-lt"/>
              <a:buAutoNum type="arabicParenR"/>
              <a:tabLst>
                <a:tab pos="228600" algn="l"/>
              </a:tabLst>
            </a:pPr>
            <a:r>
              <a:rPr lang="en-US" sz="2000" dirty="0">
                <a:effectLst/>
                <a:latin typeface="Calibri" panose="020F0502020204030204" pitchFamily="34" charset="0"/>
                <a:ea typeface="Calibri" panose="020F0502020204030204" pitchFamily="34" charset="0"/>
                <a:cs typeface="Times New Roman" panose="02020603050405020304" pitchFamily="18" charset="0"/>
              </a:rPr>
              <a:t>What are some things that we can do to get to know God better?</a:t>
            </a:r>
          </a:p>
          <a:p>
            <a:pPr marL="342900" marR="621665" lvl="0" indent="-342900">
              <a:lnSpc>
                <a:spcPct val="107000"/>
              </a:lnSpc>
              <a:spcBef>
                <a:spcPts val="0"/>
              </a:spcBef>
              <a:spcAft>
                <a:spcPts val="800"/>
              </a:spcAft>
              <a:buFont typeface="+mj-lt"/>
              <a:buAutoNum type="arabicParenR"/>
              <a:tabLst>
                <a:tab pos="228600" algn="l"/>
              </a:tabLst>
            </a:pPr>
            <a:r>
              <a:rPr lang="en-US" sz="2000" dirty="0">
                <a:effectLst/>
                <a:latin typeface="Calibri" panose="020F0502020204030204" pitchFamily="34" charset="0"/>
                <a:ea typeface="Calibri" panose="020F0502020204030204" pitchFamily="34" charset="0"/>
                <a:cs typeface="Times New Roman" panose="02020603050405020304" pitchFamily="18" charset="0"/>
              </a:rPr>
              <a:t>How can someone always exist without ever being born?</a:t>
            </a:r>
          </a:p>
        </p:txBody>
      </p:sp>
    </p:spTree>
    <p:extLst>
      <p:ext uri="{BB962C8B-B14F-4D97-AF65-F5344CB8AC3E}">
        <p14:creationId xmlns:p14="http://schemas.microsoft.com/office/powerpoint/2010/main" val="42279516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109728" indent="0">
              <a:buNone/>
            </a:pPr>
            <a:r>
              <a:rPr lang="en-US" dirty="0"/>
              <a:t>Peggy is always nervous about the future. If you mention some situation to her, she will always think of the worst possible outcome and get uptight about it. This not only fills her with anxiety but also puts a damper on any plans or ideas that someone else suggests. One time someone suggested a church picnic at the nearby park and she responded, “That park has a playground and children can get hurt on those and then the church will get sued. And then there’s the bugs and what if it rains?” Is there anything about God’s character and perhaps particularly His eternity that you can use to help alleviate Peggy’s chronic fears?</a:t>
            </a:r>
          </a:p>
          <a:p>
            <a:pPr marL="109728" indent="0">
              <a:buNone/>
            </a:pPr>
            <a:endParaRPr lang="en-US" dirty="0"/>
          </a:p>
        </p:txBody>
      </p:sp>
      <p:sp>
        <p:nvSpPr>
          <p:cNvPr id="3" name="Title 2"/>
          <p:cNvSpPr>
            <a:spLocks noGrp="1"/>
          </p:cNvSpPr>
          <p:nvPr>
            <p:ph type="title"/>
          </p:nvPr>
        </p:nvSpPr>
        <p:spPr/>
        <p:txBody>
          <a:bodyPr/>
          <a:lstStyle/>
          <a:p>
            <a:r>
              <a:rPr lang="en-US" dirty="0"/>
              <a:t>Situation</a:t>
            </a:r>
          </a:p>
        </p:txBody>
      </p:sp>
    </p:spTree>
    <p:extLst>
      <p:ext uri="{BB962C8B-B14F-4D97-AF65-F5344CB8AC3E}">
        <p14:creationId xmlns:p14="http://schemas.microsoft.com/office/powerpoint/2010/main" val="30451265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1" y="304800"/>
            <a:ext cx="7175351" cy="3200400"/>
          </a:xfrm>
        </p:spPr>
        <p:txBody>
          <a:bodyPr>
            <a:normAutofit fontScale="90000"/>
          </a:bodyPr>
          <a:lstStyle/>
          <a:p>
            <a:pPr marL="182880" algn="ctr"/>
            <a:r>
              <a:rPr lang="en-US" dirty="0"/>
              <a:t>Welcome to</a:t>
            </a:r>
            <a:br>
              <a:rPr lang="en-US" dirty="0"/>
            </a:br>
            <a:br>
              <a:rPr lang="en-US" dirty="0"/>
            </a:br>
            <a:r>
              <a:rPr lang="en-US" dirty="0"/>
              <a:t>Who is God</a:t>
            </a:r>
            <a:br>
              <a:rPr lang="en-US" dirty="0"/>
            </a:br>
            <a:r>
              <a:rPr lang="en-US" dirty="0"/>
              <a:t>and</a:t>
            </a:r>
            <a:br>
              <a:rPr lang="en-US" dirty="0"/>
            </a:br>
            <a:r>
              <a:rPr lang="en-US" dirty="0"/>
              <a:t>Why Does it Matter to Me</a:t>
            </a:r>
          </a:p>
        </p:txBody>
      </p:sp>
      <p:sp>
        <p:nvSpPr>
          <p:cNvPr id="3" name="Subtitle 2"/>
          <p:cNvSpPr>
            <a:spLocks noGrp="1"/>
          </p:cNvSpPr>
          <p:nvPr>
            <p:ph type="subTitle" idx="1"/>
          </p:nvPr>
        </p:nvSpPr>
        <p:spPr>
          <a:xfrm>
            <a:off x="2209800" y="3886200"/>
            <a:ext cx="7772400" cy="1199704"/>
          </a:xfrm>
        </p:spPr>
        <p:txBody>
          <a:bodyPr>
            <a:normAutofit/>
          </a:bodyPr>
          <a:lstStyle/>
          <a:p>
            <a:pPr algn="ctr"/>
            <a:r>
              <a:rPr lang="en-US" sz="6000" dirty="0">
                <a:solidFill>
                  <a:srgbClr val="FF0000"/>
                </a:solidFill>
              </a:rPr>
              <a:t>The Immutable God</a:t>
            </a:r>
          </a:p>
        </p:txBody>
      </p:sp>
    </p:spTree>
    <p:extLst>
      <p:ext uri="{BB962C8B-B14F-4D97-AF65-F5344CB8AC3E}">
        <p14:creationId xmlns:p14="http://schemas.microsoft.com/office/powerpoint/2010/main" val="36259898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533401"/>
            <a:ext cx="8229600" cy="5473891"/>
          </a:xfrm>
        </p:spPr>
        <p:txBody>
          <a:bodyPr>
            <a:normAutofit/>
          </a:bodyPr>
          <a:lstStyle/>
          <a:p>
            <a:r>
              <a:rPr lang="en-US" dirty="0"/>
              <a:t>Introduction</a:t>
            </a:r>
          </a:p>
          <a:p>
            <a:r>
              <a:rPr lang="en-US" dirty="0"/>
              <a:t>The Eternal God</a:t>
            </a:r>
          </a:p>
          <a:p>
            <a:r>
              <a:rPr lang="en-US" dirty="0">
                <a:solidFill>
                  <a:srgbClr val="FF0000"/>
                </a:solidFill>
              </a:rPr>
              <a:t>The Immutable God</a:t>
            </a:r>
          </a:p>
          <a:p>
            <a:r>
              <a:rPr lang="en-US" dirty="0"/>
              <a:t>The Omnipotent God</a:t>
            </a:r>
          </a:p>
          <a:p>
            <a:r>
              <a:rPr lang="en-US" dirty="0"/>
              <a:t>The Omniscient God</a:t>
            </a:r>
          </a:p>
          <a:p>
            <a:r>
              <a:rPr lang="en-US" dirty="0"/>
              <a:t>The Omnipresent God</a:t>
            </a:r>
          </a:p>
          <a:p>
            <a:r>
              <a:rPr lang="en-US" dirty="0"/>
              <a:t>The Holy God</a:t>
            </a:r>
          </a:p>
          <a:p>
            <a:r>
              <a:rPr lang="en-US" dirty="0"/>
              <a:t>The Sovereign God</a:t>
            </a:r>
          </a:p>
          <a:p>
            <a:r>
              <a:rPr lang="en-US" dirty="0"/>
              <a:t>The Divine Love</a:t>
            </a:r>
          </a:p>
          <a:p>
            <a:r>
              <a:rPr lang="en-US" dirty="0"/>
              <a:t>The Divine Faithfulness</a:t>
            </a:r>
          </a:p>
          <a:p>
            <a:r>
              <a:rPr lang="en-US" dirty="0"/>
              <a:t>The Divine Comfort</a:t>
            </a:r>
          </a:p>
          <a:p>
            <a:pPr marL="109728" indent="0">
              <a:buNone/>
            </a:pPr>
            <a:endParaRPr lang="en-US" dirty="0"/>
          </a:p>
        </p:txBody>
      </p:sp>
    </p:spTree>
    <p:extLst>
      <p:ext uri="{BB962C8B-B14F-4D97-AF65-F5344CB8AC3E}">
        <p14:creationId xmlns:p14="http://schemas.microsoft.com/office/powerpoint/2010/main" val="7127515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381000"/>
            <a:ext cx="8229600" cy="5181600"/>
          </a:xfrm>
        </p:spPr>
        <p:txBody>
          <a:bodyPr/>
          <a:lstStyle/>
          <a:p>
            <a:pPr marL="109728" indent="0">
              <a:buNone/>
            </a:pPr>
            <a:r>
              <a:rPr lang="en-US" sz="4000" dirty="0"/>
              <a:t>James 1:17</a:t>
            </a:r>
          </a:p>
          <a:p>
            <a:pPr marL="109728" indent="0">
              <a:buNone/>
            </a:pPr>
            <a:endParaRPr lang="en-US" sz="4000" dirty="0"/>
          </a:p>
          <a:p>
            <a:pPr marL="109728" indent="0">
              <a:buNone/>
            </a:pPr>
            <a:r>
              <a:rPr lang="en-US" sz="4000" dirty="0"/>
              <a:t>“Every good thing given and every perfect gift is from above, coming down from the Father of lights, with whom there is </a:t>
            </a:r>
            <a:r>
              <a:rPr lang="en-US" sz="4000" dirty="0">
                <a:solidFill>
                  <a:srgbClr val="FF0000"/>
                </a:solidFill>
              </a:rPr>
              <a:t>no variation or shifting shadow</a:t>
            </a:r>
            <a:r>
              <a:rPr lang="en-US" sz="4000" dirty="0"/>
              <a:t>.”</a:t>
            </a:r>
          </a:p>
          <a:p>
            <a:pPr marL="109728" indent="0">
              <a:buNone/>
            </a:pPr>
            <a:endParaRPr lang="en-US" dirty="0"/>
          </a:p>
        </p:txBody>
      </p:sp>
    </p:spTree>
    <p:extLst>
      <p:ext uri="{BB962C8B-B14F-4D97-AF65-F5344CB8AC3E}">
        <p14:creationId xmlns:p14="http://schemas.microsoft.com/office/powerpoint/2010/main" val="20439978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228600"/>
            <a:ext cx="8229600" cy="609600"/>
          </a:xfrm>
        </p:spPr>
        <p:txBody>
          <a:bodyPr>
            <a:noAutofit/>
          </a:bodyPr>
          <a:lstStyle/>
          <a:p>
            <a:pPr marL="109728" indent="0">
              <a:buNone/>
            </a:pPr>
            <a:r>
              <a:rPr lang="en-US" sz="4000" dirty="0">
                <a:latin typeface="Calibri" pitchFamily="34" charset="0"/>
                <a:cs typeface="Calibri" pitchFamily="34" charset="0"/>
              </a:rPr>
              <a:t>He cannot vary</a:t>
            </a:r>
          </a:p>
        </p:txBody>
      </p:sp>
      <p:sp>
        <p:nvSpPr>
          <p:cNvPr id="4" name="TextBox 3"/>
          <p:cNvSpPr txBox="1"/>
          <p:nvPr/>
        </p:nvSpPr>
        <p:spPr>
          <a:xfrm>
            <a:off x="1981200" y="1088335"/>
            <a:ext cx="8229600" cy="707886"/>
          </a:xfrm>
          <a:prstGeom prst="rect">
            <a:avLst/>
          </a:prstGeom>
          <a:noFill/>
        </p:spPr>
        <p:txBody>
          <a:bodyPr wrap="square" rtlCol="0">
            <a:spAutoFit/>
          </a:bodyPr>
          <a:lstStyle/>
          <a:p>
            <a:r>
              <a:rPr lang="en-US" sz="4000" dirty="0">
                <a:solidFill>
                  <a:prstClr val="black"/>
                </a:solidFill>
                <a:latin typeface="Calibri" pitchFamily="34" charset="0"/>
                <a:cs typeface="Calibri" pitchFamily="34" charset="0"/>
              </a:rPr>
              <a:t>Cannot change</a:t>
            </a:r>
          </a:p>
        </p:txBody>
      </p:sp>
      <p:sp>
        <p:nvSpPr>
          <p:cNvPr id="5" name="TextBox 4"/>
          <p:cNvSpPr txBox="1"/>
          <p:nvPr/>
        </p:nvSpPr>
        <p:spPr>
          <a:xfrm>
            <a:off x="1981200" y="2046357"/>
            <a:ext cx="8229600" cy="707886"/>
          </a:xfrm>
          <a:prstGeom prst="rect">
            <a:avLst/>
          </a:prstGeom>
          <a:noFill/>
        </p:spPr>
        <p:txBody>
          <a:bodyPr wrap="square" rtlCol="0">
            <a:spAutoFit/>
          </a:bodyPr>
          <a:lstStyle/>
          <a:p>
            <a:r>
              <a:rPr lang="en-US" sz="4000" dirty="0">
                <a:solidFill>
                  <a:prstClr val="black"/>
                </a:solidFill>
                <a:latin typeface="Calibri" pitchFamily="34" charset="0"/>
                <a:cs typeface="Calibri" pitchFamily="34" charset="0"/>
              </a:rPr>
              <a:t>Cannot decrease</a:t>
            </a:r>
          </a:p>
        </p:txBody>
      </p:sp>
      <p:sp>
        <p:nvSpPr>
          <p:cNvPr id="6" name="TextBox 5"/>
          <p:cNvSpPr txBox="1"/>
          <p:nvPr/>
        </p:nvSpPr>
        <p:spPr>
          <a:xfrm>
            <a:off x="1981200" y="3004379"/>
            <a:ext cx="7467600" cy="707886"/>
          </a:xfrm>
          <a:prstGeom prst="rect">
            <a:avLst/>
          </a:prstGeom>
          <a:noFill/>
        </p:spPr>
        <p:txBody>
          <a:bodyPr wrap="square" rtlCol="0">
            <a:spAutoFit/>
          </a:bodyPr>
          <a:lstStyle/>
          <a:p>
            <a:r>
              <a:rPr lang="en-US" sz="4000" dirty="0">
                <a:solidFill>
                  <a:prstClr val="black"/>
                </a:solidFill>
                <a:latin typeface="Calibri" pitchFamily="34" charset="0"/>
                <a:cs typeface="Calibri" pitchFamily="34" charset="0"/>
              </a:rPr>
              <a:t>Cannot increase</a:t>
            </a:r>
          </a:p>
        </p:txBody>
      </p:sp>
      <p:sp>
        <p:nvSpPr>
          <p:cNvPr id="7" name="TextBox 6"/>
          <p:cNvSpPr txBox="1"/>
          <p:nvPr/>
        </p:nvSpPr>
        <p:spPr>
          <a:xfrm>
            <a:off x="1981200" y="3962401"/>
            <a:ext cx="7772400" cy="1323439"/>
          </a:xfrm>
          <a:prstGeom prst="rect">
            <a:avLst/>
          </a:prstGeom>
          <a:noFill/>
        </p:spPr>
        <p:txBody>
          <a:bodyPr wrap="square" rtlCol="0">
            <a:spAutoFit/>
          </a:bodyPr>
          <a:lstStyle/>
          <a:p>
            <a:r>
              <a:rPr lang="en-US" sz="4000" dirty="0">
                <a:solidFill>
                  <a:prstClr val="black"/>
                </a:solidFill>
                <a:latin typeface="Calibri" pitchFamily="34" charset="0"/>
                <a:cs typeface="Calibri" pitchFamily="34" charset="0"/>
              </a:rPr>
              <a:t>He is all that He will ever be, all that He ever was</a:t>
            </a:r>
          </a:p>
        </p:txBody>
      </p:sp>
    </p:spTree>
    <p:extLst>
      <p:ext uri="{BB962C8B-B14F-4D97-AF65-F5344CB8AC3E}">
        <p14:creationId xmlns:p14="http://schemas.microsoft.com/office/powerpoint/2010/main" val="203058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5" grpId="0"/>
      <p:bldP spid="6" grpId="0"/>
      <p:bldP spid="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75B1F5-33E6-1BC3-0CE8-F85FF4579EA8}"/>
              </a:ext>
            </a:extLst>
          </p:cNvPr>
          <p:cNvSpPr txBox="1"/>
          <p:nvPr/>
        </p:nvSpPr>
        <p:spPr>
          <a:xfrm>
            <a:off x="1049154" y="635267"/>
            <a:ext cx="10501162" cy="4130683"/>
          </a:xfrm>
          <a:prstGeom prst="rect">
            <a:avLst/>
          </a:prstGeom>
          <a:noFill/>
        </p:spPr>
        <p:txBody>
          <a:bodyPr wrap="square" rtlCol="0">
            <a:spAutoFit/>
          </a:bodyPr>
          <a:lstStyle/>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Job 34:14-16</a:t>
            </a:r>
          </a:p>
          <a:p>
            <a:pPr marL="0" marR="0">
              <a:spcBef>
                <a:spcPts val="0"/>
              </a:spcBef>
              <a:spcAft>
                <a:spcPts val="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t>14</a:t>
            </a:r>
            <a:r>
              <a:rPr lang="en-US" sz="2800" dirty="0">
                <a:effectLst/>
                <a:latin typeface="Calibri" panose="020F0502020204030204" pitchFamily="34" charset="0"/>
                <a:ea typeface="Calibri" panose="020F0502020204030204" pitchFamily="34" charset="0"/>
                <a:cs typeface="Times New Roman" panose="02020603050405020304" pitchFamily="18" charset="0"/>
              </a:rPr>
              <a:t>"If He should determine to do so,</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dirty="0">
                <a:effectLst/>
                <a:latin typeface="Calibri" panose="020F0502020204030204" pitchFamily="34" charset="0"/>
                <a:ea typeface="Calibri" panose="020F0502020204030204" pitchFamily="34" charset="0"/>
                <a:cs typeface="Times New Roman" panose="02020603050405020304" pitchFamily="18" charset="0"/>
              </a:rPr>
              <a:t>         If He should gather to Himself His spirit and His breath, </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t>15</a:t>
            </a:r>
            <a:r>
              <a:rPr lang="en-US" sz="2800" dirty="0">
                <a:effectLst/>
                <a:latin typeface="Calibri" panose="020F0502020204030204" pitchFamily="34" charset="0"/>
                <a:ea typeface="Calibri" panose="020F0502020204030204" pitchFamily="34" charset="0"/>
                <a:cs typeface="Times New Roman" panose="02020603050405020304" pitchFamily="18" charset="0"/>
              </a:rPr>
              <a:t>All flesh would perish together,</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dirty="0">
                <a:effectLst/>
                <a:latin typeface="Calibri" panose="020F0502020204030204" pitchFamily="34" charset="0"/>
                <a:ea typeface="Calibri" panose="020F0502020204030204" pitchFamily="34" charset="0"/>
                <a:cs typeface="Times New Roman" panose="02020603050405020304" pitchFamily="18" charset="0"/>
              </a:rPr>
              <a:t>         And man would return to dust. </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t>16</a:t>
            </a:r>
            <a:r>
              <a:rPr lang="en-US" sz="2800" dirty="0">
                <a:effectLst/>
                <a:latin typeface="Calibri" panose="020F0502020204030204" pitchFamily="34" charset="0"/>
                <a:ea typeface="Calibri" panose="020F0502020204030204" pitchFamily="34" charset="0"/>
                <a:cs typeface="Times New Roman" panose="02020603050405020304" pitchFamily="18" charset="0"/>
              </a:rPr>
              <a:t>"But if you have understanding, hear this;</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dirty="0">
                <a:effectLst/>
                <a:latin typeface="Calibri" panose="020F0502020204030204" pitchFamily="34" charset="0"/>
                <a:ea typeface="Calibri" panose="020F0502020204030204" pitchFamily="34" charset="0"/>
                <a:cs typeface="Times New Roman" panose="02020603050405020304" pitchFamily="18" charset="0"/>
              </a:rPr>
              <a:t>         Listen to the sound of my words.</a:t>
            </a:r>
          </a:p>
        </p:txBody>
      </p:sp>
    </p:spTree>
    <p:extLst>
      <p:ext uri="{BB962C8B-B14F-4D97-AF65-F5344CB8AC3E}">
        <p14:creationId xmlns:p14="http://schemas.microsoft.com/office/powerpoint/2010/main" val="22993479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1E4823-1660-454B-4BA6-EA8FD03CCDC5}"/>
              </a:ext>
            </a:extLst>
          </p:cNvPr>
          <p:cNvPicPr>
            <a:picLocks noChangeAspect="1"/>
          </p:cNvPicPr>
          <p:nvPr/>
        </p:nvPicPr>
        <p:blipFill>
          <a:blip r:embed="rId2"/>
          <a:stretch>
            <a:fillRect/>
          </a:stretch>
        </p:blipFill>
        <p:spPr>
          <a:xfrm>
            <a:off x="554689" y="925314"/>
            <a:ext cx="5104966" cy="3484342"/>
          </a:xfrm>
          <a:prstGeom prst="rect">
            <a:avLst/>
          </a:prstGeom>
        </p:spPr>
      </p:pic>
      <p:pic>
        <p:nvPicPr>
          <p:cNvPr id="5" name="Picture 4">
            <a:extLst>
              <a:ext uri="{FF2B5EF4-FFF2-40B4-BE49-F238E27FC236}">
                <a16:creationId xmlns:a16="http://schemas.microsoft.com/office/drawing/2014/main" id="{203A03E4-7A6F-2ED5-8740-291202D94783}"/>
              </a:ext>
            </a:extLst>
          </p:cNvPr>
          <p:cNvPicPr>
            <a:picLocks noChangeAspect="1"/>
          </p:cNvPicPr>
          <p:nvPr/>
        </p:nvPicPr>
        <p:blipFill>
          <a:blip r:embed="rId3"/>
          <a:stretch>
            <a:fillRect/>
          </a:stretch>
        </p:blipFill>
        <p:spPr>
          <a:xfrm>
            <a:off x="6003379" y="925314"/>
            <a:ext cx="5216780" cy="3484342"/>
          </a:xfrm>
          <a:prstGeom prst="rect">
            <a:avLst/>
          </a:prstGeom>
        </p:spPr>
      </p:pic>
    </p:spTree>
    <p:extLst>
      <p:ext uri="{BB962C8B-B14F-4D97-AF65-F5344CB8AC3E}">
        <p14:creationId xmlns:p14="http://schemas.microsoft.com/office/powerpoint/2010/main" val="3044994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774F58-02DB-293E-A598-874273797106}"/>
              </a:ext>
            </a:extLst>
          </p:cNvPr>
          <p:cNvPicPr>
            <a:picLocks noChangeAspect="1"/>
          </p:cNvPicPr>
          <p:nvPr/>
        </p:nvPicPr>
        <p:blipFill>
          <a:blip r:embed="rId2"/>
          <a:stretch>
            <a:fillRect/>
          </a:stretch>
        </p:blipFill>
        <p:spPr>
          <a:xfrm>
            <a:off x="857250" y="762000"/>
            <a:ext cx="10477500" cy="5334000"/>
          </a:xfrm>
          <a:prstGeom prst="rect">
            <a:avLst/>
          </a:prstGeom>
        </p:spPr>
      </p:pic>
    </p:spTree>
    <p:extLst>
      <p:ext uri="{BB962C8B-B14F-4D97-AF65-F5344CB8AC3E}">
        <p14:creationId xmlns:p14="http://schemas.microsoft.com/office/powerpoint/2010/main" val="33441956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532" y="1157818"/>
            <a:ext cx="4101965" cy="4866881"/>
          </a:xfrm>
          <a:prstGeom prst="rect">
            <a:avLst/>
          </a:prstGeom>
        </p:spPr>
      </p:pic>
      <p:sp>
        <p:nvSpPr>
          <p:cNvPr id="2" name="TextBox 1"/>
          <p:cNvSpPr txBox="1"/>
          <p:nvPr/>
        </p:nvSpPr>
        <p:spPr>
          <a:xfrm>
            <a:off x="354532" y="381001"/>
            <a:ext cx="4217468" cy="646331"/>
          </a:xfrm>
          <a:prstGeom prst="rect">
            <a:avLst/>
          </a:prstGeom>
          <a:noFill/>
        </p:spPr>
        <p:txBody>
          <a:bodyPr wrap="square" rtlCol="0">
            <a:spAutoFit/>
          </a:bodyPr>
          <a:lstStyle/>
          <a:p>
            <a:r>
              <a:rPr lang="en-US" dirty="0">
                <a:solidFill>
                  <a:prstClr val="black"/>
                </a:solidFill>
                <a:latin typeface="Lucida Sans Unicode"/>
              </a:rPr>
              <a:t>300,000,000,000,000,000,000,000 (300 sextillion) stars in the universe</a:t>
            </a:r>
          </a:p>
        </p:txBody>
      </p:sp>
      <p:sp>
        <p:nvSpPr>
          <p:cNvPr id="3" name="TextBox 2"/>
          <p:cNvSpPr txBox="1"/>
          <p:nvPr/>
        </p:nvSpPr>
        <p:spPr>
          <a:xfrm>
            <a:off x="6095999" y="704166"/>
            <a:ext cx="5617945" cy="5693866"/>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Psalm 102:25-27</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aseline="30000" dirty="0">
                <a:solidFill>
                  <a:prstClr val="black"/>
                </a:solidFill>
                <a:latin typeface="Calibri" panose="020F0502020204030204" pitchFamily="34" charset="0"/>
                <a:ea typeface="Calibri" panose="020F0502020204030204" pitchFamily="34" charset="0"/>
                <a:cs typeface="Calibri" panose="020F0502020204030204" pitchFamily="34" charset="0"/>
              </a:rPr>
              <a:t>25</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"Of old You founded the earth, And the heavens are the work of Your hands. </a:t>
            </a:r>
            <a:b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aseline="30000" dirty="0">
                <a:solidFill>
                  <a:prstClr val="black"/>
                </a:solidFill>
                <a:latin typeface="Calibri" panose="020F0502020204030204" pitchFamily="34" charset="0"/>
                <a:ea typeface="Calibri" panose="020F0502020204030204" pitchFamily="34" charset="0"/>
                <a:cs typeface="Calibri" panose="020F0502020204030204" pitchFamily="34" charset="0"/>
              </a:rPr>
              <a:t>26</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"Even they will perish, but You endure; And all of them will wear out like a garment; Like clothing You will change them and they will be changed. </a:t>
            </a:r>
            <a:b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aseline="30000" dirty="0">
                <a:solidFill>
                  <a:prstClr val="black"/>
                </a:solidFill>
                <a:latin typeface="Calibri" panose="020F0502020204030204" pitchFamily="34" charset="0"/>
                <a:ea typeface="Calibri" panose="020F0502020204030204" pitchFamily="34" charset="0"/>
                <a:cs typeface="Calibri" panose="020F0502020204030204" pitchFamily="34" charset="0"/>
              </a:rPr>
              <a:t>27</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"But You are the same, And Your years will not come to an end.</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963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533400"/>
            <a:ext cx="8229600" cy="576072"/>
          </a:xfrm>
        </p:spPr>
        <p:txBody>
          <a:bodyPr/>
          <a:lstStyle/>
          <a:p>
            <a:pPr marL="109728" indent="0">
              <a:buNone/>
            </a:pPr>
            <a:r>
              <a:rPr lang="en-US" dirty="0">
                <a:solidFill>
                  <a:srgbClr val="FF0000"/>
                </a:solidFill>
              </a:rPr>
              <a:t>Nothing can change God</a:t>
            </a:r>
          </a:p>
        </p:txBody>
      </p:sp>
      <p:sp>
        <p:nvSpPr>
          <p:cNvPr id="4" name="TextBox 3"/>
          <p:cNvSpPr txBox="1"/>
          <p:nvPr/>
        </p:nvSpPr>
        <p:spPr>
          <a:xfrm>
            <a:off x="2743200" y="1524000"/>
            <a:ext cx="7010400" cy="369332"/>
          </a:xfrm>
          <a:prstGeom prst="rect">
            <a:avLst/>
          </a:prstGeom>
          <a:noFill/>
        </p:spPr>
        <p:txBody>
          <a:bodyPr wrap="square" rtlCol="0">
            <a:spAutoFit/>
          </a:bodyPr>
          <a:lstStyle/>
          <a:p>
            <a:r>
              <a:rPr lang="en-US" dirty="0">
                <a:solidFill>
                  <a:prstClr val="black"/>
                </a:solidFill>
                <a:latin typeface="Lucida Sans Unicode"/>
              </a:rPr>
              <a:t>He cannot be changed by outside forces</a:t>
            </a:r>
          </a:p>
        </p:txBody>
      </p:sp>
      <p:sp>
        <p:nvSpPr>
          <p:cNvPr id="5" name="TextBox 4"/>
          <p:cNvSpPr txBox="1"/>
          <p:nvPr/>
        </p:nvSpPr>
        <p:spPr>
          <a:xfrm>
            <a:off x="2743200" y="2209800"/>
            <a:ext cx="4800600" cy="369332"/>
          </a:xfrm>
          <a:prstGeom prst="rect">
            <a:avLst/>
          </a:prstGeom>
          <a:noFill/>
        </p:spPr>
        <p:txBody>
          <a:bodyPr wrap="square" rtlCol="0">
            <a:spAutoFit/>
          </a:bodyPr>
          <a:lstStyle/>
          <a:p>
            <a:r>
              <a:rPr lang="en-US" dirty="0">
                <a:solidFill>
                  <a:prstClr val="black"/>
                </a:solidFill>
                <a:latin typeface="Lucida Sans Unicode"/>
              </a:rPr>
              <a:t>He cannot change from within</a:t>
            </a:r>
          </a:p>
        </p:txBody>
      </p:sp>
      <p:sp>
        <p:nvSpPr>
          <p:cNvPr id="6" name="TextBox 5"/>
          <p:cNvSpPr txBox="1"/>
          <p:nvPr/>
        </p:nvSpPr>
        <p:spPr>
          <a:xfrm>
            <a:off x="2743200" y="2895601"/>
            <a:ext cx="7239000" cy="2585323"/>
          </a:xfrm>
          <a:prstGeom prst="rect">
            <a:avLst/>
          </a:prstGeom>
          <a:noFill/>
        </p:spPr>
        <p:txBody>
          <a:bodyPr wrap="square" rtlCol="0">
            <a:spAutoFit/>
          </a:bodyPr>
          <a:lstStyle/>
          <a:p>
            <a:r>
              <a:rPr lang="en-US" dirty="0">
                <a:solidFill>
                  <a:prstClr val="black"/>
                </a:solidFill>
                <a:latin typeface="Lucida Sans Unicode"/>
              </a:rPr>
              <a:t>Philippians 1:6 </a:t>
            </a:r>
          </a:p>
          <a:p>
            <a:endParaRPr lang="en-US" dirty="0">
              <a:solidFill>
                <a:prstClr val="black"/>
              </a:solidFill>
              <a:latin typeface="Lucida Sans Unicode"/>
            </a:endParaRPr>
          </a:p>
          <a:p>
            <a:r>
              <a:rPr lang="en-US" dirty="0">
                <a:solidFill>
                  <a:prstClr val="black"/>
                </a:solidFill>
                <a:latin typeface="Lucida Sans Unicode"/>
              </a:rPr>
              <a:t>“For I am confident of this very thing, that He who began a good work in you will perfect it until the day of Christ Jesus.” </a:t>
            </a:r>
          </a:p>
          <a:p>
            <a:endParaRPr lang="en-US" dirty="0">
              <a:solidFill>
                <a:prstClr val="black"/>
              </a:solidFill>
              <a:latin typeface="Lucida Sans Unicode"/>
            </a:endParaRPr>
          </a:p>
          <a:p>
            <a:r>
              <a:rPr lang="en-US" dirty="0">
                <a:solidFill>
                  <a:prstClr val="black"/>
                </a:solidFill>
                <a:latin typeface="Lucida Sans Unicode"/>
              </a:rPr>
              <a:t>Because God does not need to hold back any resources for Himself He is able to apply all of them to us and knowing that the purpose which He has for our lives is one of perfection should give us an enormous sense of honor.</a:t>
            </a:r>
          </a:p>
        </p:txBody>
      </p:sp>
    </p:spTree>
    <p:extLst>
      <p:ext uri="{BB962C8B-B14F-4D97-AF65-F5344CB8AC3E}">
        <p14:creationId xmlns:p14="http://schemas.microsoft.com/office/powerpoint/2010/main" val="415249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609600"/>
            <a:ext cx="8229600" cy="499872"/>
          </a:xfrm>
        </p:spPr>
        <p:txBody>
          <a:bodyPr>
            <a:normAutofit lnSpcReduction="10000"/>
          </a:bodyPr>
          <a:lstStyle/>
          <a:p>
            <a:pPr marL="109728" indent="0">
              <a:buNone/>
            </a:pPr>
            <a:r>
              <a:rPr lang="en-US" dirty="0">
                <a:solidFill>
                  <a:srgbClr val="FF0000"/>
                </a:solidFill>
              </a:rPr>
              <a:t>God’s immutability is our survival</a:t>
            </a:r>
          </a:p>
        </p:txBody>
      </p:sp>
      <p:sp>
        <p:nvSpPr>
          <p:cNvPr id="4" name="TextBox 3"/>
          <p:cNvSpPr txBox="1"/>
          <p:nvPr/>
        </p:nvSpPr>
        <p:spPr>
          <a:xfrm>
            <a:off x="2057400" y="1295401"/>
            <a:ext cx="7772400" cy="1200329"/>
          </a:xfrm>
          <a:prstGeom prst="rect">
            <a:avLst/>
          </a:prstGeom>
          <a:noFill/>
        </p:spPr>
        <p:txBody>
          <a:bodyPr wrap="square" rtlCol="0">
            <a:spAutoFit/>
          </a:bodyPr>
          <a:lstStyle/>
          <a:p>
            <a:r>
              <a:rPr lang="en-US" dirty="0">
                <a:solidFill>
                  <a:prstClr val="black"/>
                </a:solidFill>
                <a:latin typeface="Lucida Sans Unicode"/>
              </a:rPr>
              <a:t>Malachi 3:6</a:t>
            </a:r>
          </a:p>
          <a:p>
            <a:endParaRPr lang="en-US" dirty="0">
              <a:solidFill>
                <a:prstClr val="black"/>
              </a:solidFill>
              <a:latin typeface="Lucida Sans Unicode"/>
            </a:endParaRPr>
          </a:p>
          <a:p>
            <a:r>
              <a:rPr lang="en-US" dirty="0">
                <a:solidFill>
                  <a:prstClr val="black"/>
                </a:solidFill>
                <a:latin typeface="Lucida Sans Unicode"/>
              </a:rPr>
              <a:t>“For I, the LORD, do not change; therefore you, O sons of Jacob, are not consumed.”</a:t>
            </a:r>
          </a:p>
        </p:txBody>
      </p:sp>
      <p:sp>
        <p:nvSpPr>
          <p:cNvPr id="5" name="TextBox 4"/>
          <p:cNvSpPr txBox="1"/>
          <p:nvPr/>
        </p:nvSpPr>
        <p:spPr>
          <a:xfrm>
            <a:off x="2048164" y="2667001"/>
            <a:ext cx="7696200" cy="1200329"/>
          </a:xfrm>
          <a:prstGeom prst="rect">
            <a:avLst/>
          </a:prstGeom>
          <a:noFill/>
        </p:spPr>
        <p:txBody>
          <a:bodyPr wrap="square" rtlCol="0">
            <a:spAutoFit/>
          </a:bodyPr>
          <a:lstStyle/>
          <a:p>
            <a:r>
              <a:rPr lang="en-US" dirty="0">
                <a:solidFill>
                  <a:prstClr val="black"/>
                </a:solidFill>
                <a:latin typeface="Lucida Sans Unicode"/>
              </a:rPr>
              <a:t>It is true that:</a:t>
            </a:r>
          </a:p>
          <a:p>
            <a:pPr marL="285750" indent="-285750">
              <a:buFont typeface="Arial" pitchFamily="34" charset="0"/>
              <a:buChar char="•"/>
            </a:pPr>
            <a:r>
              <a:rPr lang="en-US" dirty="0">
                <a:solidFill>
                  <a:prstClr val="black"/>
                </a:solidFill>
                <a:latin typeface="Lucida Sans Unicode"/>
              </a:rPr>
              <a:t>God is self-sufficient and so does not need us.</a:t>
            </a:r>
          </a:p>
          <a:p>
            <a:pPr marL="285750" indent="-285750">
              <a:buFont typeface="Arial" pitchFamily="34" charset="0"/>
              <a:buChar char="•"/>
            </a:pPr>
            <a:r>
              <a:rPr lang="en-US" dirty="0">
                <a:solidFill>
                  <a:prstClr val="black"/>
                </a:solidFill>
                <a:latin typeface="Lucida Sans Unicode"/>
              </a:rPr>
              <a:t>God can immediately take anyone’s life and still be righteous.</a:t>
            </a:r>
          </a:p>
          <a:p>
            <a:pPr marL="285750" indent="-285750">
              <a:buFont typeface="Arial" pitchFamily="34" charset="0"/>
              <a:buChar char="•"/>
            </a:pPr>
            <a:r>
              <a:rPr lang="en-US" dirty="0">
                <a:solidFill>
                  <a:prstClr val="black"/>
                </a:solidFill>
                <a:latin typeface="Lucida Sans Unicode"/>
              </a:rPr>
              <a:t>We are sinners and God is perfectly holy.</a:t>
            </a:r>
          </a:p>
        </p:txBody>
      </p:sp>
      <p:sp>
        <p:nvSpPr>
          <p:cNvPr id="6" name="TextBox 5"/>
          <p:cNvSpPr txBox="1"/>
          <p:nvPr/>
        </p:nvSpPr>
        <p:spPr>
          <a:xfrm>
            <a:off x="2048164" y="4114800"/>
            <a:ext cx="7772400" cy="1754326"/>
          </a:xfrm>
          <a:prstGeom prst="rect">
            <a:avLst/>
          </a:prstGeom>
          <a:noFill/>
        </p:spPr>
        <p:txBody>
          <a:bodyPr wrap="square" rtlCol="0">
            <a:spAutoFit/>
          </a:bodyPr>
          <a:lstStyle/>
          <a:p>
            <a:r>
              <a:rPr lang="en-US" dirty="0">
                <a:solidFill>
                  <a:prstClr val="black"/>
                </a:solidFill>
                <a:latin typeface="Lucida Sans Unicode"/>
              </a:rPr>
              <a:t>However, it is also immutably true that:</a:t>
            </a:r>
          </a:p>
          <a:p>
            <a:pPr marL="285750" indent="-285750">
              <a:buFont typeface="Arial" pitchFamily="34" charset="0"/>
              <a:buChar char="•"/>
            </a:pPr>
            <a:r>
              <a:rPr lang="en-US" dirty="0">
                <a:solidFill>
                  <a:prstClr val="black"/>
                </a:solidFill>
                <a:latin typeface="Lucida Sans Unicode"/>
              </a:rPr>
              <a:t>God is rich in mercy.</a:t>
            </a:r>
          </a:p>
          <a:p>
            <a:pPr marL="285750" indent="-285750">
              <a:buFont typeface="Arial" pitchFamily="34" charset="0"/>
              <a:buChar char="•"/>
            </a:pPr>
            <a:r>
              <a:rPr lang="en-US" dirty="0">
                <a:solidFill>
                  <a:prstClr val="black"/>
                </a:solidFill>
                <a:latin typeface="Lucida Sans Unicode"/>
              </a:rPr>
              <a:t>God loves us with a great love.</a:t>
            </a:r>
          </a:p>
          <a:p>
            <a:pPr marL="285750" indent="-285750">
              <a:buFont typeface="Arial" pitchFamily="34" charset="0"/>
              <a:buChar char="•"/>
            </a:pPr>
            <a:r>
              <a:rPr lang="en-US" dirty="0">
                <a:solidFill>
                  <a:prstClr val="black"/>
                </a:solidFill>
                <a:latin typeface="Lucida Sans Unicode"/>
              </a:rPr>
              <a:t>Although God does not need us, nonetheless, He greatly delights in us. We are not without a friend in Heaven.</a:t>
            </a:r>
          </a:p>
          <a:p>
            <a:endParaRPr lang="en-US" dirty="0">
              <a:solidFill>
                <a:prstClr val="black"/>
              </a:solidFill>
              <a:latin typeface="Lucida Sans Unicode"/>
            </a:endParaRPr>
          </a:p>
        </p:txBody>
      </p:sp>
    </p:spTree>
    <p:extLst>
      <p:ext uri="{BB962C8B-B14F-4D97-AF65-F5344CB8AC3E}">
        <p14:creationId xmlns:p14="http://schemas.microsoft.com/office/powerpoint/2010/main" val="191731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269" y="381000"/>
            <a:ext cx="10626291" cy="880872"/>
          </a:xfrm>
        </p:spPr>
        <p:txBody>
          <a:bodyPr>
            <a:normAutofit lnSpcReduction="10000"/>
          </a:bodyPr>
          <a:lstStyle/>
          <a:p>
            <a:pPr marL="109728" indent="0">
              <a:buNone/>
            </a:pPr>
            <a:r>
              <a:rPr lang="en-US" dirty="0">
                <a:solidFill>
                  <a:srgbClr val="FF0000"/>
                </a:solidFill>
              </a:rPr>
              <a:t>Because God does not change then neither do His eternal purposes</a:t>
            </a:r>
          </a:p>
        </p:txBody>
      </p:sp>
      <p:sp>
        <p:nvSpPr>
          <p:cNvPr id="4" name="TextBox 3"/>
          <p:cNvSpPr txBox="1"/>
          <p:nvPr/>
        </p:nvSpPr>
        <p:spPr>
          <a:xfrm>
            <a:off x="712269" y="1600200"/>
            <a:ext cx="10626291" cy="3108543"/>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Hebrews 6:17-18</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“In the same way God, desiring even more to show to the heirs of the promise the unchangeableness of His purpose, interposed with an oath, </a:t>
            </a: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aseline="30000" dirty="0">
                <a:solidFill>
                  <a:prstClr val="black"/>
                </a:solidFill>
                <a:latin typeface="Calibri" panose="020F0502020204030204" pitchFamily="34" charset="0"/>
                <a:ea typeface="Calibri" panose="020F0502020204030204" pitchFamily="34" charset="0"/>
                <a:cs typeface="Calibri" panose="020F0502020204030204" pitchFamily="34" charset="0"/>
              </a:rPr>
              <a:t>18</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so that by two unchangeable things in which it is impossible for God to lie, we who have taken refuge would have strong encouragement to take hold of the hope set before us.”</a:t>
            </a:r>
          </a:p>
        </p:txBody>
      </p:sp>
    </p:spTree>
    <p:extLst>
      <p:ext uri="{BB962C8B-B14F-4D97-AF65-F5344CB8AC3E}">
        <p14:creationId xmlns:p14="http://schemas.microsoft.com/office/powerpoint/2010/main" val="33529415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38C789-31A9-5780-EF7C-47EAA8122A5E}"/>
              </a:ext>
            </a:extLst>
          </p:cNvPr>
          <p:cNvSpPr txBox="1"/>
          <p:nvPr/>
        </p:nvSpPr>
        <p:spPr>
          <a:xfrm>
            <a:off x="558265" y="702644"/>
            <a:ext cx="10789920" cy="2246769"/>
          </a:xfrm>
          <a:prstGeom prst="rect">
            <a:avLst/>
          </a:prstGeom>
          <a:noFill/>
        </p:spPr>
        <p:txBody>
          <a:bodyPr wrap="square" rtlCol="0">
            <a:spAutoFit/>
          </a:bodyPr>
          <a:lstStyle/>
          <a:p>
            <a:pPr marL="0" marR="0"/>
            <a:r>
              <a:rPr lang="en-US" sz="2800" dirty="0">
                <a:effectLst/>
                <a:latin typeface="Calibri" panose="020F0502020204030204" pitchFamily="34" charset="0"/>
                <a:ea typeface="Calibri" panose="020F0502020204030204" pitchFamily="34" charset="0"/>
                <a:cs typeface="Calibri" panose="020F0502020204030204" pitchFamily="34" charset="0"/>
              </a:rPr>
              <a:t>2 Corinthians 1:20</a:t>
            </a:r>
          </a:p>
          <a:p>
            <a:pPr marL="0" marR="0"/>
            <a:endParaRPr lang="en-US" sz="2800" dirty="0">
              <a:latin typeface="Calibri" panose="020F0502020204030204" pitchFamily="34" charset="0"/>
              <a:ea typeface="Calibri" panose="020F0502020204030204" pitchFamily="34" charset="0"/>
              <a:cs typeface="Calibri" panose="020F0502020204030204" pitchFamily="34" charset="0"/>
            </a:endParaRPr>
          </a:p>
          <a:p>
            <a:pPr marL="0" marR="0"/>
            <a:endParaRPr lang="en-US" sz="2800" dirty="0">
              <a:effectLst/>
              <a:latin typeface="Calibri" panose="020F0502020204030204" pitchFamily="34" charset="0"/>
              <a:ea typeface="Calibri" panose="020F0502020204030204" pitchFamily="34" charset="0"/>
              <a:cs typeface="Calibri" panose="020F0502020204030204" pitchFamily="34" charset="0"/>
            </a:endParaRPr>
          </a:p>
          <a:p>
            <a:pPr marL="365760" marR="0"/>
            <a:r>
              <a:rPr lang="en-US" sz="2800" dirty="0">
                <a:effectLst/>
                <a:latin typeface="Calibri" panose="020F0502020204030204" pitchFamily="34" charset="0"/>
                <a:ea typeface="Calibri" panose="020F0502020204030204" pitchFamily="34" charset="0"/>
                <a:cs typeface="Calibri" panose="020F0502020204030204" pitchFamily="34" charset="0"/>
              </a:rPr>
              <a:t>For as many as the promises of God are, in Him they are yes; therefore through Him also is our Amen to the glory of God through us.</a:t>
            </a:r>
          </a:p>
        </p:txBody>
      </p:sp>
    </p:spTree>
    <p:extLst>
      <p:ext uri="{BB962C8B-B14F-4D97-AF65-F5344CB8AC3E}">
        <p14:creationId xmlns:p14="http://schemas.microsoft.com/office/powerpoint/2010/main" val="41693516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93397F-FADC-4B32-104B-620EDC70D491}"/>
              </a:ext>
            </a:extLst>
          </p:cNvPr>
          <p:cNvSpPr txBox="1"/>
          <p:nvPr/>
        </p:nvSpPr>
        <p:spPr>
          <a:xfrm>
            <a:off x="221381" y="808522"/>
            <a:ext cx="11338560" cy="3395801"/>
          </a:xfrm>
          <a:prstGeom prst="rect">
            <a:avLst/>
          </a:prstGeom>
          <a:noFill/>
        </p:spPr>
        <p:txBody>
          <a:bodyPr wrap="square" rtlCol="0">
            <a:spAutoFit/>
          </a:bodyPr>
          <a:lstStyle/>
          <a:p>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2 Corinthians 1:18-20</a:t>
            </a:r>
          </a:p>
          <a:p>
            <a:endPar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en-US" sz="2800" baseline="30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US" sz="2800" b="1" i="0" baseline="30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18 </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But </a:t>
            </a:r>
            <a:r>
              <a:rPr lang="en-US" sz="2800" b="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as</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God is faithful, our word to you is not yes and no. </a:t>
            </a:r>
          </a:p>
          <a:p>
            <a:r>
              <a:rPr lang="en-US" sz="2800" b="1" i="0" baseline="30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19 </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 the Son of God, Christ Jesus, who was preached among you by us—by me and Silvanus and Timothy—was not yes and no, but has been yes in Him. </a:t>
            </a:r>
          </a:p>
          <a:p>
            <a:r>
              <a:rPr lang="en-US" sz="2800" b="1" i="0" baseline="30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20 </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 as many as the promises of God are, in Him they are yes; therefore through Him also is our Amen to the glory of God through us.</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830843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02643" y="485274"/>
            <a:ext cx="8229600" cy="576072"/>
          </a:xfrm>
        </p:spPr>
        <p:txBody>
          <a:bodyPr/>
          <a:lstStyle/>
          <a:p>
            <a:pPr marL="109728" indent="0">
              <a:buNone/>
            </a:pPr>
            <a:r>
              <a:rPr lang="en-US" dirty="0">
                <a:solidFill>
                  <a:srgbClr val="FF0000"/>
                </a:solidFill>
              </a:rPr>
              <a:t>Truth is forever</a:t>
            </a:r>
          </a:p>
        </p:txBody>
      </p:sp>
      <p:sp>
        <p:nvSpPr>
          <p:cNvPr id="4" name="TextBox 3"/>
          <p:cNvSpPr txBox="1"/>
          <p:nvPr/>
        </p:nvSpPr>
        <p:spPr>
          <a:xfrm>
            <a:off x="702643" y="1371600"/>
            <a:ext cx="10838047" cy="1384995"/>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Matthew 24:35</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“Heaven and earth will pass away, but My words will not pass away.”</a:t>
            </a:r>
          </a:p>
        </p:txBody>
      </p:sp>
      <p:sp>
        <p:nvSpPr>
          <p:cNvPr id="5" name="TextBox 4"/>
          <p:cNvSpPr txBox="1"/>
          <p:nvPr/>
        </p:nvSpPr>
        <p:spPr>
          <a:xfrm>
            <a:off x="702643" y="3951171"/>
            <a:ext cx="10838047" cy="954107"/>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Truth is never dependent on our understanding or acceptance of it. It is as true if we believe it and just as true if we doubt it.</a:t>
            </a:r>
          </a:p>
        </p:txBody>
      </p:sp>
    </p:spTree>
    <p:extLst>
      <p:ext uri="{BB962C8B-B14F-4D97-AF65-F5344CB8AC3E}">
        <p14:creationId xmlns:p14="http://schemas.microsoft.com/office/powerpoint/2010/main" val="399289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533400"/>
            <a:ext cx="8229600" cy="576072"/>
          </a:xfrm>
        </p:spPr>
        <p:txBody>
          <a:bodyPr/>
          <a:lstStyle/>
          <a:p>
            <a:pPr marL="109728" indent="0">
              <a:buNone/>
            </a:pPr>
            <a:r>
              <a:rPr lang="en-US" dirty="0">
                <a:solidFill>
                  <a:srgbClr val="FF0000"/>
                </a:solidFill>
              </a:rPr>
              <a:t>Jesus Christ is immutable</a:t>
            </a:r>
          </a:p>
        </p:txBody>
      </p:sp>
      <p:sp>
        <p:nvSpPr>
          <p:cNvPr id="4" name="TextBox 3"/>
          <p:cNvSpPr txBox="1"/>
          <p:nvPr/>
        </p:nvSpPr>
        <p:spPr>
          <a:xfrm>
            <a:off x="407469" y="1312245"/>
            <a:ext cx="11377061" cy="4678204"/>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Luke 2:52</a:t>
            </a: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“kept increasing in wisdom and stature, and in favor with God and men”</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Philippians 2:6-7</a:t>
            </a: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“Who, although He existed in the form of God, did not regard equality with God a thing to be grasped, but emptied Himself, taking the form of a bond-servant, and being made in the likeness of men.”</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Hebrews 13:8</a:t>
            </a: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“Jesus Christ is the same yesterday and today and forever.”</a:t>
            </a:r>
          </a:p>
          <a:p>
            <a:endParaRPr lang="en-US" dirty="0">
              <a:solidFill>
                <a:prstClr val="black"/>
              </a:solidFill>
              <a:latin typeface="Lucida Sans Unicode"/>
            </a:endParaRPr>
          </a:p>
        </p:txBody>
      </p:sp>
    </p:spTree>
    <p:extLst>
      <p:ext uri="{BB962C8B-B14F-4D97-AF65-F5344CB8AC3E}">
        <p14:creationId xmlns:p14="http://schemas.microsoft.com/office/powerpoint/2010/main" val="16567540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5F0255-9ACF-E011-B5B0-35987BD404DA}"/>
              </a:ext>
            </a:extLst>
          </p:cNvPr>
          <p:cNvSpPr txBox="1"/>
          <p:nvPr/>
        </p:nvSpPr>
        <p:spPr>
          <a:xfrm>
            <a:off x="625642" y="875899"/>
            <a:ext cx="10462661" cy="2246769"/>
          </a:xfrm>
          <a:prstGeom prst="rect">
            <a:avLst/>
          </a:prstGeom>
          <a:noFill/>
        </p:spPr>
        <p:txBody>
          <a:bodyPr wrap="squar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John 17:5</a:t>
            </a:r>
          </a:p>
          <a:p>
            <a:endParaRPr lang="en-US" sz="2800" dirty="0">
              <a:latin typeface="Calibri" panose="020F0502020204030204" pitchFamily="34" charset="0"/>
              <a:ea typeface="Calibri" panose="020F0502020204030204" pitchFamily="34" charset="0"/>
              <a:cs typeface="Calibri" panose="020F0502020204030204" pitchFamily="34" charset="0"/>
            </a:endParaRPr>
          </a:p>
          <a:p>
            <a:endParaRPr lang="en-US" sz="2800" dirty="0">
              <a:latin typeface="Calibri" panose="020F0502020204030204" pitchFamily="34" charset="0"/>
              <a:ea typeface="Calibri" panose="020F0502020204030204" pitchFamily="34" charset="0"/>
              <a:cs typeface="Calibri" panose="020F0502020204030204" pitchFamily="34" charset="0"/>
            </a:endParaRPr>
          </a:p>
          <a:p>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And now You, Father, glorify Me together with Yourself, with the glory which I had with You before the world existed.</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221314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304800"/>
            <a:ext cx="8229600" cy="499872"/>
          </a:xfrm>
        </p:spPr>
        <p:txBody>
          <a:bodyPr>
            <a:normAutofit lnSpcReduction="10000"/>
          </a:bodyPr>
          <a:lstStyle/>
          <a:p>
            <a:pPr marL="109728" indent="0">
              <a:buNone/>
            </a:pPr>
            <a:r>
              <a:rPr lang="en-US" dirty="0">
                <a:solidFill>
                  <a:srgbClr val="FF0000"/>
                </a:solidFill>
              </a:rPr>
              <a:t>God raises us up</a:t>
            </a:r>
          </a:p>
        </p:txBody>
      </p:sp>
      <p:sp>
        <p:nvSpPr>
          <p:cNvPr id="4" name="TextBox 3"/>
          <p:cNvSpPr txBox="1"/>
          <p:nvPr/>
        </p:nvSpPr>
        <p:spPr>
          <a:xfrm>
            <a:off x="1106905" y="1295401"/>
            <a:ext cx="10337533" cy="2246769"/>
          </a:xfrm>
          <a:prstGeom prst="rect">
            <a:avLst/>
          </a:prstGeom>
          <a:noFill/>
        </p:spPr>
        <p:txBody>
          <a:bodyPr wrap="square" rtlCol="0">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Isaiah 59:2</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But your iniquities have made a separation between you and your God, And your sins have hidden His face from you so that He does not hear.</a:t>
            </a:r>
          </a:p>
        </p:txBody>
      </p:sp>
      <p:sp>
        <p:nvSpPr>
          <p:cNvPr id="3" name="TextBox 2">
            <a:extLst>
              <a:ext uri="{FF2B5EF4-FFF2-40B4-BE49-F238E27FC236}">
                <a16:creationId xmlns:a16="http://schemas.microsoft.com/office/drawing/2014/main" id="{C52C890D-07AB-6B20-1897-A83736283135}"/>
              </a:ext>
            </a:extLst>
          </p:cNvPr>
          <p:cNvSpPr txBox="1"/>
          <p:nvPr/>
        </p:nvSpPr>
        <p:spPr>
          <a:xfrm>
            <a:off x="1078029" y="4032899"/>
            <a:ext cx="10395284" cy="1815882"/>
          </a:xfrm>
          <a:prstGeom prst="rect">
            <a:avLst/>
          </a:prstGeom>
          <a:noFill/>
        </p:spPr>
        <p:txBody>
          <a:bodyPr wrap="square" rtlCol="0">
            <a:spAutoFit/>
          </a:bodyPr>
          <a:lstStyle/>
          <a:p>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Ephesians 2:6</a:t>
            </a:r>
          </a:p>
          <a:p>
            <a:endPar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and raised us up with Him, and seated us with Him in the heavenly </a:t>
            </a:r>
            <a:r>
              <a:rPr lang="en-US" sz="2800" b="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places</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 Christ Jesus</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93894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6017" y="1237650"/>
            <a:ext cx="10789920" cy="1815882"/>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2 Corinthians 5:21</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He made Him who knew no sin to be sin on our behalf, so that we might become the righteousness of God in Him.</a:t>
            </a:r>
          </a:p>
        </p:txBody>
      </p:sp>
    </p:spTree>
    <p:extLst>
      <p:ext uri="{BB962C8B-B14F-4D97-AF65-F5344CB8AC3E}">
        <p14:creationId xmlns:p14="http://schemas.microsoft.com/office/powerpoint/2010/main" val="6836959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828801"/>
            <a:ext cx="8229600" cy="457200"/>
          </a:xfrm>
        </p:spPr>
        <p:txBody>
          <a:bodyPr>
            <a:normAutofit fontScale="92500" lnSpcReduction="10000"/>
          </a:bodyPr>
          <a:lstStyle/>
          <a:p>
            <a:pPr marL="109728" indent="0">
              <a:buNone/>
            </a:pPr>
            <a:r>
              <a:rPr lang="en-US" dirty="0">
                <a:solidFill>
                  <a:srgbClr val="FF0000"/>
                </a:solidFill>
              </a:rPr>
              <a:t>We can trust God</a:t>
            </a:r>
          </a:p>
        </p:txBody>
      </p:sp>
      <p:sp>
        <p:nvSpPr>
          <p:cNvPr id="3" name="Title 2"/>
          <p:cNvSpPr>
            <a:spLocks noGrp="1"/>
          </p:cNvSpPr>
          <p:nvPr>
            <p:ph type="title"/>
          </p:nvPr>
        </p:nvSpPr>
        <p:spPr/>
        <p:txBody>
          <a:bodyPr>
            <a:normAutofit fontScale="90000"/>
          </a:bodyPr>
          <a:lstStyle/>
          <a:p>
            <a:pPr algn="ctr"/>
            <a:r>
              <a:rPr lang="en-US" dirty="0">
                <a:effectLst/>
              </a:rPr>
              <a:t>What does God’s immutability mean to us?</a:t>
            </a:r>
            <a:endParaRPr lang="en-US" dirty="0"/>
          </a:p>
        </p:txBody>
      </p:sp>
      <p:sp>
        <p:nvSpPr>
          <p:cNvPr id="4" name="TextBox 3"/>
          <p:cNvSpPr txBox="1"/>
          <p:nvPr/>
        </p:nvSpPr>
        <p:spPr>
          <a:xfrm>
            <a:off x="471638" y="2743201"/>
            <a:ext cx="11110762" cy="2246769"/>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James 1:17 says</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Every good thing bestowed and every perfect gift is from above, coming down from the Father of lights, </a:t>
            </a:r>
            <a:r>
              <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with whom there is no variation, or shifting shadow.</a:t>
            </a: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6689924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381000"/>
            <a:ext cx="8229600" cy="576072"/>
          </a:xfrm>
        </p:spPr>
        <p:txBody>
          <a:bodyPr/>
          <a:lstStyle/>
          <a:p>
            <a:pPr marL="109728" indent="0">
              <a:buNone/>
            </a:pPr>
            <a:r>
              <a:rPr lang="en-US" dirty="0">
                <a:solidFill>
                  <a:srgbClr val="FF0000"/>
                </a:solidFill>
              </a:rPr>
              <a:t>We can resist temptation</a:t>
            </a:r>
          </a:p>
        </p:txBody>
      </p:sp>
      <p:sp>
        <p:nvSpPr>
          <p:cNvPr id="4" name="TextBox 3"/>
          <p:cNvSpPr txBox="1"/>
          <p:nvPr/>
        </p:nvSpPr>
        <p:spPr>
          <a:xfrm>
            <a:off x="616017" y="1524000"/>
            <a:ext cx="10789920" cy="2677656"/>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1 Corinthians 10:13</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No temptation has overtaken you but such as is common to man; and God is faithful, who will not allow you to be tempted beyond what you are able, but with the temptation will provide the way of escape also, that you may be able to endure it.</a:t>
            </a:r>
          </a:p>
        </p:txBody>
      </p:sp>
    </p:spTree>
    <p:extLst>
      <p:ext uri="{BB962C8B-B14F-4D97-AF65-F5344CB8AC3E}">
        <p14:creationId xmlns:p14="http://schemas.microsoft.com/office/powerpoint/2010/main" val="39633282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28285" y="381000"/>
            <a:ext cx="9269129" cy="1033272"/>
          </a:xfrm>
        </p:spPr>
        <p:txBody>
          <a:bodyPr/>
          <a:lstStyle/>
          <a:p>
            <a:pPr marL="109728" indent="0">
              <a:buNone/>
            </a:pPr>
            <a:r>
              <a:rPr lang="en-US" dirty="0">
                <a:solidFill>
                  <a:srgbClr val="FF0000"/>
                </a:solidFill>
              </a:rPr>
              <a:t>We can have confidence in His desire for our life</a:t>
            </a:r>
          </a:p>
        </p:txBody>
      </p:sp>
      <p:sp>
        <p:nvSpPr>
          <p:cNvPr id="4" name="TextBox 3"/>
          <p:cNvSpPr txBox="1"/>
          <p:nvPr/>
        </p:nvSpPr>
        <p:spPr>
          <a:xfrm>
            <a:off x="633663" y="1340319"/>
            <a:ext cx="10924673" cy="1815882"/>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John 10:10</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The thief comes only to steal and kill and destroy; I came that they may have life, and have it abundantly. </a:t>
            </a:r>
          </a:p>
        </p:txBody>
      </p:sp>
      <p:sp>
        <p:nvSpPr>
          <p:cNvPr id="5" name="TextBox 4"/>
          <p:cNvSpPr txBox="1"/>
          <p:nvPr/>
        </p:nvSpPr>
        <p:spPr>
          <a:xfrm>
            <a:off x="633663" y="3505200"/>
            <a:ext cx="10924673" cy="1815882"/>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Psalm 16:11</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You will make known to me the path of life; in Your presence is fullness of joy; in Your right hand there are pleasures forever. </a:t>
            </a:r>
          </a:p>
        </p:txBody>
      </p:sp>
    </p:spTree>
    <p:extLst>
      <p:ext uri="{BB962C8B-B14F-4D97-AF65-F5344CB8AC3E}">
        <p14:creationId xmlns:p14="http://schemas.microsoft.com/office/powerpoint/2010/main" val="824404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533400"/>
            <a:ext cx="8229600" cy="576072"/>
          </a:xfrm>
        </p:spPr>
        <p:txBody>
          <a:bodyPr/>
          <a:lstStyle/>
          <a:p>
            <a:pPr marL="109728" indent="0">
              <a:buNone/>
            </a:pPr>
            <a:r>
              <a:rPr lang="en-US" dirty="0">
                <a:solidFill>
                  <a:srgbClr val="FF0000"/>
                </a:solidFill>
              </a:rPr>
              <a:t>We can become more godly</a:t>
            </a:r>
          </a:p>
        </p:txBody>
      </p:sp>
      <p:pic>
        <p:nvPicPr>
          <p:cNvPr id="5" name="Picture 4">
            <a:extLst>
              <a:ext uri="{FF2B5EF4-FFF2-40B4-BE49-F238E27FC236}">
                <a16:creationId xmlns:a16="http://schemas.microsoft.com/office/drawing/2014/main" id="{6A486D9C-36D1-1DDD-0C75-212C238AB881}"/>
              </a:ext>
            </a:extLst>
          </p:cNvPr>
          <p:cNvPicPr>
            <a:picLocks noChangeAspect="1"/>
          </p:cNvPicPr>
          <p:nvPr/>
        </p:nvPicPr>
        <p:blipFill>
          <a:blip r:embed="rId2"/>
          <a:stretch>
            <a:fillRect/>
          </a:stretch>
        </p:blipFill>
        <p:spPr>
          <a:xfrm>
            <a:off x="462194" y="1699901"/>
            <a:ext cx="5433057" cy="2766221"/>
          </a:xfrm>
          <a:prstGeom prst="rect">
            <a:avLst/>
          </a:prstGeom>
        </p:spPr>
      </p:pic>
      <p:pic>
        <p:nvPicPr>
          <p:cNvPr id="7" name="Picture 6">
            <a:extLst>
              <a:ext uri="{FF2B5EF4-FFF2-40B4-BE49-F238E27FC236}">
                <a16:creationId xmlns:a16="http://schemas.microsoft.com/office/drawing/2014/main" id="{D175BFF3-23A3-D57D-1939-D8291096A175}"/>
              </a:ext>
            </a:extLst>
          </p:cNvPr>
          <p:cNvPicPr>
            <a:picLocks noChangeAspect="1"/>
          </p:cNvPicPr>
          <p:nvPr/>
        </p:nvPicPr>
        <p:blipFill>
          <a:blip r:embed="rId3"/>
          <a:stretch>
            <a:fillRect/>
          </a:stretch>
        </p:blipFill>
        <p:spPr>
          <a:xfrm>
            <a:off x="6851391" y="1216874"/>
            <a:ext cx="2743583" cy="1695687"/>
          </a:xfrm>
          <a:prstGeom prst="rect">
            <a:avLst/>
          </a:prstGeom>
        </p:spPr>
      </p:pic>
      <p:cxnSp>
        <p:nvCxnSpPr>
          <p:cNvPr id="11" name="Straight Connector 10">
            <a:extLst>
              <a:ext uri="{FF2B5EF4-FFF2-40B4-BE49-F238E27FC236}">
                <a16:creationId xmlns:a16="http://schemas.microsoft.com/office/drawing/2014/main" id="{AC4D4540-F831-A708-E573-CD01FFB3425E}"/>
              </a:ext>
            </a:extLst>
          </p:cNvPr>
          <p:cNvCxnSpPr>
            <a:cxnSpLocks/>
          </p:cNvCxnSpPr>
          <p:nvPr/>
        </p:nvCxnSpPr>
        <p:spPr>
          <a:xfrm flipH="1">
            <a:off x="6709270" y="1517254"/>
            <a:ext cx="2885704" cy="1070534"/>
          </a:xfrm>
          <a:prstGeom prst="line">
            <a:avLst/>
          </a:prstGeom>
          <a:ln w="10795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Arrow: Down 12">
            <a:extLst>
              <a:ext uri="{FF2B5EF4-FFF2-40B4-BE49-F238E27FC236}">
                <a16:creationId xmlns:a16="http://schemas.microsoft.com/office/drawing/2014/main" id="{BA5BD705-68B0-5DCE-E9E3-7897DA469027}"/>
              </a:ext>
            </a:extLst>
          </p:cNvPr>
          <p:cNvSpPr/>
          <p:nvPr/>
        </p:nvSpPr>
        <p:spPr>
          <a:xfrm>
            <a:off x="7926298" y="3047876"/>
            <a:ext cx="593766" cy="6766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71B1B41-DC7C-570D-B215-D1441ED9C4FD}"/>
              </a:ext>
            </a:extLst>
          </p:cNvPr>
          <p:cNvPicPr>
            <a:picLocks noChangeAspect="1"/>
          </p:cNvPicPr>
          <p:nvPr/>
        </p:nvPicPr>
        <p:blipFill>
          <a:blip r:embed="rId4"/>
          <a:stretch>
            <a:fillRect/>
          </a:stretch>
        </p:blipFill>
        <p:spPr>
          <a:xfrm>
            <a:off x="6879968" y="4009702"/>
            <a:ext cx="2686425" cy="2314898"/>
          </a:xfrm>
          <a:prstGeom prst="rect">
            <a:avLst/>
          </a:prstGeom>
        </p:spPr>
      </p:pic>
    </p:spTree>
    <p:extLst>
      <p:ext uri="{BB962C8B-B14F-4D97-AF65-F5344CB8AC3E}">
        <p14:creationId xmlns:p14="http://schemas.microsoft.com/office/powerpoint/2010/main" val="280068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F9924C-898B-9047-9866-8333120151E4}"/>
              </a:ext>
            </a:extLst>
          </p:cNvPr>
          <p:cNvPicPr>
            <a:picLocks noChangeAspect="1"/>
          </p:cNvPicPr>
          <p:nvPr/>
        </p:nvPicPr>
        <p:blipFill>
          <a:blip r:embed="rId2"/>
          <a:stretch>
            <a:fillRect/>
          </a:stretch>
        </p:blipFill>
        <p:spPr>
          <a:xfrm>
            <a:off x="1665762" y="738063"/>
            <a:ext cx="3611523" cy="4677085"/>
          </a:xfrm>
          <a:prstGeom prst="rect">
            <a:avLst/>
          </a:prstGeom>
        </p:spPr>
      </p:pic>
      <p:pic>
        <p:nvPicPr>
          <p:cNvPr id="5" name="Picture 4">
            <a:extLst>
              <a:ext uri="{FF2B5EF4-FFF2-40B4-BE49-F238E27FC236}">
                <a16:creationId xmlns:a16="http://schemas.microsoft.com/office/drawing/2014/main" id="{B039B184-B63F-371F-5C63-2069DCCE8340}"/>
              </a:ext>
            </a:extLst>
          </p:cNvPr>
          <p:cNvPicPr>
            <a:picLocks noChangeAspect="1"/>
          </p:cNvPicPr>
          <p:nvPr/>
        </p:nvPicPr>
        <p:blipFill>
          <a:blip r:embed="rId3"/>
          <a:stretch>
            <a:fillRect/>
          </a:stretch>
        </p:blipFill>
        <p:spPr>
          <a:xfrm>
            <a:off x="7305242" y="385948"/>
            <a:ext cx="3400425" cy="5029200"/>
          </a:xfrm>
          <a:prstGeom prst="rect">
            <a:avLst/>
          </a:prstGeom>
        </p:spPr>
      </p:pic>
    </p:spTree>
    <p:extLst>
      <p:ext uri="{BB962C8B-B14F-4D97-AF65-F5344CB8AC3E}">
        <p14:creationId xmlns:p14="http://schemas.microsoft.com/office/powerpoint/2010/main" val="37581577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1" y="1447800"/>
            <a:ext cx="5449061" cy="4201112"/>
          </a:xfrm>
          <a:prstGeom prst="rect">
            <a:avLst/>
          </a:prstGeom>
        </p:spPr>
      </p:pic>
    </p:spTree>
    <p:extLst>
      <p:ext uri="{BB962C8B-B14F-4D97-AF65-F5344CB8AC3E}">
        <p14:creationId xmlns:p14="http://schemas.microsoft.com/office/powerpoint/2010/main" val="252452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599" y="1481329"/>
            <a:ext cx="11082677" cy="1414272"/>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1) In addition to the ones discussed about, what are some other assurances that God’s immutability gives to us?</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3" name="Title 2"/>
          <p:cNvSpPr>
            <a:spLocks noGrp="1"/>
          </p:cNvSpPr>
          <p:nvPr>
            <p:ph type="title"/>
          </p:nvPr>
        </p:nvSpPr>
        <p:spPr/>
        <p:txBody>
          <a:bodyPr/>
          <a:lstStyle/>
          <a:p>
            <a:r>
              <a:rPr lang="en-US" dirty="0"/>
              <a:t>Discussion Questions</a:t>
            </a:r>
          </a:p>
        </p:txBody>
      </p:sp>
      <p:sp>
        <p:nvSpPr>
          <p:cNvPr id="4" name="TextBox 3"/>
          <p:cNvSpPr txBox="1"/>
          <p:nvPr/>
        </p:nvSpPr>
        <p:spPr>
          <a:xfrm>
            <a:off x="774699" y="3124200"/>
            <a:ext cx="10364355" cy="954107"/>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2) Why would an unchanging God do things differently because of prayer?</a:t>
            </a:r>
          </a:p>
        </p:txBody>
      </p:sp>
      <p:sp>
        <p:nvSpPr>
          <p:cNvPr id="5" name="TextBox 4"/>
          <p:cNvSpPr txBox="1"/>
          <p:nvPr/>
        </p:nvSpPr>
        <p:spPr>
          <a:xfrm>
            <a:off x="819727" y="4572000"/>
            <a:ext cx="10261738" cy="954107"/>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3) If God does not change then why does He appear to be different in the Old Testament than in the New Testament?</a:t>
            </a:r>
          </a:p>
        </p:txBody>
      </p:sp>
    </p:spTree>
    <p:extLst>
      <p:ext uri="{BB962C8B-B14F-4D97-AF65-F5344CB8AC3E}">
        <p14:creationId xmlns:p14="http://schemas.microsoft.com/office/powerpoint/2010/main" val="1047310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85331" y="304800"/>
            <a:ext cx="11158305" cy="957072"/>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4) How does God’s immutability make us feel more secure as a Christian?</a:t>
            </a:r>
          </a:p>
        </p:txBody>
      </p:sp>
      <p:sp>
        <p:nvSpPr>
          <p:cNvPr id="4" name="TextBox 3"/>
          <p:cNvSpPr txBox="1"/>
          <p:nvPr/>
        </p:nvSpPr>
        <p:spPr>
          <a:xfrm>
            <a:off x="510639" y="1447800"/>
            <a:ext cx="11261622" cy="954107"/>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5) If God does not change then how come sometimes I feel more like He loves me and other times I feel more like He is mad at me?</a:t>
            </a:r>
          </a:p>
        </p:txBody>
      </p:sp>
      <p:sp>
        <p:nvSpPr>
          <p:cNvPr id="5" name="TextBox 4"/>
          <p:cNvSpPr txBox="1"/>
          <p:nvPr/>
        </p:nvSpPr>
        <p:spPr>
          <a:xfrm>
            <a:off x="663593" y="2937386"/>
            <a:ext cx="10641716" cy="954107"/>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6) If God is always the same then why do so many religions have such different views of God?</a:t>
            </a:r>
          </a:p>
        </p:txBody>
      </p:sp>
      <p:sp>
        <p:nvSpPr>
          <p:cNvPr id="6" name="TextBox 5"/>
          <p:cNvSpPr txBox="1"/>
          <p:nvPr/>
        </p:nvSpPr>
        <p:spPr>
          <a:xfrm>
            <a:off x="638008" y="4392182"/>
            <a:ext cx="10848352" cy="1384995"/>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7) If God loves us so much then why does He not change? In a marriage, the husband and wife will change to better themselves for the sake of the other person?</a:t>
            </a:r>
          </a:p>
        </p:txBody>
      </p:sp>
    </p:spTree>
    <p:extLst>
      <p:ext uri="{BB962C8B-B14F-4D97-AF65-F5344CB8AC3E}">
        <p14:creationId xmlns:p14="http://schemas.microsoft.com/office/powerpoint/2010/main" val="413001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Max has been a fairly steady Christian for a number of years. He has had his ups and downs but has always managed to work through them. For the last several months he has been overwhelmed with a very difficult trial and his faith has wavered. He often says, “God doesn’t love me” even though many of those times he says it in a mildly joking manner. He skips church every once in a while and when he does go he seems uninterested in the singing and sermon. You have been one of his close friends over the years. How can you encourage Max and is there anything regarding God’s immutability that might be especially helpful?</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3" name="Title 2"/>
          <p:cNvSpPr>
            <a:spLocks noGrp="1"/>
          </p:cNvSpPr>
          <p:nvPr>
            <p:ph type="title"/>
          </p:nvPr>
        </p:nvSpPr>
        <p:spPr/>
        <p:txBody>
          <a:bodyPr/>
          <a:lstStyle/>
          <a:p>
            <a:r>
              <a:rPr lang="en-US" dirty="0"/>
              <a:t>Situation</a:t>
            </a:r>
          </a:p>
        </p:txBody>
      </p:sp>
    </p:spTree>
    <p:extLst>
      <p:ext uri="{BB962C8B-B14F-4D97-AF65-F5344CB8AC3E}">
        <p14:creationId xmlns:p14="http://schemas.microsoft.com/office/powerpoint/2010/main" val="10190143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304800"/>
            <a:ext cx="7772400" cy="3429000"/>
          </a:xfrm>
        </p:spPr>
        <p:txBody>
          <a:bodyPr>
            <a:normAutofit fontScale="90000"/>
          </a:bodyPr>
          <a:lstStyle/>
          <a:p>
            <a:pPr algn="ctr"/>
            <a:r>
              <a:rPr lang="en-US" dirty="0"/>
              <a:t>Welcome to </a:t>
            </a:r>
            <a:br>
              <a:rPr lang="en-US" dirty="0"/>
            </a:br>
            <a:br>
              <a:rPr lang="en-US" dirty="0"/>
            </a:br>
            <a:r>
              <a:rPr lang="en-US" dirty="0"/>
              <a:t>Who is God</a:t>
            </a:r>
            <a:br>
              <a:rPr lang="en-US" dirty="0"/>
            </a:br>
            <a:r>
              <a:rPr lang="en-US" dirty="0"/>
              <a:t>and </a:t>
            </a:r>
            <a:br>
              <a:rPr lang="en-US" dirty="0"/>
            </a:br>
            <a:r>
              <a:rPr lang="en-US" dirty="0"/>
              <a:t>Why Does it Matter to Us?</a:t>
            </a:r>
          </a:p>
        </p:txBody>
      </p:sp>
      <p:sp>
        <p:nvSpPr>
          <p:cNvPr id="3" name="Subtitle 2"/>
          <p:cNvSpPr>
            <a:spLocks noGrp="1"/>
          </p:cNvSpPr>
          <p:nvPr>
            <p:ph type="subTitle" idx="1"/>
          </p:nvPr>
        </p:nvSpPr>
        <p:spPr>
          <a:xfrm>
            <a:off x="2209800" y="3886200"/>
            <a:ext cx="7772400" cy="1199704"/>
          </a:xfrm>
        </p:spPr>
        <p:txBody>
          <a:bodyPr>
            <a:normAutofit/>
          </a:bodyPr>
          <a:lstStyle/>
          <a:p>
            <a:pPr algn="ctr"/>
            <a:r>
              <a:rPr lang="en-US" sz="5400" dirty="0">
                <a:solidFill>
                  <a:srgbClr val="FF0000"/>
                </a:solidFill>
              </a:rPr>
              <a:t>The Omnipotent God</a:t>
            </a:r>
          </a:p>
        </p:txBody>
      </p:sp>
    </p:spTree>
    <p:extLst>
      <p:ext uri="{BB962C8B-B14F-4D97-AF65-F5344CB8AC3E}">
        <p14:creationId xmlns:p14="http://schemas.microsoft.com/office/powerpoint/2010/main" val="40620409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304801"/>
            <a:ext cx="8229600" cy="5702491"/>
          </a:xfrm>
        </p:spPr>
        <p:txBody>
          <a:bodyPr/>
          <a:lstStyle/>
          <a:p>
            <a:r>
              <a:rPr lang="en-US" dirty="0"/>
              <a:t>Introduction</a:t>
            </a:r>
          </a:p>
          <a:p>
            <a:r>
              <a:rPr lang="en-US" dirty="0"/>
              <a:t>The Eternal God</a:t>
            </a:r>
          </a:p>
          <a:p>
            <a:r>
              <a:rPr lang="en-US" dirty="0"/>
              <a:t>The Immutable God</a:t>
            </a:r>
          </a:p>
          <a:p>
            <a:r>
              <a:rPr lang="en-US" dirty="0">
                <a:solidFill>
                  <a:schemeClr val="accent2"/>
                </a:solidFill>
              </a:rPr>
              <a:t>The Omnipotent God</a:t>
            </a:r>
          </a:p>
          <a:p>
            <a:r>
              <a:rPr lang="en-US" dirty="0"/>
              <a:t>The Omniscient God</a:t>
            </a:r>
          </a:p>
          <a:p>
            <a:r>
              <a:rPr lang="en-US" dirty="0"/>
              <a:t>The Omnipresent God</a:t>
            </a:r>
          </a:p>
          <a:p>
            <a:r>
              <a:rPr lang="en-US" dirty="0"/>
              <a:t>The Holy God</a:t>
            </a:r>
          </a:p>
          <a:p>
            <a:r>
              <a:rPr lang="en-US" dirty="0"/>
              <a:t>The Sovereign God</a:t>
            </a:r>
          </a:p>
          <a:p>
            <a:r>
              <a:rPr lang="en-US" dirty="0"/>
              <a:t>The Divine Love</a:t>
            </a:r>
          </a:p>
          <a:p>
            <a:r>
              <a:rPr lang="en-US" dirty="0"/>
              <a:t>The Divine Faithfulness</a:t>
            </a:r>
          </a:p>
          <a:p>
            <a:r>
              <a:rPr lang="en-US" dirty="0"/>
              <a:t>The Divine Comfort</a:t>
            </a:r>
          </a:p>
        </p:txBody>
      </p:sp>
    </p:spTree>
    <p:extLst>
      <p:ext uri="{BB962C8B-B14F-4D97-AF65-F5344CB8AC3E}">
        <p14:creationId xmlns:p14="http://schemas.microsoft.com/office/powerpoint/2010/main" val="35715114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21278" y="1219200"/>
            <a:ext cx="10307782" cy="576072"/>
          </a:xfrm>
        </p:spPr>
        <p:txBody>
          <a:bodyPr/>
          <a:lstStyle/>
          <a:p>
            <a:pPr marL="109728" indent="0">
              <a:buNone/>
            </a:pPr>
            <a:r>
              <a:rPr lang="en-US" dirty="0"/>
              <a:t>Creation of the universe?</a:t>
            </a:r>
          </a:p>
        </p:txBody>
      </p:sp>
      <p:sp>
        <p:nvSpPr>
          <p:cNvPr id="3" name="Title 2"/>
          <p:cNvSpPr>
            <a:spLocks noGrp="1"/>
          </p:cNvSpPr>
          <p:nvPr>
            <p:ph type="title"/>
          </p:nvPr>
        </p:nvSpPr>
        <p:spPr>
          <a:xfrm>
            <a:off x="1981200" y="274638"/>
            <a:ext cx="8229600" cy="639762"/>
          </a:xfrm>
        </p:spPr>
        <p:txBody>
          <a:bodyPr>
            <a:normAutofit fontScale="90000"/>
          </a:bodyPr>
          <a:lstStyle/>
          <a:p>
            <a:r>
              <a:rPr lang="en-US" sz="2700" dirty="0">
                <a:effectLst/>
              </a:rPr>
              <a:t>Think of the greatest demonstration of God’s power.</a:t>
            </a:r>
            <a:endParaRPr lang="en-US" dirty="0"/>
          </a:p>
        </p:txBody>
      </p:sp>
      <p:sp>
        <p:nvSpPr>
          <p:cNvPr id="4" name="TextBox 3"/>
          <p:cNvSpPr txBox="1"/>
          <p:nvPr/>
        </p:nvSpPr>
        <p:spPr>
          <a:xfrm>
            <a:off x="1021278" y="2181495"/>
            <a:ext cx="10307782" cy="507831"/>
          </a:xfrm>
          <a:prstGeom prst="rect">
            <a:avLst/>
          </a:prstGeom>
          <a:noFill/>
        </p:spPr>
        <p:txBody>
          <a:bodyPr wrap="square" rtlCol="0">
            <a:spAutoFit/>
          </a:bodyPr>
          <a:lstStyle/>
          <a:p>
            <a:r>
              <a:rPr lang="en-US" sz="2700" dirty="0">
                <a:solidFill>
                  <a:prstClr val="black"/>
                </a:solidFill>
                <a:latin typeface="Lucida Sans Unicode"/>
              </a:rPr>
              <a:t>The Resurrection of Jesus Christ and the crushing of Satan?</a:t>
            </a:r>
          </a:p>
        </p:txBody>
      </p:sp>
      <p:sp>
        <p:nvSpPr>
          <p:cNvPr id="5" name="TextBox 4"/>
          <p:cNvSpPr txBox="1"/>
          <p:nvPr/>
        </p:nvSpPr>
        <p:spPr>
          <a:xfrm>
            <a:off x="1070373" y="3491048"/>
            <a:ext cx="9735127" cy="507831"/>
          </a:xfrm>
          <a:prstGeom prst="rect">
            <a:avLst/>
          </a:prstGeom>
          <a:noFill/>
        </p:spPr>
        <p:txBody>
          <a:bodyPr wrap="square" rtlCol="0">
            <a:spAutoFit/>
          </a:bodyPr>
          <a:lstStyle/>
          <a:p>
            <a:r>
              <a:rPr lang="en-US" sz="2700" dirty="0">
                <a:solidFill>
                  <a:prstClr val="black"/>
                </a:solidFill>
                <a:latin typeface="Lucida Sans Unicode"/>
              </a:rPr>
              <a:t>The final destruction and recreation of the universe?</a:t>
            </a:r>
          </a:p>
        </p:txBody>
      </p:sp>
      <p:sp>
        <p:nvSpPr>
          <p:cNvPr id="6" name="TextBox 5"/>
          <p:cNvSpPr txBox="1"/>
          <p:nvPr/>
        </p:nvSpPr>
        <p:spPr>
          <a:xfrm>
            <a:off x="1021278" y="4800600"/>
            <a:ext cx="10307782" cy="507831"/>
          </a:xfrm>
          <a:prstGeom prst="rect">
            <a:avLst/>
          </a:prstGeom>
          <a:noFill/>
        </p:spPr>
        <p:txBody>
          <a:bodyPr wrap="square" rtlCol="0">
            <a:spAutoFit/>
          </a:bodyPr>
          <a:lstStyle/>
          <a:p>
            <a:r>
              <a:rPr lang="en-US" sz="2700" dirty="0">
                <a:solidFill>
                  <a:prstClr val="black"/>
                </a:solidFill>
                <a:latin typeface="Lucida Sans Unicode"/>
              </a:rPr>
              <a:t>Job 26:14, “Behold, these are the fringes of His ways.”</a:t>
            </a:r>
          </a:p>
        </p:txBody>
      </p:sp>
    </p:spTree>
    <p:extLst>
      <p:ext uri="{BB962C8B-B14F-4D97-AF65-F5344CB8AC3E}">
        <p14:creationId xmlns:p14="http://schemas.microsoft.com/office/powerpoint/2010/main" val="76996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5" grpId="0"/>
      <p:bldP spid="6"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Having all power</a:t>
            </a:r>
          </a:p>
          <a:p>
            <a:pPr marL="109728" indent="0">
              <a:buNone/>
            </a:pPr>
            <a:endParaRPr lang="en-US" dirty="0"/>
          </a:p>
          <a:p>
            <a:pPr lvl="0"/>
            <a:r>
              <a:rPr lang="en-US" dirty="0"/>
              <a:t>Having infinite power</a:t>
            </a:r>
          </a:p>
          <a:p>
            <a:pPr marL="109728" indent="0">
              <a:buNone/>
            </a:pPr>
            <a:endParaRPr lang="en-US" dirty="0"/>
          </a:p>
          <a:p>
            <a:pPr lvl="0"/>
            <a:r>
              <a:rPr lang="en-US" dirty="0"/>
              <a:t>Having all authority</a:t>
            </a:r>
          </a:p>
          <a:p>
            <a:pPr marL="109728" indent="0">
              <a:buNone/>
            </a:pPr>
            <a:endParaRPr lang="en-US" dirty="0"/>
          </a:p>
          <a:p>
            <a:pPr lvl="0"/>
            <a:r>
              <a:rPr lang="en-US" dirty="0"/>
              <a:t>God is not as powerful as He needs to be; He is as powerful as anyone can ever be</a:t>
            </a:r>
          </a:p>
        </p:txBody>
      </p:sp>
      <p:sp>
        <p:nvSpPr>
          <p:cNvPr id="3" name="Title 2"/>
          <p:cNvSpPr>
            <a:spLocks noGrp="1"/>
          </p:cNvSpPr>
          <p:nvPr>
            <p:ph type="title"/>
          </p:nvPr>
        </p:nvSpPr>
        <p:spPr/>
        <p:txBody>
          <a:bodyPr/>
          <a:lstStyle/>
          <a:p>
            <a:r>
              <a:rPr lang="en-US" dirty="0"/>
              <a:t>Omnipotence</a:t>
            </a:r>
          </a:p>
        </p:txBody>
      </p:sp>
    </p:spTree>
    <p:extLst>
      <p:ext uri="{BB962C8B-B14F-4D97-AF65-F5344CB8AC3E}">
        <p14:creationId xmlns:p14="http://schemas.microsoft.com/office/powerpoint/2010/main" val="40065100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828801"/>
            <a:ext cx="8229600" cy="3581400"/>
          </a:xfrm>
        </p:spPr>
        <p:txBody>
          <a:bodyPr>
            <a:normAutofit/>
          </a:bodyPr>
          <a:lstStyle/>
          <a:p>
            <a:r>
              <a:rPr lang="en-US" dirty="0" err="1"/>
              <a:t>Elohim</a:t>
            </a:r>
            <a:endParaRPr lang="en-US" dirty="0"/>
          </a:p>
          <a:p>
            <a:pPr lvl="0"/>
            <a:r>
              <a:rPr lang="en-US" dirty="0"/>
              <a:t>Almighty</a:t>
            </a:r>
          </a:p>
          <a:p>
            <a:pPr lvl="0"/>
            <a:r>
              <a:rPr lang="en-US" dirty="0"/>
              <a:t>Lord of Hosts</a:t>
            </a:r>
          </a:p>
          <a:p>
            <a:pPr lvl="0"/>
            <a:r>
              <a:rPr lang="en-US" dirty="0"/>
              <a:t>Lord God Almighty</a:t>
            </a:r>
          </a:p>
          <a:p>
            <a:pPr lvl="0"/>
            <a:r>
              <a:rPr lang="en-US" dirty="0"/>
              <a:t>Consuming Fire</a:t>
            </a:r>
          </a:p>
          <a:p>
            <a:pPr lvl="0"/>
            <a:r>
              <a:rPr lang="en-US" dirty="0"/>
              <a:t>Arm of the Lord</a:t>
            </a:r>
          </a:p>
          <a:p>
            <a:pPr lvl="0"/>
            <a:r>
              <a:rPr lang="en-US" dirty="0"/>
              <a:t>Creator</a:t>
            </a:r>
          </a:p>
        </p:txBody>
      </p:sp>
      <p:sp>
        <p:nvSpPr>
          <p:cNvPr id="3" name="Title 2"/>
          <p:cNvSpPr>
            <a:spLocks noGrp="1"/>
          </p:cNvSpPr>
          <p:nvPr>
            <p:ph type="title"/>
          </p:nvPr>
        </p:nvSpPr>
        <p:spPr/>
        <p:txBody>
          <a:bodyPr>
            <a:normAutofit/>
          </a:bodyPr>
          <a:lstStyle/>
          <a:p>
            <a:r>
              <a:rPr lang="en-US" sz="2800" dirty="0"/>
              <a:t>Names of God related to His omnipotence</a:t>
            </a:r>
          </a:p>
        </p:txBody>
      </p:sp>
    </p:spTree>
    <p:extLst>
      <p:ext uri="{BB962C8B-B14F-4D97-AF65-F5344CB8AC3E}">
        <p14:creationId xmlns:p14="http://schemas.microsoft.com/office/powerpoint/2010/main" val="16612510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2209801"/>
            <a:ext cx="8229600" cy="3797491"/>
          </a:xfrm>
        </p:spPr>
        <p:txBody>
          <a:bodyPr/>
          <a:lstStyle/>
          <a:p>
            <a:pPr marL="109728" indent="0">
              <a:buNone/>
            </a:pPr>
            <a:r>
              <a:rPr lang="en-US" dirty="0"/>
              <a:t>Isaiah 31:3 </a:t>
            </a:r>
          </a:p>
          <a:p>
            <a:pPr marL="109728" indent="0">
              <a:buNone/>
            </a:pPr>
            <a:endParaRPr lang="en-US" dirty="0"/>
          </a:p>
          <a:p>
            <a:pPr marL="109728" indent="0">
              <a:buNone/>
            </a:pPr>
            <a:r>
              <a:rPr lang="en-US" dirty="0"/>
              <a:t>Now the Egyptians are men and not God,</a:t>
            </a:r>
            <a:br>
              <a:rPr lang="en-US" dirty="0"/>
            </a:br>
            <a:r>
              <a:rPr lang="en-US" dirty="0"/>
              <a:t>And their horses are flesh and not spirit</a:t>
            </a:r>
          </a:p>
          <a:p>
            <a:pPr marL="109728" indent="0">
              <a:buNone/>
            </a:pPr>
            <a:endParaRPr lang="en-US" dirty="0"/>
          </a:p>
        </p:txBody>
      </p:sp>
      <p:sp>
        <p:nvSpPr>
          <p:cNvPr id="3" name="Title 2"/>
          <p:cNvSpPr>
            <a:spLocks noGrp="1"/>
          </p:cNvSpPr>
          <p:nvPr>
            <p:ph type="title"/>
          </p:nvPr>
        </p:nvSpPr>
        <p:spPr/>
        <p:txBody>
          <a:bodyPr/>
          <a:lstStyle/>
          <a:p>
            <a:r>
              <a:rPr lang="en-US" dirty="0"/>
              <a:t>Holy Spirit</a:t>
            </a:r>
          </a:p>
        </p:txBody>
      </p:sp>
    </p:spTree>
    <p:extLst>
      <p:ext uri="{BB962C8B-B14F-4D97-AF65-F5344CB8AC3E}">
        <p14:creationId xmlns:p14="http://schemas.microsoft.com/office/powerpoint/2010/main" val="867788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55569" y="1152897"/>
            <a:ext cx="8229600" cy="3797491"/>
          </a:xfrm>
        </p:spPr>
        <p:txBody>
          <a:bodyPr>
            <a:normAutofit/>
          </a:bodyPr>
          <a:lstStyle/>
          <a:p>
            <a:pPr marL="109728" indent="0">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Job 36:5</a:t>
            </a:r>
          </a:p>
          <a:p>
            <a:pPr marL="109728" indent="0">
              <a:buNone/>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109728" indent="0">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Behold, God is mighty but does not despise any.</a:t>
            </a:r>
          </a:p>
          <a:p>
            <a:pPr marL="109728" indent="0">
              <a:buNone/>
            </a:pPr>
            <a:endParaRPr lang="en-US" sz="2800" dirty="0"/>
          </a:p>
        </p:txBody>
      </p:sp>
    </p:spTree>
    <p:extLst>
      <p:ext uri="{BB962C8B-B14F-4D97-AF65-F5344CB8AC3E}">
        <p14:creationId xmlns:p14="http://schemas.microsoft.com/office/powerpoint/2010/main" val="2590967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8763" y="381002"/>
            <a:ext cx="11435937" cy="4179124"/>
          </a:xfrm>
        </p:spPr>
        <p:txBody>
          <a:bodyPr>
            <a:no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Revelation 20:7-9</a:t>
            </a:r>
          </a:p>
          <a:p>
            <a:endParaRPr lang="en-US" sz="2800" dirty="0">
              <a:latin typeface="Calibri" panose="020F0502020204030204" pitchFamily="34" charset="0"/>
              <a:ea typeface="Calibri" panose="020F0502020204030204" pitchFamily="34" charset="0"/>
              <a:cs typeface="Calibri" panose="020F0502020204030204" pitchFamily="34" charset="0"/>
            </a:endParaRPr>
          </a:p>
          <a:p>
            <a:r>
              <a:rPr lang="en-US" sz="2800" baseline="30000" dirty="0">
                <a:latin typeface="Calibri" panose="020F0502020204030204" pitchFamily="34" charset="0"/>
                <a:ea typeface="Calibri" panose="020F0502020204030204" pitchFamily="34" charset="0"/>
                <a:cs typeface="Calibri" panose="020F0502020204030204" pitchFamily="34" charset="0"/>
              </a:rPr>
              <a:t>“7</a:t>
            </a:r>
            <a:r>
              <a:rPr lang="en-US" sz="2800" dirty="0">
                <a:latin typeface="Calibri" panose="020F0502020204030204" pitchFamily="34" charset="0"/>
                <a:ea typeface="Calibri" panose="020F0502020204030204" pitchFamily="34" charset="0"/>
                <a:cs typeface="Calibri" panose="020F0502020204030204" pitchFamily="34" charset="0"/>
              </a:rPr>
              <a:t>When the thousand years are completed, Satan will be released from his prison, </a:t>
            </a:r>
          </a:p>
          <a:p>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baseline="30000" dirty="0">
                <a:latin typeface="Calibri" panose="020F0502020204030204" pitchFamily="34" charset="0"/>
                <a:ea typeface="Calibri" panose="020F0502020204030204" pitchFamily="34" charset="0"/>
                <a:cs typeface="Calibri" panose="020F0502020204030204" pitchFamily="34" charset="0"/>
              </a:rPr>
              <a:t>8</a:t>
            </a:r>
            <a:r>
              <a:rPr lang="en-US" sz="2800" dirty="0">
                <a:latin typeface="Calibri" panose="020F0502020204030204" pitchFamily="34" charset="0"/>
                <a:ea typeface="Calibri" panose="020F0502020204030204" pitchFamily="34" charset="0"/>
                <a:cs typeface="Calibri" panose="020F0502020204030204" pitchFamily="34" charset="0"/>
              </a:rPr>
              <a:t>and will come out to deceive the nations which are in the four corners of the earth, Gog and </a:t>
            </a:r>
            <a:r>
              <a:rPr lang="en-US" sz="2800" dirty="0" err="1">
                <a:latin typeface="Calibri" panose="020F0502020204030204" pitchFamily="34" charset="0"/>
                <a:ea typeface="Calibri" panose="020F0502020204030204" pitchFamily="34" charset="0"/>
                <a:cs typeface="Calibri" panose="020F0502020204030204" pitchFamily="34" charset="0"/>
              </a:rPr>
              <a:t>Magog</a:t>
            </a:r>
            <a:r>
              <a:rPr lang="en-US" sz="2800" dirty="0">
                <a:latin typeface="Calibri" panose="020F0502020204030204" pitchFamily="34" charset="0"/>
                <a:ea typeface="Calibri" panose="020F0502020204030204" pitchFamily="34" charset="0"/>
                <a:cs typeface="Calibri" panose="020F0502020204030204" pitchFamily="34" charset="0"/>
              </a:rPr>
              <a:t>, to gather them together for the war; the number of them is like the sand of the seashore. </a:t>
            </a:r>
          </a:p>
          <a:p>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baseline="30000" dirty="0">
                <a:latin typeface="Calibri" panose="020F0502020204030204" pitchFamily="34" charset="0"/>
                <a:ea typeface="Calibri" panose="020F0502020204030204" pitchFamily="34" charset="0"/>
                <a:cs typeface="Calibri" panose="020F0502020204030204" pitchFamily="34" charset="0"/>
              </a:rPr>
              <a:t>9</a:t>
            </a:r>
            <a:r>
              <a:rPr lang="en-US" sz="2800" dirty="0">
                <a:latin typeface="Calibri" panose="020F0502020204030204" pitchFamily="34" charset="0"/>
                <a:ea typeface="Calibri" panose="020F0502020204030204" pitchFamily="34" charset="0"/>
                <a:cs typeface="Calibri" panose="020F0502020204030204" pitchFamily="34" charset="0"/>
              </a:rPr>
              <a:t>And they came up on the broad plain of the earth and surrounded the camp of the saints and the beloved city, and…”</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Box 3"/>
          <p:cNvSpPr txBox="1"/>
          <p:nvPr/>
        </p:nvSpPr>
        <p:spPr>
          <a:xfrm>
            <a:off x="973777" y="5057900"/>
            <a:ext cx="9473870" cy="954107"/>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“…fire came down from heaven and devoured them.”</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8062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381000"/>
            <a:ext cx="8229600" cy="2328672"/>
          </a:xfrm>
        </p:spPr>
        <p:txBody>
          <a:bodyPr/>
          <a:lstStyle/>
          <a:p>
            <a:pPr marL="109728" indent="0">
              <a:buNone/>
            </a:pPr>
            <a:r>
              <a:rPr lang="en-US" dirty="0"/>
              <a:t>Psalm 106:8</a:t>
            </a:r>
          </a:p>
          <a:p>
            <a:pPr marL="109728" indent="0">
              <a:buNone/>
            </a:pPr>
            <a:endParaRPr lang="en-US" dirty="0"/>
          </a:p>
          <a:p>
            <a:pPr marL="109728" indent="0">
              <a:buNone/>
            </a:pPr>
            <a:r>
              <a:rPr lang="en-US" dirty="0"/>
              <a:t>“Nevertheless He saved them for the sake of His name, that He might make His power known.”</a:t>
            </a:r>
          </a:p>
        </p:txBody>
      </p:sp>
      <p:sp>
        <p:nvSpPr>
          <p:cNvPr id="4" name="TextBox 3"/>
          <p:cNvSpPr txBox="1"/>
          <p:nvPr/>
        </p:nvSpPr>
        <p:spPr>
          <a:xfrm>
            <a:off x="2057400" y="2895601"/>
            <a:ext cx="7772400" cy="461665"/>
          </a:xfrm>
          <a:prstGeom prst="rect">
            <a:avLst/>
          </a:prstGeom>
          <a:noFill/>
        </p:spPr>
        <p:txBody>
          <a:bodyPr wrap="square" rtlCol="0">
            <a:spAutoFit/>
          </a:bodyPr>
          <a:lstStyle/>
          <a:p>
            <a:r>
              <a:rPr lang="en-US" sz="2400" dirty="0">
                <a:solidFill>
                  <a:prstClr val="black"/>
                </a:solidFill>
                <a:latin typeface="Lucida Sans Unicode"/>
              </a:rPr>
              <a:t>Why did God want to make His power known?</a:t>
            </a:r>
          </a:p>
        </p:txBody>
      </p:sp>
      <p:sp>
        <p:nvSpPr>
          <p:cNvPr id="5" name="TextBox 4"/>
          <p:cNvSpPr txBox="1"/>
          <p:nvPr/>
        </p:nvSpPr>
        <p:spPr>
          <a:xfrm>
            <a:off x="2844800" y="3694545"/>
            <a:ext cx="5918200" cy="369332"/>
          </a:xfrm>
          <a:prstGeom prst="rect">
            <a:avLst/>
          </a:prstGeom>
          <a:noFill/>
        </p:spPr>
        <p:txBody>
          <a:bodyPr wrap="square" rtlCol="0">
            <a:spAutoFit/>
          </a:bodyPr>
          <a:lstStyle/>
          <a:p>
            <a:r>
              <a:rPr lang="en-US" dirty="0">
                <a:solidFill>
                  <a:prstClr val="black"/>
                </a:solidFill>
                <a:latin typeface="Lucida Sans Unicode"/>
              </a:rPr>
              <a:t>So that we might worship and glorify Him.</a:t>
            </a:r>
          </a:p>
        </p:txBody>
      </p:sp>
      <p:sp>
        <p:nvSpPr>
          <p:cNvPr id="6" name="TextBox 5"/>
          <p:cNvSpPr txBox="1"/>
          <p:nvPr/>
        </p:nvSpPr>
        <p:spPr>
          <a:xfrm>
            <a:off x="2856346" y="4488873"/>
            <a:ext cx="6744855" cy="369332"/>
          </a:xfrm>
          <a:prstGeom prst="rect">
            <a:avLst/>
          </a:prstGeom>
          <a:noFill/>
        </p:spPr>
        <p:txBody>
          <a:bodyPr wrap="square" rtlCol="0">
            <a:spAutoFit/>
          </a:bodyPr>
          <a:lstStyle/>
          <a:p>
            <a:r>
              <a:rPr lang="en-US" dirty="0">
                <a:solidFill>
                  <a:prstClr val="black"/>
                </a:solidFill>
                <a:latin typeface="Lucida Sans Unicode"/>
              </a:rPr>
              <a:t>So that we might know the power that is available to us.</a:t>
            </a:r>
          </a:p>
        </p:txBody>
      </p:sp>
      <p:sp>
        <p:nvSpPr>
          <p:cNvPr id="7" name="TextBox 6"/>
          <p:cNvSpPr txBox="1"/>
          <p:nvPr/>
        </p:nvSpPr>
        <p:spPr>
          <a:xfrm>
            <a:off x="2844800" y="5334000"/>
            <a:ext cx="6553200" cy="369332"/>
          </a:xfrm>
          <a:prstGeom prst="rect">
            <a:avLst/>
          </a:prstGeom>
          <a:noFill/>
        </p:spPr>
        <p:txBody>
          <a:bodyPr wrap="square" rtlCol="0">
            <a:spAutoFit/>
          </a:bodyPr>
          <a:lstStyle/>
          <a:p>
            <a:r>
              <a:rPr lang="en-US" dirty="0">
                <a:solidFill>
                  <a:prstClr val="black"/>
                </a:solidFill>
                <a:latin typeface="Lucida Sans Unicode"/>
              </a:rPr>
              <a:t>So that we might look to Him in trust and obedience.</a:t>
            </a:r>
          </a:p>
        </p:txBody>
      </p:sp>
    </p:spTree>
    <p:extLst>
      <p:ext uri="{BB962C8B-B14F-4D97-AF65-F5344CB8AC3E}">
        <p14:creationId xmlns:p14="http://schemas.microsoft.com/office/powerpoint/2010/main" val="1299881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F1AA85-2748-F31A-5851-E65F5DC9CE2B}"/>
              </a:ext>
            </a:extLst>
          </p:cNvPr>
          <p:cNvSpPr txBox="1"/>
          <p:nvPr/>
        </p:nvSpPr>
        <p:spPr>
          <a:xfrm>
            <a:off x="748145" y="688769"/>
            <a:ext cx="10070276" cy="1815882"/>
          </a:xfrm>
          <a:prstGeom prst="rect">
            <a:avLst/>
          </a:prstGeom>
          <a:noFill/>
        </p:spPr>
        <p:txBody>
          <a:bodyPr wrap="square" rtlCol="0">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Psalm 106:13</a:t>
            </a: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They quickly forgot His works; they did not wait for His counsel.</a:t>
            </a:r>
            <a:endParaRPr lang="en-US" sz="2800" dirty="0"/>
          </a:p>
        </p:txBody>
      </p:sp>
    </p:spTree>
    <p:extLst>
      <p:ext uri="{BB962C8B-B14F-4D97-AF65-F5344CB8AC3E}">
        <p14:creationId xmlns:p14="http://schemas.microsoft.com/office/powerpoint/2010/main" val="40833545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8127" y="1447800"/>
            <a:ext cx="8229600" cy="957072"/>
          </a:xfrm>
        </p:spPr>
        <p:txBody>
          <a:bodyPr/>
          <a:lstStyle/>
          <a:p>
            <a:pPr marL="457200" indent="-457200">
              <a:buClrTx/>
              <a:buSzPct val="100000"/>
              <a:buFont typeface="Wingdings" pitchFamily="2" charset="2"/>
              <a:buChar char="Ø"/>
            </a:pPr>
            <a:r>
              <a:rPr lang="en-US" dirty="0"/>
              <a:t>480 BC when 100,000 people left Athens because of the approaching Persian army</a:t>
            </a:r>
          </a:p>
        </p:txBody>
      </p:sp>
      <p:sp>
        <p:nvSpPr>
          <p:cNvPr id="3" name="Title 2"/>
          <p:cNvSpPr>
            <a:spLocks noGrp="1"/>
          </p:cNvSpPr>
          <p:nvPr>
            <p:ph type="title"/>
          </p:nvPr>
        </p:nvSpPr>
        <p:spPr/>
        <p:txBody>
          <a:bodyPr/>
          <a:lstStyle/>
          <a:p>
            <a:r>
              <a:rPr lang="en-US" dirty="0"/>
              <a:t>Great Evacuations</a:t>
            </a:r>
          </a:p>
        </p:txBody>
      </p:sp>
      <p:sp>
        <p:nvSpPr>
          <p:cNvPr id="4" name="TextBox 3"/>
          <p:cNvSpPr txBox="1"/>
          <p:nvPr/>
        </p:nvSpPr>
        <p:spPr>
          <a:xfrm>
            <a:off x="1981200" y="2590800"/>
            <a:ext cx="8229600" cy="923330"/>
          </a:xfrm>
          <a:prstGeom prst="rect">
            <a:avLst/>
          </a:prstGeom>
          <a:noFill/>
        </p:spPr>
        <p:txBody>
          <a:bodyPr wrap="square" rtlCol="0">
            <a:spAutoFit/>
          </a:bodyPr>
          <a:lstStyle/>
          <a:p>
            <a:pPr marL="457200" indent="-457200">
              <a:buFont typeface="Wingdings" pitchFamily="2" charset="2"/>
              <a:buChar char="Ø"/>
            </a:pPr>
            <a:r>
              <a:rPr lang="en-US" sz="2700" dirty="0">
                <a:solidFill>
                  <a:prstClr val="black"/>
                </a:solidFill>
                <a:latin typeface="Lucida Sans Unicode"/>
              </a:rPr>
              <a:t>3.75 million people in British cities starting in September 1939 due to World War II</a:t>
            </a:r>
          </a:p>
        </p:txBody>
      </p:sp>
      <p:sp>
        <p:nvSpPr>
          <p:cNvPr id="5" name="TextBox 4"/>
          <p:cNvSpPr txBox="1"/>
          <p:nvPr/>
        </p:nvSpPr>
        <p:spPr>
          <a:xfrm>
            <a:off x="1981200" y="3810000"/>
            <a:ext cx="7543800" cy="923330"/>
          </a:xfrm>
          <a:prstGeom prst="rect">
            <a:avLst/>
          </a:prstGeom>
          <a:noFill/>
        </p:spPr>
        <p:txBody>
          <a:bodyPr wrap="square" rtlCol="0">
            <a:spAutoFit/>
          </a:bodyPr>
          <a:lstStyle/>
          <a:p>
            <a:pPr marL="457200" indent="-457200">
              <a:buFont typeface="Wingdings" pitchFamily="2" charset="2"/>
              <a:buChar char="Ø"/>
            </a:pPr>
            <a:r>
              <a:rPr lang="en-US" sz="2700" dirty="0">
                <a:solidFill>
                  <a:prstClr val="black"/>
                </a:solidFill>
                <a:latin typeface="Lucida Sans Unicode"/>
              </a:rPr>
              <a:t>14 million Chinese in July 1998 because of flooding</a:t>
            </a:r>
          </a:p>
        </p:txBody>
      </p:sp>
      <p:sp>
        <p:nvSpPr>
          <p:cNvPr id="6" name="TextBox 5"/>
          <p:cNvSpPr txBox="1"/>
          <p:nvPr/>
        </p:nvSpPr>
        <p:spPr>
          <a:xfrm>
            <a:off x="1981200" y="4953000"/>
            <a:ext cx="7543800" cy="923330"/>
          </a:xfrm>
          <a:prstGeom prst="rect">
            <a:avLst/>
          </a:prstGeom>
          <a:noFill/>
        </p:spPr>
        <p:txBody>
          <a:bodyPr wrap="square" rtlCol="0">
            <a:spAutoFit/>
          </a:bodyPr>
          <a:lstStyle/>
          <a:p>
            <a:pPr marL="457200" indent="-457200">
              <a:buFont typeface="Wingdings" pitchFamily="2" charset="2"/>
              <a:buChar char="Ø"/>
            </a:pPr>
            <a:r>
              <a:rPr lang="en-US" sz="2700" dirty="0">
                <a:solidFill>
                  <a:prstClr val="black"/>
                </a:solidFill>
                <a:latin typeface="Lucida Sans Unicode"/>
              </a:rPr>
              <a:t>2.5 million residents fleeing the Houston area from Hurricane Rita</a:t>
            </a:r>
          </a:p>
        </p:txBody>
      </p:sp>
    </p:spTree>
    <p:extLst>
      <p:ext uri="{BB962C8B-B14F-4D97-AF65-F5344CB8AC3E}">
        <p14:creationId xmlns:p14="http://schemas.microsoft.com/office/powerpoint/2010/main" val="2035927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5" grpId="0"/>
      <p:bldP spid="6"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812953-30CE-650D-2119-60B79A88AD29}"/>
              </a:ext>
            </a:extLst>
          </p:cNvPr>
          <p:cNvSpPr txBox="1"/>
          <p:nvPr/>
        </p:nvSpPr>
        <p:spPr>
          <a:xfrm>
            <a:off x="1353786" y="819397"/>
            <a:ext cx="2386941" cy="3970318"/>
          </a:xfrm>
          <a:prstGeom prst="rect">
            <a:avLst/>
          </a:prstGeom>
          <a:noFill/>
        </p:spPr>
        <p:txBody>
          <a:bodyPr wrap="square" rtlCol="0">
            <a:sp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Darkness</a:t>
            </a:r>
          </a:p>
          <a:p>
            <a:endParaRPr lang="en-US" sz="3600" dirty="0">
              <a:latin typeface="Calibri" panose="020F0502020204030204" pitchFamily="34" charset="0"/>
              <a:ea typeface="Calibri" panose="020F0502020204030204" pitchFamily="34" charset="0"/>
              <a:cs typeface="Calibri" panose="020F0502020204030204" pitchFamily="34" charset="0"/>
            </a:endParaRPr>
          </a:p>
          <a:p>
            <a:r>
              <a:rPr lang="en-US" sz="3600" dirty="0">
                <a:latin typeface="Calibri" panose="020F0502020204030204" pitchFamily="34" charset="0"/>
                <a:ea typeface="Calibri" panose="020F0502020204030204" pitchFamily="34" charset="0"/>
                <a:cs typeface="Calibri" panose="020F0502020204030204" pitchFamily="34" charset="0"/>
              </a:rPr>
              <a:t>Judgment</a:t>
            </a:r>
          </a:p>
          <a:p>
            <a:endParaRPr lang="en-US" sz="3600" dirty="0">
              <a:latin typeface="Calibri" panose="020F0502020204030204" pitchFamily="34" charset="0"/>
              <a:ea typeface="Calibri" panose="020F0502020204030204" pitchFamily="34" charset="0"/>
              <a:cs typeface="Calibri" panose="020F0502020204030204" pitchFamily="34" charset="0"/>
            </a:endParaRPr>
          </a:p>
          <a:p>
            <a:r>
              <a:rPr lang="en-US" sz="3600" dirty="0">
                <a:latin typeface="Calibri" panose="020F0502020204030204" pitchFamily="34" charset="0"/>
                <a:ea typeface="Calibri" panose="020F0502020204030204" pitchFamily="34" charset="0"/>
                <a:cs typeface="Calibri" panose="020F0502020204030204" pitchFamily="34" charset="0"/>
              </a:rPr>
              <a:t>Oppression</a:t>
            </a:r>
          </a:p>
          <a:p>
            <a:endParaRPr lang="en-US" sz="3600" dirty="0">
              <a:latin typeface="Calibri" panose="020F0502020204030204" pitchFamily="34" charset="0"/>
              <a:ea typeface="Calibri" panose="020F0502020204030204" pitchFamily="34" charset="0"/>
              <a:cs typeface="Calibri" panose="020F0502020204030204" pitchFamily="34" charset="0"/>
            </a:endParaRPr>
          </a:p>
          <a:p>
            <a:r>
              <a:rPr lang="en-US" sz="3600" dirty="0">
                <a:latin typeface="Calibri" panose="020F0502020204030204" pitchFamily="34" charset="0"/>
                <a:ea typeface="Calibri" panose="020F0502020204030204" pitchFamily="34" charset="0"/>
                <a:cs typeface="Calibri" panose="020F0502020204030204" pitchFamily="34" charset="0"/>
              </a:rPr>
              <a:t>Danger</a:t>
            </a:r>
          </a:p>
        </p:txBody>
      </p:sp>
      <p:sp>
        <p:nvSpPr>
          <p:cNvPr id="3" name="TextBox 2">
            <a:extLst>
              <a:ext uri="{FF2B5EF4-FFF2-40B4-BE49-F238E27FC236}">
                <a16:creationId xmlns:a16="http://schemas.microsoft.com/office/drawing/2014/main" id="{BD80BD64-7C0A-645B-33C1-5A9A6DDB9236}"/>
              </a:ext>
            </a:extLst>
          </p:cNvPr>
          <p:cNvSpPr txBox="1"/>
          <p:nvPr/>
        </p:nvSpPr>
        <p:spPr>
          <a:xfrm>
            <a:off x="7075714" y="819397"/>
            <a:ext cx="2386941" cy="3970318"/>
          </a:xfrm>
          <a:prstGeom prst="rect">
            <a:avLst/>
          </a:prstGeom>
          <a:noFill/>
        </p:spPr>
        <p:txBody>
          <a:bodyPr wrap="square" rtlCol="0">
            <a:sp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Light</a:t>
            </a:r>
          </a:p>
          <a:p>
            <a:endParaRPr lang="en-US" sz="3600" dirty="0">
              <a:latin typeface="Calibri" panose="020F0502020204030204" pitchFamily="34" charset="0"/>
              <a:ea typeface="Calibri" panose="020F0502020204030204" pitchFamily="34" charset="0"/>
              <a:cs typeface="Calibri" panose="020F0502020204030204" pitchFamily="34" charset="0"/>
            </a:endParaRPr>
          </a:p>
          <a:p>
            <a:r>
              <a:rPr lang="en-US" sz="3600" dirty="0">
                <a:latin typeface="Calibri" panose="020F0502020204030204" pitchFamily="34" charset="0"/>
                <a:ea typeface="Calibri" panose="020F0502020204030204" pitchFamily="34" charset="0"/>
                <a:cs typeface="Calibri" panose="020F0502020204030204" pitchFamily="34" charset="0"/>
              </a:rPr>
              <a:t>Forgiveness</a:t>
            </a:r>
          </a:p>
          <a:p>
            <a:endParaRPr lang="en-US" sz="3600" dirty="0">
              <a:latin typeface="Calibri" panose="020F0502020204030204" pitchFamily="34" charset="0"/>
              <a:ea typeface="Calibri" panose="020F0502020204030204" pitchFamily="34" charset="0"/>
              <a:cs typeface="Calibri" panose="020F0502020204030204" pitchFamily="34" charset="0"/>
            </a:endParaRPr>
          </a:p>
          <a:p>
            <a:r>
              <a:rPr lang="en-US" sz="3600" dirty="0">
                <a:latin typeface="Calibri" panose="020F0502020204030204" pitchFamily="34" charset="0"/>
                <a:ea typeface="Calibri" panose="020F0502020204030204" pitchFamily="34" charset="0"/>
                <a:cs typeface="Calibri" panose="020F0502020204030204" pitchFamily="34" charset="0"/>
              </a:rPr>
              <a:t>Freedom</a:t>
            </a:r>
          </a:p>
          <a:p>
            <a:endParaRPr lang="en-US" sz="3600" dirty="0">
              <a:latin typeface="Calibri" panose="020F0502020204030204" pitchFamily="34" charset="0"/>
              <a:ea typeface="Calibri" panose="020F0502020204030204" pitchFamily="34" charset="0"/>
              <a:cs typeface="Calibri" panose="020F0502020204030204" pitchFamily="34" charset="0"/>
            </a:endParaRPr>
          </a:p>
          <a:p>
            <a:r>
              <a:rPr lang="en-US" sz="3600" dirty="0">
                <a:latin typeface="Calibri" panose="020F0502020204030204" pitchFamily="34" charset="0"/>
                <a:ea typeface="Calibri" panose="020F0502020204030204" pitchFamily="34" charset="0"/>
                <a:cs typeface="Calibri" panose="020F0502020204030204" pitchFamily="34" charset="0"/>
              </a:rPr>
              <a:t>Safety</a:t>
            </a:r>
          </a:p>
        </p:txBody>
      </p:sp>
      <p:sp>
        <p:nvSpPr>
          <p:cNvPr id="4" name="Arrow: Right 3">
            <a:extLst>
              <a:ext uri="{FF2B5EF4-FFF2-40B4-BE49-F238E27FC236}">
                <a16:creationId xmlns:a16="http://schemas.microsoft.com/office/drawing/2014/main" id="{7D9F73A1-7F6A-B145-380A-A264429EBD76}"/>
              </a:ext>
            </a:extLst>
          </p:cNvPr>
          <p:cNvSpPr/>
          <p:nvPr/>
        </p:nvSpPr>
        <p:spPr>
          <a:xfrm>
            <a:off x="4512623" y="997527"/>
            <a:ext cx="1583377" cy="2018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C8998B8D-CB27-01A8-7AA5-4C68E9A7E18F}"/>
              </a:ext>
            </a:extLst>
          </p:cNvPr>
          <p:cNvSpPr/>
          <p:nvPr/>
        </p:nvSpPr>
        <p:spPr>
          <a:xfrm>
            <a:off x="4512622" y="2080655"/>
            <a:ext cx="1583377" cy="2018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D6710449-ABF1-3527-C12B-A68A4AF4FD90}"/>
              </a:ext>
            </a:extLst>
          </p:cNvPr>
          <p:cNvSpPr/>
          <p:nvPr/>
        </p:nvSpPr>
        <p:spPr>
          <a:xfrm>
            <a:off x="4504705" y="3227119"/>
            <a:ext cx="1583377" cy="2018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70D85169-AA1F-F390-11C6-AD2CBAF77ED1}"/>
              </a:ext>
            </a:extLst>
          </p:cNvPr>
          <p:cNvSpPr/>
          <p:nvPr/>
        </p:nvSpPr>
        <p:spPr>
          <a:xfrm>
            <a:off x="4512622" y="4373584"/>
            <a:ext cx="1583377" cy="2018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34566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US" dirty="0"/>
              <a:t>Colossians 1:13</a:t>
            </a:r>
          </a:p>
          <a:p>
            <a:pPr marL="109728" indent="0">
              <a:buNone/>
            </a:pPr>
            <a:endParaRPr lang="en-US" dirty="0"/>
          </a:p>
          <a:p>
            <a:pPr marL="109728" indent="0">
              <a:buNone/>
            </a:pPr>
            <a:r>
              <a:rPr lang="en-US" dirty="0"/>
              <a:t>“For He delivered us from the domain of darkness, and transferred us to the kingdom of His beloved Son”</a:t>
            </a:r>
          </a:p>
        </p:txBody>
      </p:sp>
    </p:spTree>
    <p:extLst>
      <p:ext uri="{BB962C8B-B14F-4D97-AF65-F5344CB8AC3E}">
        <p14:creationId xmlns:p14="http://schemas.microsoft.com/office/powerpoint/2010/main" val="26716699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81329"/>
            <a:ext cx="9601200" cy="1947672"/>
          </a:xfrm>
        </p:spPr>
        <p:txBody>
          <a:bodyPr/>
          <a:lstStyle/>
          <a:p>
            <a:pPr marL="109728" indent="0">
              <a:buNone/>
            </a:pPr>
            <a:r>
              <a:rPr lang="en-US" dirty="0"/>
              <a:t>Romans 5:20</a:t>
            </a:r>
          </a:p>
          <a:p>
            <a:pPr marL="109728" indent="0">
              <a:buNone/>
            </a:pPr>
            <a:endParaRPr lang="en-US" dirty="0"/>
          </a:p>
          <a:p>
            <a:pPr marL="109728" indent="0">
              <a:buNone/>
            </a:pPr>
            <a:r>
              <a:rPr lang="en-US" dirty="0"/>
              <a:t>“where sin increased, grace abounded all the more.”</a:t>
            </a:r>
          </a:p>
        </p:txBody>
      </p:sp>
      <p:sp>
        <p:nvSpPr>
          <p:cNvPr id="3" name="Title 2"/>
          <p:cNvSpPr>
            <a:spLocks noGrp="1"/>
          </p:cNvSpPr>
          <p:nvPr>
            <p:ph type="title"/>
          </p:nvPr>
        </p:nvSpPr>
        <p:spPr/>
        <p:txBody>
          <a:bodyPr/>
          <a:lstStyle/>
          <a:p>
            <a:r>
              <a:rPr lang="en-US" dirty="0">
                <a:solidFill>
                  <a:srgbClr val="FF0000"/>
                </a:solidFill>
              </a:rPr>
              <a:t>Sin is conquered</a:t>
            </a:r>
          </a:p>
        </p:txBody>
      </p:sp>
      <p:sp>
        <p:nvSpPr>
          <p:cNvPr id="4" name="TextBox 3"/>
          <p:cNvSpPr txBox="1"/>
          <p:nvPr/>
        </p:nvSpPr>
        <p:spPr>
          <a:xfrm>
            <a:off x="609600" y="3962400"/>
            <a:ext cx="10671958" cy="1754326"/>
          </a:xfrm>
          <a:prstGeom prst="rect">
            <a:avLst/>
          </a:prstGeom>
          <a:noFill/>
        </p:spPr>
        <p:txBody>
          <a:bodyPr wrap="square" rtlCol="0">
            <a:spAutoFit/>
          </a:bodyPr>
          <a:lstStyle/>
          <a:p>
            <a:r>
              <a:rPr lang="en-US" sz="2700" dirty="0">
                <a:solidFill>
                  <a:prstClr val="black"/>
                </a:solidFill>
                <a:latin typeface="Lucida Sans Unicode"/>
              </a:rPr>
              <a:t>2 Timothy 1:7</a:t>
            </a:r>
          </a:p>
          <a:p>
            <a:endParaRPr lang="en-US" sz="2700" dirty="0">
              <a:solidFill>
                <a:prstClr val="black"/>
              </a:solidFill>
              <a:latin typeface="Lucida Sans Unicode"/>
            </a:endParaRPr>
          </a:p>
          <a:p>
            <a:r>
              <a:rPr lang="en-US" sz="2700" dirty="0">
                <a:solidFill>
                  <a:prstClr val="black"/>
                </a:solidFill>
                <a:latin typeface="Lucida Sans Unicode"/>
              </a:rPr>
              <a:t>“For God has not given us a spirit of timidity, but of power and love and discipline.”</a:t>
            </a:r>
          </a:p>
        </p:txBody>
      </p:sp>
    </p:spTree>
    <p:extLst>
      <p:ext uri="{BB962C8B-B14F-4D97-AF65-F5344CB8AC3E}">
        <p14:creationId xmlns:p14="http://schemas.microsoft.com/office/powerpoint/2010/main" val="490143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5641" y="685801"/>
            <a:ext cx="11079677" cy="4525963"/>
          </a:xfrm>
        </p:spPr>
        <p:txBody>
          <a:bodyPr/>
          <a:lstStyle/>
          <a:p>
            <a:pPr marL="109728" indent="0">
              <a:buNone/>
            </a:pPr>
            <a:r>
              <a:rPr lang="en-US" dirty="0"/>
              <a:t>How do we obtain this power?</a:t>
            </a:r>
          </a:p>
          <a:p>
            <a:pPr marL="109728" indent="0">
              <a:buNone/>
            </a:pPr>
            <a:endParaRPr lang="en-US" dirty="0"/>
          </a:p>
          <a:p>
            <a:pPr lvl="0"/>
            <a:r>
              <a:rPr lang="en-US" dirty="0"/>
              <a:t>Prayer</a:t>
            </a:r>
          </a:p>
          <a:p>
            <a:pPr marL="109728" indent="0">
              <a:buNone/>
            </a:pPr>
            <a:endParaRPr lang="en-US" dirty="0"/>
          </a:p>
          <a:p>
            <a:pPr lvl="0"/>
            <a:r>
              <a:rPr lang="en-US" dirty="0"/>
              <a:t>Transforming our minds (Romans 12:2) from defeatism and justification to victory and righteousness</a:t>
            </a:r>
          </a:p>
          <a:p>
            <a:pPr marL="109728" indent="0">
              <a:buNone/>
            </a:pPr>
            <a:endParaRPr lang="en-US" dirty="0"/>
          </a:p>
          <a:p>
            <a:pPr lvl="0"/>
            <a:r>
              <a:rPr lang="en-US" dirty="0"/>
              <a:t>Stepping out of the boat to do what is right</a:t>
            </a:r>
          </a:p>
          <a:p>
            <a:pPr marL="109728" indent="0">
              <a:buNone/>
            </a:pPr>
            <a:endParaRPr lang="en-US" dirty="0"/>
          </a:p>
        </p:txBody>
      </p:sp>
    </p:spTree>
    <p:extLst>
      <p:ext uri="{BB962C8B-B14F-4D97-AF65-F5344CB8AC3E}">
        <p14:creationId xmlns:p14="http://schemas.microsoft.com/office/powerpoint/2010/main" val="36474252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3143" y="381001"/>
            <a:ext cx="11103428" cy="2895600"/>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Jeremiah 32:17</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“Ah Lord GOD! Behold, You have made the heavens and the earth by Your great power and by Your outstretched arm! Nothing is too difficult for You”</a:t>
            </a:r>
          </a:p>
        </p:txBody>
      </p:sp>
      <p:sp>
        <p:nvSpPr>
          <p:cNvPr id="4" name="TextBox 3"/>
          <p:cNvSpPr txBox="1"/>
          <p:nvPr/>
        </p:nvSpPr>
        <p:spPr>
          <a:xfrm>
            <a:off x="653142" y="3276600"/>
            <a:ext cx="11103427" cy="2677656"/>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Ephesians 3:20-21</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“Now to Him who is able to do far more abundantly beyond all that we ask or think, according to the power that works within us, </a:t>
            </a: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aseline="30000" dirty="0">
                <a:solidFill>
                  <a:prstClr val="black"/>
                </a:solidFill>
                <a:latin typeface="Calibri" panose="020F0502020204030204" pitchFamily="34" charset="0"/>
                <a:ea typeface="Calibri" panose="020F0502020204030204" pitchFamily="34" charset="0"/>
                <a:cs typeface="Calibri" panose="020F0502020204030204" pitchFamily="34" charset="0"/>
              </a:rPr>
              <a:t>21</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to Him be the glory in the church and in Christ Jesus to all generations forever and ever. Amen.”</a:t>
            </a:r>
          </a:p>
        </p:txBody>
      </p:sp>
    </p:spTree>
    <p:extLst>
      <p:ext uri="{BB962C8B-B14F-4D97-AF65-F5344CB8AC3E}">
        <p14:creationId xmlns:p14="http://schemas.microsoft.com/office/powerpoint/2010/main" val="26059694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1" y="1593274"/>
            <a:ext cx="10972799" cy="4525963"/>
          </a:xfrm>
        </p:spPr>
        <p:txBody>
          <a:bodyPr>
            <a:normAutofit/>
          </a:bodyPr>
          <a:lstStyle/>
          <a:p>
            <a:pPr marL="109728" indent="0">
              <a:buNone/>
            </a:pPr>
            <a:r>
              <a:rPr lang="en-US" dirty="0"/>
              <a:t>1 Peter 1:3-5</a:t>
            </a:r>
          </a:p>
          <a:p>
            <a:pPr marL="109728" indent="0">
              <a:buNone/>
            </a:pPr>
            <a:endParaRPr lang="en-US" dirty="0"/>
          </a:p>
          <a:p>
            <a:pPr marL="109728" indent="0">
              <a:buNone/>
            </a:pPr>
            <a:r>
              <a:rPr lang="en-US" dirty="0"/>
              <a:t>Blessed be the God and Father of our Lord Jesus Christ, who according to His great mercy has caused us to be born again to a living hope through the resurrection of Jesus Christ from the dead, </a:t>
            </a:r>
          </a:p>
          <a:p>
            <a:pPr marL="109728" indent="0">
              <a:buNone/>
            </a:pPr>
            <a:r>
              <a:rPr lang="en-US" dirty="0"/>
              <a:t> </a:t>
            </a:r>
            <a:r>
              <a:rPr lang="en-US" baseline="30000" dirty="0"/>
              <a:t>4</a:t>
            </a:r>
            <a:r>
              <a:rPr lang="en-US" dirty="0"/>
              <a:t>to obtain an inheritance which is imperishable and undefiled and will not fade away, reserved in heaven for you, </a:t>
            </a:r>
          </a:p>
          <a:p>
            <a:pPr marL="109728" indent="0">
              <a:buNone/>
            </a:pPr>
            <a:r>
              <a:rPr lang="en-US" dirty="0"/>
              <a:t> </a:t>
            </a:r>
            <a:r>
              <a:rPr lang="en-US" baseline="30000" dirty="0"/>
              <a:t>5</a:t>
            </a:r>
            <a:r>
              <a:rPr lang="en-US" dirty="0"/>
              <a:t>who are </a:t>
            </a:r>
            <a:r>
              <a:rPr lang="en-US" dirty="0">
                <a:solidFill>
                  <a:srgbClr val="FF0000"/>
                </a:solidFill>
              </a:rPr>
              <a:t>protected</a:t>
            </a:r>
            <a:r>
              <a:rPr lang="en-US" dirty="0"/>
              <a:t> by the power of God through faith for a salvation ready to be revealed in the last time. </a:t>
            </a:r>
          </a:p>
          <a:p>
            <a:pPr marL="109728" indent="0">
              <a:buNone/>
            </a:pPr>
            <a:endParaRPr lang="en-US" dirty="0"/>
          </a:p>
        </p:txBody>
      </p:sp>
      <p:sp>
        <p:nvSpPr>
          <p:cNvPr id="3" name="Title 2"/>
          <p:cNvSpPr>
            <a:spLocks noGrp="1"/>
          </p:cNvSpPr>
          <p:nvPr>
            <p:ph type="title"/>
          </p:nvPr>
        </p:nvSpPr>
        <p:spPr/>
        <p:txBody>
          <a:bodyPr>
            <a:normAutofit fontScale="90000"/>
          </a:bodyPr>
          <a:lstStyle/>
          <a:p>
            <a:r>
              <a:rPr lang="en-US" dirty="0">
                <a:solidFill>
                  <a:srgbClr val="FF0000"/>
                </a:solidFill>
              </a:rPr>
              <a:t>Our salvation is protected by the power of God</a:t>
            </a:r>
          </a:p>
        </p:txBody>
      </p:sp>
    </p:spTree>
    <p:extLst>
      <p:ext uri="{BB962C8B-B14F-4D97-AF65-F5344CB8AC3E}">
        <p14:creationId xmlns:p14="http://schemas.microsoft.com/office/powerpoint/2010/main" val="262802843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081880-F4B9-078D-0BE9-239EAA91DDC6}"/>
              </a:ext>
            </a:extLst>
          </p:cNvPr>
          <p:cNvSpPr txBox="1"/>
          <p:nvPr/>
        </p:nvSpPr>
        <p:spPr>
          <a:xfrm>
            <a:off x="415636" y="748145"/>
            <a:ext cx="11329060" cy="3108543"/>
          </a:xfrm>
          <a:prstGeom prst="rect">
            <a:avLst/>
          </a:prstGeom>
          <a:noFill/>
        </p:spPr>
        <p:txBody>
          <a:bodyPr wrap="square" rtlCol="0">
            <a:spAutoFit/>
          </a:bodyPr>
          <a:lstStyle/>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Romans 8:38-39</a:t>
            </a:r>
          </a:p>
          <a:p>
            <a:pPr marL="0" marR="0">
              <a:spcBef>
                <a:spcPts val="0"/>
              </a:spcBef>
              <a:spcAft>
                <a:spcPts val="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For I am convinced that neither death, nor life, nor angels, nor principalities, nor things present, nor things to come, nor powers, </a:t>
            </a: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Calibri" panose="020F0502020204030204" pitchFamily="34" charset="0"/>
              </a:rPr>
              <a:t> </a:t>
            </a:r>
            <a:r>
              <a:rPr lang="en-US" sz="2800" baseline="30000" dirty="0">
                <a:effectLst/>
                <a:latin typeface="Calibri" panose="020F0502020204030204" pitchFamily="34" charset="0"/>
                <a:ea typeface="Calibri" panose="020F0502020204030204" pitchFamily="34" charset="0"/>
                <a:cs typeface="Calibri" panose="020F0502020204030204" pitchFamily="34" charset="0"/>
              </a:rPr>
              <a:t>39</a:t>
            </a:r>
            <a:r>
              <a:rPr lang="en-US" sz="2800" dirty="0">
                <a:effectLst/>
                <a:latin typeface="Calibri" panose="020F0502020204030204" pitchFamily="34" charset="0"/>
                <a:ea typeface="Calibri" panose="020F0502020204030204" pitchFamily="34" charset="0"/>
                <a:cs typeface="Calibri" panose="020F0502020204030204" pitchFamily="34" charset="0"/>
              </a:rPr>
              <a:t>nor height, nor depth, nor any other created thing, will be able to separate us from the love of God, which is in Christ Jesus our Lord.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245913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43100" y="1981200"/>
            <a:ext cx="8229600" cy="2328672"/>
          </a:xfrm>
        </p:spPr>
        <p:txBody>
          <a:bodyPr/>
          <a:lstStyle/>
          <a:p>
            <a:pPr marL="109728" indent="0">
              <a:buNone/>
            </a:pPr>
            <a:r>
              <a:rPr lang="en-US" dirty="0"/>
              <a:t>Psalm 21:13</a:t>
            </a:r>
          </a:p>
          <a:p>
            <a:pPr marL="109728" indent="0">
              <a:buNone/>
            </a:pPr>
            <a:endParaRPr lang="en-US" dirty="0"/>
          </a:p>
          <a:p>
            <a:pPr marL="109728" indent="0">
              <a:buNone/>
            </a:pPr>
            <a:r>
              <a:rPr lang="en-US" dirty="0"/>
              <a:t>“Be exalted, O LORD, in Your strength;</a:t>
            </a:r>
            <a:br>
              <a:rPr lang="en-US" dirty="0"/>
            </a:br>
            <a:r>
              <a:rPr lang="en-US" dirty="0"/>
              <a:t>         We will sing and praise Your power.”</a:t>
            </a:r>
          </a:p>
          <a:p>
            <a:pPr marL="109728" indent="0">
              <a:buNone/>
            </a:pPr>
            <a:endParaRPr lang="en-US" dirty="0"/>
          </a:p>
        </p:txBody>
      </p:sp>
      <p:sp>
        <p:nvSpPr>
          <p:cNvPr id="4" name="TextBox 3"/>
          <p:cNvSpPr txBox="1"/>
          <p:nvPr/>
        </p:nvSpPr>
        <p:spPr>
          <a:xfrm>
            <a:off x="2057400" y="457201"/>
            <a:ext cx="8001000" cy="584775"/>
          </a:xfrm>
          <a:prstGeom prst="rect">
            <a:avLst/>
          </a:prstGeom>
          <a:noFill/>
        </p:spPr>
        <p:txBody>
          <a:bodyPr wrap="square" rtlCol="0">
            <a:spAutoFit/>
          </a:bodyPr>
          <a:lstStyle/>
          <a:p>
            <a:r>
              <a:rPr lang="en-US" sz="3200" dirty="0">
                <a:solidFill>
                  <a:srgbClr val="FF0000"/>
                </a:solidFill>
                <a:latin typeface="Lucida Sans Unicode"/>
              </a:rPr>
              <a:t>Our ultimate response to God’s power</a:t>
            </a:r>
          </a:p>
        </p:txBody>
      </p:sp>
    </p:spTree>
    <p:extLst>
      <p:ext uri="{BB962C8B-B14F-4D97-AF65-F5344CB8AC3E}">
        <p14:creationId xmlns:p14="http://schemas.microsoft.com/office/powerpoint/2010/main" val="32451387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828802"/>
            <a:ext cx="8229600" cy="914399"/>
          </a:xfrm>
        </p:spPr>
        <p:txBody>
          <a:bodyPr/>
          <a:lstStyle/>
          <a:p>
            <a:pPr marL="109728" indent="0">
              <a:buNone/>
            </a:pPr>
            <a:r>
              <a:rPr lang="en-US" b="1" dirty="0">
                <a:solidFill>
                  <a:srgbClr val="FF0000"/>
                </a:solidFill>
              </a:rPr>
              <a:t>We can trust God in tough circumstances</a:t>
            </a:r>
          </a:p>
        </p:txBody>
      </p:sp>
      <p:sp>
        <p:nvSpPr>
          <p:cNvPr id="3" name="Title 2"/>
          <p:cNvSpPr>
            <a:spLocks noGrp="1"/>
          </p:cNvSpPr>
          <p:nvPr>
            <p:ph type="title"/>
          </p:nvPr>
        </p:nvSpPr>
        <p:spPr/>
        <p:txBody>
          <a:bodyPr>
            <a:normAutofit fontScale="90000"/>
          </a:bodyPr>
          <a:lstStyle/>
          <a:p>
            <a:r>
              <a:rPr lang="en-US" dirty="0"/>
              <a:t>What does God’s omnipotence mean to us?</a:t>
            </a:r>
          </a:p>
        </p:txBody>
      </p:sp>
    </p:spTree>
    <p:extLst>
      <p:ext uri="{BB962C8B-B14F-4D97-AF65-F5344CB8AC3E}">
        <p14:creationId xmlns:p14="http://schemas.microsoft.com/office/powerpoint/2010/main" val="159159675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02C8F4-A4E7-2F60-D5DA-9F588C307432}"/>
              </a:ext>
            </a:extLst>
          </p:cNvPr>
          <p:cNvSpPr txBox="1"/>
          <p:nvPr/>
        </p:nvSpPr>
        <p:spPr>
          <a:xfrm>
            <a:off x="688768" y="605642"/>
            <a:ext cx="10604665" cy="4027385"/>
          </a:xfrm>
          <a:prstGeom prst="rect">
            <a:avLst/>
          </a:prstGeom>
          <a:noFill/>
        </p:spPr>
        <p:txBody>
          <a:bodyPr wrap="square" rtlCol="0">
            <a:spAutoFit/>
          </a:bodyPr>
          <a:lstStyle/>
          <a:p>
            <a:pPr marR="0" lvl="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Proverbs 10:12, “Hatred stirs up strife, But love covers all transgressions.” </a:t>
            </a:r>
          </a:p>
          <a:p>
            <a:pPr marR="0" lvl="0">
              <a:lnSpc>
                <a:spcPct val="115000"/>
              </a:lnSpc>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15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Proverbs 11:17, “The merciful man does himself good, But the cruel man does himself harm.” </a:t>
            </a:r>
          </a:p>
          <a:p>
            <a:pPr marR="0" lvl="0">
              <a:lnSpc>
                <a:spcPct val="115000"/>
              </a:lnSpc>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15000"/>
              </a:lnSpc>
              <a:spcBef>
                <a:spcPts val="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Proverbs 12:28, “He who trusts in his riches will fall, But the righteous will flourish like the green leaf.”</a:t>
            </a:r>
          </a:p>
        </p:txBody>
      </p:sp>
    </p:spTree>
    <p:extLst>
      <p:ext uri="{BB962C8B-B14F-4D97-AF65-F5344CB8AC3E}">
        <p14:creationId xmlns:p14="http://schemas.microsoft.com/office/powerpoint/2010/main" val="24874288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81330"/>
            <a:ext cx="10565081" cy="804671"/>
          </a:xfrm>
        </p:spPr>
        <p:txBody>
          <a:bodyPr>
            <a:normAutofit/>
          </a:bodyPr>
          <a:lstStyle/>
          <a:p>
            <a:pPr marL="109728" indent="0">
              <a:buNone/>
            </a:pPr>
            <a:r>
              <a:rPr lang="en-US" sz="1800" dirty="0"/>
              <a:t>God’s omnipotence means that numerous people who are enslaved to sins such as alcohol or drugs are able to quit and never return.</a:t>
            </a:r>
          </a:p>
        </p:txBody>
      </p:sp>
      <p:sp>
        <p:nvSpPr>
          <p:cNvPr id="3" name="Title 2"/>
          <p:cNvSpPr>
            <a:spLocks noGrp="1"/>
          </p:cNvSpPr>
          <p:nvPr>
            <p:ph type="title"/>
          </p:nvPr>
        </p:nvSpPr>
        <p:spPr/>
        <p:txBody>
          <a:bodyPr>
            <a:normAutofit/>
          </a:bodyPr>
          <a:lstStyle/>
          <a:p>
            <a:r>
              <a:rPr lang="en-US" sz="2700" dirty="0">
                <a:solidFill>
                  <a:srgbClr val="FF0000"/>
                </a:solidFill>
                <a:effectLst/>
              </a:rPr>
              <a:t>God can accomplish great things in our lives</a:t>
            </a:r>
          </a:p>
        </p:txBody>
      </p:sp>
      <p:sp>
        <p:nvSpPr>
          <p:cNvPr id="4" name="TextBox 3"/>
          <p:cNvSpPr txBox="1"/>
          <p:nvPr/>
        </p:nvSpPr>
        <p:spPr>
          <a:xfrm>
            <a:off x="609600" y="2617114"/>
            <a:ext cx="10565081" cy="646331"/>
          </a:xfrm>
          <a:prstGeom prst="rect">
            <a:avLst/>
          </a:prstGeom>
          <a:noFill/>
        </p:spPr>
        <p:txBody>
          <a:bodyPr wrap="square" rtlCol="0">
            <a:spAutoFit/>
          </a:bodyPr>
          <a:lstStyle/>
          <a:p>
            <a:r>
              <a:rPr lang="en-US" dirty="0">
                <a:solidFill>
                  <a:prstClr val="black"/>
                </a:solidFill>
                <a:latin typeface="Lucida Sans Unicode"/>
              </a:rPr>
              <a:t>God’s omnipotence means that people who were terribly hurt by someone are able to forgive and move on with their lives.</a:t>
            </a:r>
          </a:p>
        </p:txBody>
      </p:sp>
      <p:sp>
        <p:nvSpPr>
          <p:cNvPr id="5" name="TextBox 4"/>
          <p:cNvSpPr txBox="1"/>
          <p:nvPr/>
        </p:nvSpPr>
        <p:spPr>
          <a:xfrm>
            <a:off x="609600" y="3594558"/>
            <a:ext cx="10565081" cy="646331"/>
          </a:xfrm>
          <a:prstGeom prst="rect">
            <a:avLst/>
          </a:prstGeom>
          <a:noFill/>
        </p:spPr>
        <p:txBody>
          <a:bodyPr wrap="square" rtlCol="0">
            <a:spAutoFit/>
          </a:bodyPr>
          <a:lstStyle/>
          <a:p>
            <a:r>
              <a:rPr lang="en-US" dirty="0">
                <a:solidFill>
                  <a:prstClr val="black"/>
                </a:solidFill>
                <a:latin typeface="Lucida Sans Unicode"/>
              </a:rPr>
              <a:t>God’s omnipotence means that people who are depressed or have terrible self-worth are able to walk in confidence and victory.</a:t>
            </a:r>
          </a:p>
        </p:txBody>
      </p:sp>
      <p:sp>
        <p:nvSpPr>
          <p:cNvPr id="6" name="TextBox 5"/>
          <p:cNvSpPr txBox="1"/>
          <p:nvPr/>
        </p:nvSpPr>
        <p:spPr>
          <a:xfrm>
            <a:off x="609600" y="4572001"/>
            <a:ext cx="10565081" cy="646331"/>
          </a:xfrm>
          <a:prstGeom prst="rect">
            <a:avLst/>
          </a:prstGeom>
          <a:noFill/>
        </p:spPr>
        <p:txBody>
          <a:bodyPr wrap="square" rtlCol="0">
            <a:spAutoFit/>
          </a:bodyPr>
          <a:lstStyle/>
          <a:p>
            <a:r>
              <a:rPr lang="en-US" dirty="0">
                <a:solidFill>
                  <a:prstClr val="black"/>
                </a:solidFill>
                <a:latin typeface="Lucida Sans Unicode"/>
              </a:rPr>
              <a:t>Because God is omnipotent we can echo Paul from Philippians 4:13, “I can do all things through Him who strengthens me.”</a:t>
            </a:r>
          </a:p>
        </p:txBody>
      </p:sp>
    </p:spTree>
    <p:extLst>
      <p:ext uri="{BB962C8B-B14F-4D97-AF65-F5344CB8AC3E}">
        <p14:creationId xmlns:p14="http://schemas.microsoft.com/office/powerpoint/2010/main" val="4231683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5" grpId="0"/>
      <p:bldP spid="6"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DB65DF-F5BB-7772-61FB-A6A4EC6194EA}"/>
              </a:ext>
            </a:extLst>
          </p:cNvPr>
          <p:cNvSpPr txBox="1"/>
          <p:nvPr/>
        </p:nvSpPr>
        <p:spPr>
          <a:xfrm>
            <a:off x="427512" y="1196876"/>
            <a:ext cx="11234057" cy="3785652"/>
          </a:xfrm>
          <a:prstGeom prst="rect">
            <a:avLst/>
          </a:prstGeom>
          <a:noFill/>
        </p:spPr>
        <p:txBody>
          <a:bodyPr wrap="square">
            <a:spAutoFit/>
          </a:bodyPr>
          <a:lstStyle/>
          <a:p>
            <a:pPr algn="ctr"/>
            <a:r>
              <a:rPr lang="en-US" sz="6000" dirty="0">
                <a:effectLst/>
                <a:latin typeface="Calibri" panose="020F0502020204030204" pitchFamily="34" charset="0"/>
                <a:ea typeface="Calibri" panose="020F0502020204030204" pitchFamily="34" charset="0"/>
                <a:cs typeface="Times New Roman" panose="02020603050405020304" pitchFamily="18" charset="0"/>
              </a:rPr>
              <a:t>“The basic difference between physical and spiritual power </a:t>
            </a:r>
          </a:p>
          <a:p>
            <a:pPr algn="ctr"/>
            <a:r>
              <a:rPr lang="en-US" sz="6000" dirty="0">
                <a:effectLst/>
                <a:latin typeface="Calibri" panose="020F0502020204030204" pitchFamily="34" charset="0"/>
                <a:ea typeface="Calibri" panose="020F0502020204030204" pitchFamily="34" charset="0"/>
                <a:cs typeface="Times New Roman" panose="02020603050405020304" pitchFamily="18" charset="0"/>
              </a:rPr>
              <a:t>is that men use physical power </a:t>
            </a:r>
          </a:p>
          <a:p>
            <a:pPr algn="ctr"/>
            <a:r>
              <a:rPr lang="en-US" sz="6000" dirty="0">
                <a:effectLst/>
                <a:latin typeface="Calibri" panose="020F0502020204030204" pitchFamily="34" charset="0"/>
                <a:ea typeface="Calibri" panose="020F0502020204030204" pitchFamily="34" charset="0"/>
                <a:cs typeface="Times New Roman" panose="02020603050405020304" pitchFamily="18" charset="0"/>
              </a:rPr>
              <a:t>but spiritual power uses men.”</a:t>
            </a:r>
            <a:endParaRPr lang="en-US" sz="6000" dirty="0"/>
          </a:p>
        </p:txBody>
      </p:sp>
    </p:spTree>
    <p:extLst>
      <p:ext uri="{BB962C8B-B14F-4D97-AF65-F5344CB8AC3E}">
        <p14:creationId xmlns:p14="http://schemas.microsoft.com/office/powerpoint/2010/main" val="9482042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599" y="1295401"/>
            <a:ext cx="11182597" cy="4906963"/>
          </a:xfrm>
        </p:spPr>
        <p:txBody>
          <a:bodyPr>
            <a:no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Isaiah 41:10, “Do not fear, for I am with you; Do not anxiously look about you, for I am your God. I will strengthen you, surely I will help you, Surely I will uphold you with My righteous right hand”</a:t>
            </a: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 </a:t>
            </a:r>
          </a:p>
          <a:p>
            <a:r>
              <a:rPr lang="en-US" sz="2800" dirty="0">
                <a:latin typeface="Calibri" panose="020F0502020204030204" pitchFamily="34" charset="0"/>
                <a:ea typeface="Calibri" panose="020F0502020204030204" pitchFamily="34" charset="0"/>
                <a:cs typeface="Calibri" panose="020F0502020204030204" pitchFamily="34" charset="0"/>
              </a:rPr>
              <a:t>2 Corinthians 12:9, “My grace is sufficient for you, for power is perfected in weakness”</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r>
              <a:rPr lang="en-US" sz="2800" dirty="0">
                <a:latin typeface="Calibri" panose="020F0502020204030204" pitchFamily="34" charset="0"/>
                <a:ea typeface="Calibri" panose="020F0502020204030204" pitchFamily="34" charset="0"/>
                <a:cs typeface="Calibri" panose="020F0502020204030204" pitchFamily="34" charset="0"/>
              </a:rPr>
              <a:t>Psalm 18:2, “The LORD is my rock and my fortress and my deliverer, My God, my rock, in whom I take refuge; My shield and the horn of my salvation, my stronghold” </a:t>
            </a:r>
          </a:p>
        </p:txBody>
      </p:sp>
      <p:sp>
        <p:nvSpPr>
          <p:cNvPr id="3" name="Title 2"/>
          <p:cNvSpPr>
            <a:spLocks noGrp="1"/>
          </p:cNvSpPr>
          <p:nvPr>
            <p:ph type="title"/>
          </p:nvPr>
        </p:nvSpPr>
        <p:spPr/>
        <p:txBody>
          <a:bodyPr>
            <a:normAutofit/>
          </a:bodyPr>
          <a:lstStyle/>
          <a:p>
            <a:r>
              <a:rPr lang="en-US" sz="4000" dirty="0">
                <a:solidFill>
                  <a:srgbClr val="FF0000"/>
                </a:solidFill>
                <a:effectLst/>
              </a:rPr>
              <a:t>We can trust in His promises</a:t>
            </a:r>
            <a:endParaRPr lang="en-US" sz="4000" dirty="0">
              <a:solidFill>
                <a:srgbClr val="FF0000"/>
              </a:solidFill>
            </a:endParaRPr>
          </a:p>
        </p:txBody>
      </p:sp>
    </p:spTree>
    <p:extLst>
      <p:ext uri="{BB962C8B-B14F-4D97-AF65-F5344CB8AC3E}">
        <p14:creationId xmlns:p14="http://schemas.microsoft.com/office/powerpoint/2010/main" val="12900909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3761" y="609600"/>
            <a:ext cx="11234057" cy="1143000"/>
          </a:xfrm>
        </p:spPr>
        <p:txBody>
          <a:bodyPr>
            <a:normAutofit fontScale="90000"/>
          </a:bodyPr>
          <a:lstStyle/>
          <a:p>
            <a:r>
              <a:rPr lang="en-US" dirty="0">
                <a:solidFill>
                  <a:srgbClr val="FF0000"/>
                </a:solidFill>
                <a:effectLst/>
              </a:rPr>
              <a:t>The future will be exactly as He says in the Bible</a:t>
            </a:r>
            <a:endParaRPr lang="en-US" dirty="0">
              <a:solidFill>
                <a:srgbClr val="FF0000"/>
              </a:solidFill>
            </a:endParaRPr>
          </a:p>
        </p:txBody>
      </p:sp>
    </p:spTree>
    <p:extLst>
      <p:ext uri="{BB962C8B-B14F-4D97-AF65-F5344CB8AC3E}">
        <p14:creationId xmlns:p14="http://schemas.microsoft.com/office/powerpoint/2010/main" val="12356276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010" y="1481329"/>
            <a:ext cx="11202390" cy="1490472"/>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1) In addition to the ones discussed above, what are some other assurances that God’s omnipotence means to us?</a:t>
            </a:r>
          </a:p>
        </p:txBody>
      </p:sp>
      <p:sp>
        <p:nvSpPr>
          <p:cNvPr id="3" name="Title 2"/>
          <p:cNvSpPr>
            <a:spLocks noGrp="1"/>
          </p:cNvSpPr>
          <p:nvPr>
            <p:ph type="title"/>
          </p:nvPr>
        </p:nvSpPr>
        <p:spPr/>
        <p:txBody>
          <a:bodyPr/>
          <a:lstStyle/>
          <a:p>
            <a:r>
              <a:rPr lang="en-US" dirty="0"/>
              <a:t>Discussion Questions</a:t>
            </a:r>
          </a:p>
        </p:txBody>
      </p:sp>
      <p:sp>
        <p:nvSpPr>
          <p:cNvPr id="4" name="TextBox 3"/>
          <p:cNvSpPr txBox="1"/>
          <p:nvPr/>
        </p:nvSpPr>
        <p:spPr>
          <a:xfrm>
            <a:off x="609600" y="3505200"/>
            <a:ext cx="10972800" cy="1384995"/>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2) If God is so powerful then why does He appear so helpless during some of history’s greatest tragedies such as the Holocaust, World Wars, and a number of genocides? </a:t>
            </a:r>
          </a:p>
        </p:txBody>
      </p:sp>
    </p:spTree>
    <p:extLst>
      <p:ext uri="{BB962C8B-B14F-4D97-AF65-F5344CB8AC3E}">
        <p14:creationId xmlns:p14="http://schemas.microsoft.com/office/powerpoint/2010/main" val="91865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3766" y="609600"/>
            <a:ext cx="10949050" cy="1795272"/>
          </a:xfrm>
        </p:spPr>
        <p:txBody>
          <a:bodyPr>
            <a:no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3) What does it mean to make God our foundation? That sounds good, but how do we do that? How do we in a practical way build upon God’s foundation and not on sand? </a:t>
            </a:r>
          </a:p>
        </p:txBody>
      </p:sp>
      <p:sp>
        <p:nvSpPr>
          <p:cNvPr id="4" name="TextBox 3"/>
          <p:cNvSpPr txBox="1"/>
          <p:nvPr/>
        </p:nvSpPr>
        <p:spPr>
          <a:xfrm>
            <a:off x="593765" y="2895600"/>
            <a:ext cx="10949049" cy="954107"/>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4) Why is it important to learn more about God’s attributes? Isn’t it enough just to know that God loves us?</a:t>
            </a:r>
          </a:p>
        </p:txBody>
      </p:sp>
    </p:spTree>
    <p:extLst>
      <p:ext uri="{BB962C8B-B14F-4D97-AF65-F5344CB8AC3E}">
        <p14:creationId xmlns:p14="http://schemas.microsoft.com/office/powerpoint/2010/main" val="2054891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19" y="685800"/>
            <a:ext cx="10687793" cy="2176272"/>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5) If God can do anything that He wants to then why can we read in the Bible about people doing the opposite of what God wants them to do? Why does not He just force them to do what He wants?</a:t>
            </a:r>
          </a:p>
        </p:txBody>
      </p:sp>
      <p:sp>
        <p:nvSpPr>
          <p:cNvPr id="4" name="TextBox 3"/>
          <p:cNvSpPr txBox="1"/>
          <p:nvPr/>
        </p:nvSpPr>
        <p:spPr>
          <a:xfrm>
            <a:off x="712519" y="3429001"/>
            <a:ext cx="10687793" cy="1384995"/>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6) If God can do anything then why did He have to become a man and die for our sins? Why could He not just decide to forgive anyone that He wants to without having to have gone through all of that in the Gospels?</a:t>
            </a:r>
          </a:p>
        </p:txBody>
      </p:sp>
    </p:spTree>
    <p:extLst>
      <p:ext uri="{BB962C8B-B14F-4D97-AF65-F5344CB8AC3E}">
        <p14:creationId xmlns:p14="http://schemas.microsoft.com/office/powerpoint/2010/main" val="2798596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8145" y="533400"/>
            <a:ext cx="10569039" cy="1414272"/>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7) Does not God and Satan do constant battle with God winning sometimes and Satan winning other times?</a:t>
            </a:r>
          </a:p>
        </p:txBody>
      </p:sp>
      <p:sp>
        <p:nvSpPr>
          <p:cNvPr id="4" name="TextBox 3"/>
          <p:cNvSpPr txBox="1"/>
          <p:nvPr/>
        </p:nvSpPr>
        <p:spPr>
          <a:xfrm>
            <a:off x="748145" y="2590800"/>
            <a:ext cx="9462655" cy="523220"/>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8) Why do we not see more of God’s miraculous power today?</a:t>
            </a:r>
          </a:p>
        </p:txBody>
      </p:sp>
    </p:spTree>
    <p:extLst>
      <p:ext uri="{BB962C8B-B14F-4D97-AF65-F5344CB8AC3E}">
        <p14:creationId xmlns:p14="http://schemas.microsoft.com/office/powerpoint/2010/main" val="1795826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Kathy had a rough childhood. She was raised solely by her mother who was verbally abusive. There was always just barely enough food available and oftentimes in the winter the heat was turned off because of non-payment. At an early age Kathy would get drunk a lot to help her cope with this misery. When she was 20 years old Kathy got saved and threw herself wholeheartedly into knowing and serving God. But overcoming her dependence on alcohol has proven to be difficult and she often relapses. What counsel might you give to Kathy to help her out particularly regarding God’s omnipotence?</a:t>
            </a:r>
          </a:p>
        </p:txBody>
      </p:sp>
      <p:sp>
        <p:nvSpPr>
          <p:cNvPr id="3" name="Title 2"/>
          <p:cNvSpPr>
            <a:spLocks noGrp="1"/>
          </p:cNvSpPr>
          <p:nvPr>
            <p:ph type="title"/>
          </p:nvPr>
        </p:nvSpPr>
        <p:spPr/>
        <p:txBody>
          <a:bodyPr/>
          <a:lstStyle/>
          <a:p>
            <a:r>
              <a:rPr lang="en-US" dirty="0"/>
              <a:t>Situation</a:t>
            </a:r>
          </a:p>
        </p:txBody>
      </p:sp>
    </p:spTree>
    <p:extLst>
      <p:ext uri="{BB962C8B-B14F-4D97-AF65-F5344CB8AC3E}">
        <p14:creationId xmlns:p14="http://schemas.microsoft.com/office/powerpoint/2010/main" val="226650091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381001"/>
            <a:ext cx="8610600" cy="2667963"/>
          </a:xfrm>
        </p:spPr>
        <p:txBody>
          <a:bodyPr>
            <a:normAutofit/>
          </a:bodyPr>
          <a:lstStyle/>
          <a:p>
            <a:pPr algn="ctr"/>
            <a:r>
              <a:rPr lang="en-US" sz="4000" dirty="0"/>
              <a:t>Welcome to</a:t>
            </a:r>
            <a:br>
              <a:rPr lang="en-US" sz="4000" dirty="0"/>
            </a:br>
            <a:br>
              <a:rPr lang="en-US" sz="4000" dirty="0"/>
            </a:br>
            <a:r>
              <a:rPr lang="en-US" sz="4000" dirty="0"/>
              <a:t>Who is God</a:t>
            </a:r>
            <a:br>
              <a:rPr lang="en-US" sz="4000" dirty="0"/>
            </a:br>
            <a:r>
              <a:rPr lang="en-US" sz="4000" dirty="0"/>
              <a:t>and Why Does that Matter to Us?</a:t>
            </a:r>
          </a:p>
        </p:txBody>
      </p:sp>
      <p:sp>
        <p:nvSpPr>
          <p:cNvPr id="3" name="Subtitle 2"/>
          <p:cNvSpPr>
            <a:spLocks noGrp="1"/>
          </p:cNvSpPr>
          <p:nvPr>
            <p:ph type="subTitle" idx="1"/>
          </p:nvPr>
        </p:nvSpPr>
        <p:spPr/>
        <p:txBody>
          <a:bodyPr>
            <a:normAutofit/>
          </a:bodyPr>
          <a:lstStyle/>
          <a:p>
            <a:pPr algn="ctr"/>
            <a:r>
              <a:rPr lang="en-US" sz="6000" dirty="0">
                <a:solidFill>
                  <a:srgbClr val="FF0000"/>
                </a:solidFill>
              </a:rPr>
              <a:t>The Omniscient God</a:t>
            </a:r>
          </a:p>
        </p:txBody>
      </p:sp>
    </p:spTree>
    <p:extLst>
      <p:ext uri="{BB962C8B-B14F-4D97-AF65-F5344CB8AC3E}">
        <p14:creationId xmlns:p14="http://schemas.microsoft.com/office/powerpoint/2010/main" val="180077542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a:spLocks noGrp="1"/>
          </p:cNvSpPr>
          <p:nvPr>
            <p:ph idx="1"/>
          </p:nvPr>
        </p:nvSpPr>
        <p:spPr>
          <a:xfrm>
            <a:off x="1981200" y="457201"/>
            <a:ext cx="8229600" cy="5550091"/>
          </a:xfrm>
        </p:spPr>
        <p:txBody>
          <a:bodyPr>
            <a:normAutofit/>
          </a:bodyPr>
          <a:lstStyle/>
          <a:p>
            <a:r>
              <a:rPr lang="en-US" dirty="0"/>
              <a:t>Introduction</a:t>
            </a:r>
          </a:p>
          <a:p>
            <a:r>
              <a:rPr lang="en-US" dirty="0"/>
              <a:t>The Eternal God</a:t>
            </a:r>
          </a:p>
          <a:p>
            <a:r>
              <a:rPr lang="en-US" dirty="0"/>
              <a:t>The Immutable God</a:t>
            </a:r>
          </a:p>
          <a:p>
            <a:r>
              <a:rPr lang="en-US" dirty="0"/>
              <a:t>The Omnipotent God</a:t>
            </a:r>
          </a:p>
          <a:p>
            <a:r>
              <a:rPr lang="en-US" dirty="0">
                <a:solidFill>
                  <a:srgbClr val="FF0000"/>
                </a:solidFill>
              </a:rPr>
              <a:t>The Omniscient God</a:t>
            </a:r>
          </a:p>
          <a:p>
            <a:r>
              <a:rPr lang="en-US" dirty="0"/>
              <a:t>The Omnipresent God</a:t>
            </a:r>
          </a:p>
          <a:p>
            <a:r>
              <a:rPr lang="en-US" dirty="0"/>
              <a:t>The Holy God</a:t>
            </a:r>
          </a:p>
          <a:p>
            <a:r>
              <a:rPr lang="en-US" dirty="0"/>
              <a:t>The Sovereign God</a:t>
            </a:r>
          </a:p>
          <a:p>
            <a:r>
              <a:rPr lang="en-US" dirty="0"/>
              <a:t>The Divine Love</a:t>
            </a:r>
          </a:p>
          <a:p>
            <a:r>
              <a:rPr lang="en-US" dirty="0"/>
              <a:t>The Divine Faithfulness</a:t>
            </a:r>
          </a:p>
          <a:p>
            <a:r>
              <a:rPr lang="en-US" dirty="0"/>
              <a:t>The Divine Comfort</a:t>
            </a:r>
          </a:p>
        </p:txBody>
      </p:sp>
    </p:spTree>
    <p:extLst>
      <p:ext uri="{BB962C8B-B14F-4D97-AF65-F5344CB8AC3E}">
        <p14:creationId xmlns:p14="http://schemas.microsoft.com/office/powerpoint/2010/main" val="28450954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481329"/>
            <a:ext cx="8610600" cy="4525963"/>
          </a:xfrm>
        </p:spPr>
        <p:txBody>
          <a:bodyPr>
            <a:normAutofit/>
          </a:bodyPr>
          <a:lstStyle/>
          <a:p>
            <a:pPr lvl="0"/>
            <a:r>
              <a:rPr lang="en-US" sz="2800" dirty="0">
                <a:latin typeface="Calibri" panose="020F0502020204030204" pitchFamily="34" charset="0"/>
                <a:ea typeface="Calibri" panose="020F0502020204030204" pitchFamily="34" charset="0"/>
                <a:cs typeface="Calibri" panose="020F0502020204030204" pitchFamily="34" charset="0"/>
              </a:rPr>
              <a:t>God knows everything</a:t>
            </a:r>
          </a:p>
          <a:p>
            <a:pPr lvl="0"/>
            <a:r>
              <a:rPr lang="en-US" sz="2800" dirty="0">
                <a:latin typeface="Calibri" panose="020F0502020204030204" pitchFamily="34" charset="0"/>
                <a:ea typeface="Calibri" panose="020F0502020204030204" pitchFamily="34" charset="0"/>
                <a:cs typeface="Calibri" panose="020F0502020204030204" pitchFamily="34" charset="0"/>
              </a:rPr>
              <a:t>He knows all of the actual</a:t>
            </a:r>
          </a:p>
          <a:p>
            <a:pPr lvl="0"/>
            <a:r>
              <a:rPr lang="en-US" sz="2800" dirty="0">
                <a:latin typeface="Calibri" panose="020F0502020204030204" pitchFamily="34" charset="0"/>
                <a:ea typeface="Calibri" panose="020F0502020204030204" pitchFamily="34" charset="0"/>
                <a:cs typeface="Calibri" panose="020F0502020204030204" pitchFamily="34" charset="0"/>
              </a:rPr>
              <a:t>He knows all of the possible</a:t>
            </a:r>
          </a:p>
          <a:p>
            <a:pPr lvl="0"/>
            <a:r>
              <a:rPr lang="en-US" sz="2800" dirty="0">
                <a:latin typeface="Calibri" panose="020F0502020204030204" pitchFamily="34" charset="0"/>
                <a:ea typeface="Calibri" panose="020F0502020204030204" pitchFamily="34" charset="0"/>
                <a:cs typeface="Calibri" panose="020F0502020204030204" pitchFamily="34" charset="0"/>
              </a:rPr>
              <a:t>He does not learn</a:t>
            </a:r>
          </a:p>
          <a:p>
            <a:pPr lvl="0"/>
            <a:r>
              <a:rPr lang="en-US" sz="2800" dirty="0">
                <a:latin typeface="Calibri" panose="020F0502020204030204" pitchFamily="34" charset="0"/>
                <a:ea typeface="Calibri" panose="020F0502020204030204" pitchFamily="34" charset="0"/>
                <a:cs typeface="Calibri" panose="020F0502020204030204" pitchFamily="34" charset="0"/>
              </a:rPr>
              <a:t>He does not forget</a:t>
            </a:r>
          </a:p>
          <a:p>
            <a:pPr lvl="0"/>
            <a:r>
              <a:rPr lang="en-US" sz="2800" dirty="0">
                <a:latin typeface="Calibri" panose="020F0502020204030204" pitchFamily="34" charset="0"/>
                <a:ea typeface="Calibri" panose="020F0502020204030204" pitchFamily="34" charset="0"/>
                <a:cs typeface="Calibri" panose="020F0502020204030204" pitchFamily="34" charset="0"/>
              </a:rPr>
              <a:t>He commits no errors</a:t>
            </a:r>
          </a:p>
          <a:p>
            <a:pPr lvl="0"/>
            <a:r>
              <a:rPr lang="en-US" sz="2800" dirty="0">
                <a:latin typeface="Calibri" panose="020F0502020204030204" pitchFamily="34" charset="0"/>
                <a:ea typeface="Calibri" panose="020F0502020204030204" pitchFamily="34" charset="0"/>
                <a:cs typeface="Calibri" panose="020F0502020204030204" pitchFamily="34" charset="0"/>
              </a:rPr>
              <a:t>He makes no mistakes</a:t>
            </a:r>
          </a:p>
          <a:p>
            <a:pPr lvl="0"/>
            <a:r>
              <a:rPr lang="en-US" sz="2800" dirty="0">
                <a:latin typeface="Calibri" panose="020F0502020204030204" pitchFamily="34" charset="0"/>
                <a:ea typeface="Calibri" panose="020F0502020204030204" pitchFamily="34" charset="0"/>
                <a:cs typeface="Calibri" panose="020F0502020204030204" pitchFamily="34" charset="0"/>
              </a:rPr>
              <a:t>He knows all thoughts, intentions, and desires</a:t>
            </a:r>
          </a:p>
          <a:p>
            <a:pPr lvl="0"/>
            <a:r>
              <a:rPr lang="en-US" sz="2800" dirty="0">
                <a:latin typeface="Calibri" panose="020F0502020204030204" pitchFamily="34" charset="0"/>
                <a:ea typeface="Calibri" panose="020F0502020204030204" pitchFamily="34" charset="0"/>
                <a:cs typeface="Calibri" panose="020F0502020204030204" pitchFamily="34" charset="0"/>
              </a:rPr>
              <a:t>He knows all mysteries and secrets</a:t>
            </a:r>
          </a:p>
        </p:txBody>
      </p:sp>
      <p:sp>
        <p:nvSpPr>
          <p:cNvPr id="3" name="Title 2"/>
          <p:cNvSpPr>
            <a:spLocks noGrp="1"/>
          </p:cNvSpPr>
          <p:nvPr>
            <p:ph type="title"/>
          </p:nvPr>
        </p:nvSpPr>
        <p:spPr/>
        <p:txBody>
          <a:bodyPr>
            <a:normAutofit/>
          </a:bodyPr>
          <a:lstStyle/>
          <a:p>
            <a:r>
              <a:rPr lang="en-US" sz="3200" dirty="0">
                <a:solidFill>
                  <a:srgbClr val="FF0000"/>
                </a:solidFill>
              </a:rPr>
              <a:t>What does it mean to be omniscient?</a:t>
            </a:r>
          </a:p>
        </p:txBody>
      </p:sp>
    </p:spTree>
    <p:extLst>
      <p:ext uri="{BB962C8B-B14F-4D97-AF65-F5344CB8AC3E}">
        <p14:creationId xmlns:p14="http://schemas.microsoft.com/office/powerpoint/2010/main" val="42803303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4389" y="457200"/>
            <a:ext cx="10984675" cy="5334000"/>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Of all of God’s infinite knowledge He has chosen to reveal only a tiny sliver of it. So if God revealed something then it is of such vast importance that we should study and learn as much as we can.</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Proverbs 25:2</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“It is the glory of God to conceal a matter, But the glory of kings is to search out a matter.”</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1926117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86888" y="2625437"/>
            <a:ext cx="11293434" cy="3797491"/>
          </a:xfrm>
        </p:spPr>
        <p:txBody>
          <a:bodyPr/>
          <a:lstStyle/>
          <a:p>
            <a:pPr marL="109728" indent="0">
              <a:buNone/>
            </a:pPr>
            <a:r>
              <a:rPr lang="en-US" dirty="0"/>
              <a:t>Acts 4:12</a:t>
            </a:r>
          </a:p>
          <a:p>
            <a:pPr marL="109728" indent="0">
              <a:buNone/>
            </a:pPr>
            <a:endParaRPr lang="en-US" dirty="0"/>
          </a:p>
          <a:p>
            <a:pPr marL="109728" indent="0">
              <a:buNone/>
            </a:pPr>
            <a:r>
              <a:rPr lang="en-US" dirty="0"/>
              <a:t>"And there is salvation in no one else; for there is no other name under heaven that has been given among men by which we must be saved." </a:t>
            </a:r>
          </a:p>
        </p:txBody>
      </p:sp>
      <p:sp>
        <p:nvSpPr>
          <p:cNvPr id="3" name="Title 2"/>
          <p:cNvSpPr>
            <a:spLocks noGrp="1"/>
          </p:cNvSpPr>
          <p:nvPr>
            <p:ph type="title"/>
          </p:nvPr>
        </p:nvSpPr>
        <p:spPr>
          <a:xfrm>
            <a:off x="653143" y="274638"/>
            <a:ext cx="11127179" cy="1477962"/>
          </a:xfrm>
        </p:spPr>
        <p:txBody>
          <a:bodyPr>
            <a:normAutofit/>
          </a:bodyPr>
          <a:lstStyle/>
          <a:p>
            <a:pPr algn="ctr"/>
            <a:r>
              <a:rPr lang="en-US" sz="3600" dirty="0">
                <a:solidFill>
                  <a:srgbClr val="FF0000"/>
                </a:solidFill>
                <a:effectLst/>
              </a:rPr>
              <a:t>The Crucifixion and Resurrection of Jesus Christ is the only way to salvation</a:t>
            </a:r>
            <a:endParaRPr lang="en-US" dirty="0">
              <a:solidFill>
                <a:srgbClr val="FF0000"/>
              </a:solidFill>
            </a:endParaRPr>
          </a:p>
        </p:txBody>
      </p:sp>
    </p:spTree>
    <p:extLst>
      <p:ext uri="{BB962C8B-B14F-4D97-AF65-F5344CB8AC3E}">
        <p14:creationId xmlns:p14="http://schemas.microsoft.com/office/powerpoint/2010/main" val="204877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8764" y="1481329"/>
            <a:ext cx="11174680" cy="4525963"/>
          </a:xfrm>
        </p:spPr>
        <p:txBody>
          <a:bodyPr>
            <a:no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Psalm 139:13-15</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For You formed my inward parts;</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You wove me in my mother's womb. </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I will give thanks to You, for I am fearfully and wonderfully made;</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Wonderful are Your works,</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And my soul knows it very well. </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My frame was not hidden from You,</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When I was made in secret,</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And skillfully wrought in the depths of the earth;</a:t>
            </a:r>
          </a:p>
        </p:txBody>
      </p:sp>
      <p:sp>
        <p:nvSpPr>
          <p:cNvPr id="3" name="Title 2"/>
          <p:cNvSpPr>
            <a:spLocks noGrp="1"/>
          </p:cNvSpPr>
          <p:nvPr>
            <p:ph type="title"/>
          </p:nvPr>
        </p:nvSpPr>
        <p:spPr/>
        <p:txBody>
          <a:bodyPr>
            <a:normAutofit/>
          </a:bodyPr>
          <a:lstStyle/>
          <a:p>
            <a:r>
              <a:rPr lang="en-US" sz="3600" dirty="0">
                <a:solidFill>
                  <a:srgbClr val="FF0000"/>
                </a:solidFill>
                <a:effectLst/>
              </a:rPr>
              <a:t>Confidence in how we were created</a:t>
            </a:r>
            <a:endParaRPr lang="en-US" sz="3600" dirty="0">
              <a:solidFill>
                <a:srgbClr val="FF0000"/>
              </a:solidFill>
            </a:endParaRPr>
          </a:p>
        </p:txBody>
      </p:sp>
    </p:spTree>
    <p:extLst>
      <p:ext uri="{BB962C8B-B14F-4D97-AF65-F5344CB8AC3E}">
        <p14:creationId xmlns:p14="http://schemas.microsoft.com/office/powerpoint/2010/main" val="14318644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E2E38F-9A6E-7059-5647-4D8AA62133FB}"/>
              </a:ext>
            </a:extLst>
          </p:cNvPr>
          <p:cNvSpPr txBox="1"/>
          <p:nvPr/>
        </p:nvSpPr>
        <p:spPr>
          <a:xfrm>
            <a:off x="522514" y="991129"/>
            <a:ext cx="10925299" cy="1815882"/>
          </a:xfrm>
          <a:prstGeom prst="rect">
            <a:avLst/>
          </a:prstGeom>
          <a:noFill/>
        </p:spPr>
        <p:txBody>
          <a:bodyPr wrap="square">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Psalm 19:1</a:t>
            </a:r>
          </a:p>
          <a:p>
            <a:endParaRPr lang="en-US" sz="2800" dirty="0">
              <a:latin typeface="Calibri" panose="020F0502020204030204" pitchFamily="34" charset="0"/>
              <a:ea typeface="Calibri" panose="020F0502020204030204" pitchFamily="34" charset="0"/>
              <a:cs typeface="Calibri" panose="020F0502020204030204" pitchFamily="34" charset="0"/>
            </a:endParaRPr>
          </a:p>
          <a:p>
            <a:r>
              <a:rPr lang="en-US" sz="2800" dirty="0">
                <a:latin typeface="Calibri" panose="020F0502020204030204" pitchFamily="34" charset="0"/>
                <a:ea typeface="Calibri" panose="020F0502020204030204" pitchFamily="34" charset="0"/>
                <a:cs typeface="Calibri" panose="020F0502020204030204" pitchFamily="34" charset="0"/>
              </a:rPr>
              <a:t>The heavens are telling of the glory of God; and their expanse is declaring the work of His hands.</a:t>
            </a:r>
          </a:p>
        </p:txBody>
      </p:sp>
    </p:spTree>
    <p:extLst>
      <p:ext uri="{BB962C8B-B14F-4D97-AF65-F5344CB8AC3E}">
        <p14:creationId xmlns:p14="http://schemas.microsoft.com/office/powerpoint/2010/main" val="14991207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0639" y="457201"/>
            <a:ext cx="11340935" cy="5550091"/>
          </a:xfrm>
        </p:spPr>
        <p:txBody>
          <a:bodyPr/>
          <a:lstStyle/>
          <a:p>
            <a:pPr marL="109728" indent="0">
              <a:buNone/>
            </a:pPr>
            <a:r>
              <a:rPr lang="en-US" dirty="0"/>
              <a:t>Psalm 139:14</a:t>
            </a:r>
          </a:p>
          <a:p>
            <a:pPr marL="109728" indent="0">
              <a:buNone/>
            </a:pPr>
            <a:endParaRPr lang="en-US" dirty="0"/>
          </a:p>
          <a:p>
            <a:pPr marL="109728" indent="0">
              <a:buNone/>
            </a:pPr>
            <a:r>
              <a:rPr lang="en-US" dirty="0"/>
              <a:t>I will give thanks to You, because I am awesomely and wonderfully made; </a:t>
            </a:r>
            <a:r>
              <a:rPr lang="en-US" dirty="0">
                <a:solidFill>
                  <a:srgbClr val="FF0000"/>
                </a:solidFill>
              </a:rPr>
              <a:t>wonderful are Your works</a:t>
            </a:r>
            <a:r>
              <a:rPr lang="en-US" dirty="0"/>
              <a:t>, and my soul knows it very well.</a:t>
            </a:r>
          </a:p>
          <a:p>
            <a:pPr marL="109728" indent="0">
              <a:buNone/>
            </a:pPr>
            <a:endParaRPr lang="en-US" dirty="0"/>
          </a:p>
          <a:p>
            <a:pPr marL="109728" indent="0">
              <a:buNone/>
            </a:pPr>
            <a:endParaRPr lang="en-US" dirty="0"/>
          </a:p>
          <a:p>
            <a:pPr marL="109728" indent="0">
              <a:buNone/>
            </a:pPr>
            <a:r>
              <a:rPr lang="en-US" dirty="0"/>
              <a:t>We are God’s works. </a:t>
            </a:r>
          </a:p>
          <a:p>
            <a:pPr marL="109728" indent="0">
              <a:buNone/>
            </a:pPr>
            <a:endParaRPr lang="en-US" dirty="0"/>
          </a:p>
          <a:p>
            <a:pPr marL="109728" indent="0">
              <a:buNone/>
            </a:pPr>
            <a:r>
              <a:rPr lang="en-US" dirty="0"/>
              <a:t>We are, to the minutest detail, the marvelous handiwork of a loving God. God created each one of us specially and in such a way that we can give Him the most glory. </a:t>
            </a:r>
          </a:p>
        </p:txBody>
      </p:sp>
    </p:spTree>
    <p:extLst>
      <p:ext uri="{BB962C8B-B14F-4D97-AF65-F5344CB8AC3E}">
        <p14:creationId xmlns:p14="http://schemas.microsoft.com/office/powerpoint/2010/main" val="36817591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81329"/>
            <a:ext cx="10972800" cy="4525963"/>
          </a:xfrm>
        </p:spPr>
        <p:txBody>
          <a:bodyPr>
            <a:noAutofit/>
          </a:bodyPr>
          <a:lstStyle/>
          <a:p>
            <a:pPr marL="109728" indent="0">
              <a:buNone/>
            </a:pPr>
            <a:r>
              <a:rPr lang="en-US" sz="2600" dirty="0">
                <a:latin typeface="Calibri" panose="020F0502020204030204" pitchFamily="34" charset="0"/>
                <a:ea typeface="Calibri" panose="020F0502020204030204" pitchFamily="34" charset="0"/>
                <a:cs typeface="Calibri" panose="020F0502020204030204" pitchFamily="34" charset="0"/>
              </a:rPr>
              <a:t>Psalm 139:1-6</a:t>
            </a:r>
          </a:p>
          <a:p>
            <a:pPr marL="109728" indent="0">
              <a:buNone/>
            </a:pPr>
            <a:endParaRPr lang="en-US" sz="26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600" baseline="30000" dirty="0">
                <a:latin typeface="Calibri" panose="020F0502020204030204" pitchFamily="34" charset="0"/>
                <a:ea typeface="Calibri" panose="020F0502020204030204" pitchFamily="34" charset="0"/>
                <a:cs typeface="Calibri" panose="020F0502020204030204" pitchFamily="34" charset="0"/>
              </a:rPr>
              <a:t>1</a:t>
            </a:r>
            <a:r>
              <a:rPr lang="en-US" sz="2600" dirty="0">
                <a:latin typeface="Calibri" panose="020F0502020204030204" pitchFamily="34" charset="0"/>
                <a:ea typeface="Calibri" panose="020F0502020204030204" pitchFamily="34" charset="0"/>
                <a:cs typeface="Calibri" panose="020F0502020204030204" pitchFamily="34" charset="0"/>
              </a:rPr>
              <a:t>O LORD, You have searched me and known me. </a:t>
            </a:r>
            <a:br>
              <a:rPr lang="en-US" sz="2600" dirty="0">
                <a:latin typeface="Calibri" panose="020F0502020204030204" pitchFamily="34" charset="0"/>
                <a:ea typeface="Calibri" panose="020F0502020204030204" pitchFamily="34" charset="0"/>
                <a:cs typeface="Calibri" panose="020F0502020204030204" pitchFamily="34" charset="0"/>
              </a:rPr>
            </a:br>
            <a:r>
              <a:rPr lang="en-US" sz="2600" baseline="30000" dirty="0">
                <a:latin typeface="Calibri" panose="020F0502020204030204" pitchFamily="34" charset="0"/>
                <a:ea typeface="Calibri" panose="020F0502020204030204" pitchFamily="34" charset="0"/>
                <a:cs typeface="Calibri" panose="020F0502020204030204" pitchFamily="34" charset="0"/>
              </a:rPr>
              <a:t>2</a:t>
            </a:r>
            <a:r>
              <a:rPr lang="en-US" sz="2600" dirty="0">
                <a:latin typeface="Calibri" panose="020F0502020204030204" pitchFamily="34" charset="0"/>
                <a:ea typeface="Calibri" panose="020F0502020204030204" pitchFamily="34" charset="0"/>
                <a:cs typeface="Calibri" panose="020F0502020204030204" pitchFamily="34" charset="0"/>
              </a:rPr>
              <a:t>You know when I sit down and when I rise up; You understand my thought from afar. </a:t>
            </a:r>
            <a:br>
              <a:rPr lang="en-US" sz="2600" dirty="0">
                <a:latin typeface="Calibri" panose="020F0502020204030204" pitchFamily="34" charset="0"/>
                <a:ea typeface="Calibri" panose="020F0502020204030204" pitchFamily="34" charset="0"/>
                <a:cs typeface="Calibri" panose="020F0502020204030204" pitchFamily="34" charset="0"/>
              </a:rPr>
            </a:br>
            <a:r>
              <a:rPr lang="en-US" sz="2600" baseline="30000" dirty="0">
                <a:latin typeface="Calibri" panose="020F0502020204030204" pitchFamily="34" charset="0"/>
                <a:ea typeface="Calibri" panose="020F0502020204030204" pitchFamily="34" charset="0"/>
                <a:cs typeface="Calibri" panose="020F0502020204030204" pitchFamily="34" charset="0"/>
              </a:rPr>
              <a:t>3</a:t>
            </a:r>
            <a:r>
              <a:rPr lang="en-US" sz="2600" dirty="0">
                <a:latin typeface="Calibri" panose="020F0502020204030204" pitchFamily="34" charset="0"/>
                <a:ea typeface="Calibri" panose="020F0502020204030204" pitchFamily="34" charset="0"/>
                <a:cs typeface="Calibri" panose="020F0502020204030204" pitchFamily="34" charset="0"/>
              </a:rPr>
              <a:t>You scrutinize my path and my lying down, and are intimately acquainted with all my ways. </a:t>
            </a:r>
            <a:br>
              <a:rPr lang="en-US" sz="2600" dirty="0">
                <a:latin typeface="Calibri" panose="020F0502020204030204" pitchFamily="34" charset="0"/>
                <a:ea typeface="Calibri" panose="020F0502020204030204" pitchFamily="34" charset="0"/>
                <a:cs typeface="Calibri" panose="020F0502020204030204" pitchFamily="34" charset="0"/>
              </a:rPr>
            </a:br>
            <a:r>
              <a:rPr lang="en-US" sz="2600" baseline="30000" dirty="0">
                <a:latin typeface="Calibri" panose="020F0502020204030204" pitchFamily="34" charset="0"/>
                <a:ea typeface="Calibri" panose="020F0502020204030204" pitchFamily="34" charset="0"/>
                <a:cs typeface="Calibri" panose="020F0502020204030204" pitchFamily="34" charset="0"/>
              </a:rPr>
              <a:t>4</a:t>
            </a:r>
            <a:r>
              <a:rPr lang="en-US" sz="2600" dirty="0">
                <a:latin typeface="Calibri" panose="020F0502020204030204" pitchFamily="34" charset="0"/>
                <a:ea typeface="Calibri" panose="020F0502020204030204" pitchFamily="34" charset="0"/>
                <a:cs typeface="Calibri" panose="020F0502020204030204" pitchFamily="34" charset="0"/>
              </a:rPr>
              <a:t>Even before there is a word on my tongue, behold, O LORD, You know it all. </a:t>
            </a:r>
            <a:br>
              <a:rPr lang="en-US" sz="2600" dirty="0">
                <a:latin typeface="Calibri" panose="020F0502020204030204" pitchFamily="34" charset="0"/>
                <a:ea typeface="Calibri" panose="020F0502020204030204" pitchFamily="34" charset="0"/>
                <a:cs typeface="Calibri" panose="020F0502020204030204" pitchFamily="34" charset="0"/>
              </a:rPr>
            </a:br>
            <a:r>
              <a:rPr lang="en-US" sz="2600" baseline="30000" dirty="0">
                <a:latin typeface="Calibri" panose="020F0502020204030204" pitchFamily="34" charset="0"/>
                <a:ea typeface="Calibri" panose="020F0502020204030204" pitchFamily="34" charset="0"/>
                <a:cs typeface="Calibri" panose="020F0502020204030204" pitchFamily="34" charset="0"/>
              </a:rPr>
              <a:t>5</a:t>
            </a:r>
            <a:r>
              <a:rPr lang="en-US" sz="2600" dirty="0">
                <a:latin typeface="Calibri" panose="020F0502020204030204" pitchFamily="34" charset="0"/>
                <a:ea typeface="Calibri" panose="020F0502020204030204" pitchFamily="34" charset="0"/>
                <a:cs typeface="Calibri" panose="020F0502020204030204" pitchFamily="34" charset="0"/>
              </a:rPr>
              <a:t>You have enclosed me behind and before, and laid Your hand upon me. </a:t>
            </a:r>
            <a:br>
              <a:rPr lang="en-US" sz="2600" dirty="0">
                <a:latin typeface="Calibri" panose="020F0502020204030204" pitchFamily="34" charset="0"/>
                <a:ea typeface="Calibri" panose="020F0502020204030204" pitchFamily="34" charset="0"/>
                <a:cs typeface="Calibri" panose="020F0502020204030204" pitchFamily="34" charset="0"/>
              </a:rPr>
            </a:br>
            <a:r>
              <a:rPr lang="en-US" sz="2600" baseline="30000" dirty="0">
                <a:latin typeface="Calibri" panose="020F0502020204030204" pitchFamily="34" charset="0"/>
                <a:ea typeface="Calibri" panose="020F0502020204030204" pitchFamily="34" charset="0"/>
                <a:cs typeface="Calibri" panose="020F0502020204030204" pitchFamily="34" charset="0"/>
              </a:rPr>
              <a:t>6</a:t>
            </a:r>
            <a:r>
              <a:rPr lang="en-US" sz="2600" dirty="0">
                <a:latin typeface="Calibri" panose="020F0502020204030204" pitchFamily="34" charset="0"/>
                <a:ea typeface="Calibri" panose="020F0502020204030204" pitchFamily="34" charset="0"/>
                <a:cs typeface="Calibri" panose="020F0502020204030204" pitchFamily="34" charset="0"/>
              </a:rPr>
              <a:t>Such knowledge is too wonderful for me; it is too high, I cannot attain to it.</a:t>
            </a:r>
          </a:p>
          <a:p>
            <a:pPr marL="109728" indent="0">
              <a:buNone/>
            </a:pPr>
            <a:endParaRPr lang="en-US" sz="2600" dirty="0">
              <a:latin typeface="Calibri" panose="020F0502020204030204" pitchFamily="34" charset="0"/>
              <a:ea typeface="Calibri" panose="020F0502020204030204" pitchFamily="34" charset="0"/>
              <a:cs typeface="Calibri" panose="020F0502020204030204" pitchFamily="34" charset="0"/>
            </a:endParaRPr>
          </a:p>
        </p:txBody>
      </p:sp>
      <p:sp>
        <p:nvSpPr>
          <p:cNvPr id="3" name="Title 2"/>
          <p:cNvSpPr>
            <a:spLocks noGrp="1"/>
          </p:cNvSpPr>
          <p:nvPr>
            <p:ph type="title"/>
          </p:nvPr>
        </p:nvSpPr>
        <p:spPr/>
        <p:txBody>
          <a:bodyPr>
            <a:normAutofit/>
          </a:bodyPr>
          <a:lstStyle/>
          <a:p>
            <a:r>
              <a:rPr lang="en-US" dirty="0">
                <a:solidFill>
                  <a:srgbClr val="FF0000"/>
                </a:solidFill>
                <a:effectLst/>
              </a:rPr>
              <a:t>Fear of sinning</a:t>
            </a:r>
            <a:endParaRPr lang="en-US" dirty="0">
              <a:solidFill>
                <a:srgbClr val="FF0000"/>
              </a:solidFill>
            </a:endParaRPr>
          </a:p>
        </p:txBody>
      </p:sp>
    </p:spTree>
    <p:extLst>
      <p:ext uri="{BB962C8B-B14F-4D97-AF65-F5344CB8AC3E}">
        <p14:creationId xmlns:p14="http://schemas.microsoft.com/office/powerpoint/2010/main" val="28177556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7D41C4-E602-AC9A-2A9D-4D383531919E}"/>
              </a:ext>
            </a:extLst>
          </p:cNvPr>
          <p:cNvPicPr>
            <a:picLocks noChangeAspect="1"/>
          </p:cNvPicPr>
          <p:nvPr/>
        </p:nvPicPr>
        <p:blipFill>
          <a:blip r:embed="rId2"/>
          <a:stretch>
            <a:fillRect/>
          </a:stretch>
        </p:blipFill>
        <p:spPr>
          <a:xfrm>
            <a:off x="2742859" y="782634"/>
            <a:ext cx="6401141" cy="5075905"/>
          </a:xfrm>
          <a:prstGeom prst="rect">
            <a:avLst/>
          </a:prstGeom>
        </p:spPr>
      </p:pic>
    </p:spTree>
    <p:extLst>
      <p:ext uri="{BB962C8B-B14F-4D97-AF65-F5344CB8AC3E}">
        <p14:creationId xmlns:p14="http://schemas.microsoft.com/office/powerpoint/2010/main" val="209178067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780473"/>
            <a:ext cx="6322344" cy="4343400"/>
          </a:xfrm>
          <a:prstGeom prst="rect">
            <a:avLst/>
          </a:prstGeom>
        </p:spPr>
      </p:pic>
    </p:spTree>
    <p:extLst>
      <p:ext uri="{BB962C8B-B14F-4D97-AF65-F5344CB8AC3E}">
        <p14:creationId xmlns:p14="http://schemas.microsoft.com/office/powerpoint/2010/main" val="332280466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1885" y="457201"/>
            <a:ext cx="11293433" cy="5550091"/>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Proverbs 5:21</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For the ways of a man are before the eyes of the LORD, And He watches all his paths.</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Job 34:21-22</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baseline="30000" dirty="0">
                <a:latin typeface="Calibri" panose="020F0502020204030204" pitchFamily="34" charset="0"/>
                <a:ea typeface="Calibri" panose="020F0502020204030204" pitchFamily="34" charset="0"/>
                <a:cs typeface="Calibri" panose="020F0502020204030204" pitchFamily="34" charset="0"/>
              </a:rPr>
              <a:t>21</a:t>
            </a:r>
            <a:r>
              <a:rPr lang="en-US" sz="2800" dirty="0">
                <a:latin typeface="Calibri" panose="020F0502020204030204" pitchFamily="34" charset="0"/>
                <a:ea typeface="Calibri" panose="020F0502020204030204" pitchFamily="34" charset="0"/>
                <a:cs typeface="Calibri" panose="020F0502020204030204" pitchFamily="34" charset="0"/>
              </a:rPr>
              <a:t>For His eyes are upon the ways of a man, and He sees all his steps. </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baseline="30000" dirty="0">
                <a:latin typeface="Calibri" panose="020F0502020204030204" pitchFamily="34" charset="0"/>
                <a:ea typeface="Calibri" panose="020F0502020204030204" pitchFamily="34" charset="0"/>
                <a:cs typeface="Calibri" panose="020F0502020204030204" pitchFamily="34" charset="0"/>
              </a:rPr>
              <a:t>22</a:t>
            </a:r>
            <a:r>
              <a:rPr lang="en-US" sz="2800" dirty="0">
                <a:latin typeface="Calibri" panose="020F0502020204030204" pitchFamily="34" charset="0"/>
                <a:ea typeface="Calibri" panose="020F0502020204030204" pitchFamily="34" charset="0"/>
                <a:cs typeface="Calibri" panose="020F0502020204030204" pitchFamily="34" charset="0"/>
              </a:rPr>
              <a:t>There is no darkness or deep shadow where the workers of iniquity may hide themselves.</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4659844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81329"/>
            <a:ext cx="10972800" cy="1689383"/>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Psalm 103:14</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For He Himself knows our frame; He is mindful that we are but dust.</a:t>
            </a:r>
          </a:p>
        </p:txBody>
      </p:sp>
      <p:sp>
        <p:nvSpPr>
          <p:cNvPr id="3" name="Title 2"/>
          <p:cNvSpPr>
            <a:spLocks noGrp="1"/>
          </p:cNvSpPr>
          <p:nvPr>
            <p:ph type="title"/>
          </p:nvPr>
        </p:nvSpPr>
        <p:spPr/>
        <p:txBody>
          <a:bodyPr>
            <a:normAutofit/>
          </a:bodyPr>
          <a:lstStyle/>
          <a:p>
            <a:r>
              <a:rPr lang="en-US" dirty="0">
                <a:solidFill>
                  <a:srgbClr val="FF0000"/>
                </a:solidFill>
                <a:effectLst/>
              </a:rPr>
              <a:t>God understands and can heal</a:t>
            </a:r>
            <a:endParaRPr lang="en-US" dirty="0">
              <a:solidFill>
                <a:srgbClr val="FF0000"/>
              </a:solidFill>
            </a:endParaRPr>
          </a:p>
        </p:txBody>
      </p:sp>
      <p:sp>
        <p:nvSpPr>
          <p:cNvPr id="4" name="TextBox 3">
            <a:extLst>
              <a:ext uri="{FF2B5EF4-FFF2-40B4-BE49-F238E27FC236}">
                <a16:creationId xmlns:a16="http://schemas.microsoft.com/office/drawing/2014/main" id="{C8876260-DDF2-C8BF-768E-F15EC290E68D}"/>
              </a:ext>
            </a:extLst>
          </p:cNvPr>
          <p:cNvSpPr txBox="1"/>
          <p:nvPr/>
        </p:nvSpPr>
        <p:spPr>
          <a:xfrm>
            <a:off x="609600" y="3681351"/>
            <a:ext cx="10972800" cy="1969770"/>
          </a:xfrm>
          <a:prstGeom prst="rect">
            <a:avLst/>
          </a:prstGeom>
          <a:noFill/>
        </p:spPr>
        <p:txBody>
          <a:bodyPr wrap="square" rtlCol="0">
            <a:spAutoFit/>
          </a:bodyPr>
          <a:lstStyle/>
          <a:p>
            <a:pPr marL="109728" marR="0" lvl="0" indent="0" algn="l" defTabSz="914400" rtl="0" eaLnBrk="1" fontAlgn="auto" latinLnBrk="0" hangingPunct="1">
              <a:lnSpc>
                <a:spcPct val="100000"/>
              </a:lnSpc>
              <a:spcBef>
                <a:spcPts val="400"/>
              </a:spcBef>
              <a:spcAft>
                <a:spcPts val="0"/>
              </a:spcAft>
              <a:buClr>
                <a:srgbClr val="2DA2BF"/>
              </a:buClr>
              <a:buSzPct val="68000"/>
              <a:buFont typeface="Wingdings 3"/>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Because God knows all things</a:t>
            </a: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Whatever hurts can be healed</a:t>
            </a: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Whoever is grieving can be encouraged</a:t>
            </a: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Whoever is weak can be strengthened</a:t>
            </a:r>
          </a:p>
        </p:txBody>
      </p:sp>
    </p:spTree>
    <p:extLst>
      <p:ext uri="{BB962C8B-B14F-4D97-AF65-F5344CB8AC3E}">
        <p14:creationId xmlns:p14="http://schemas.microsoft.com/office/powerpoint/2010/main" val="67874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0639" y="762001"/>
            <a:ext cx="11079678" cy="2052451"/>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Matthew 10:30</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But the very hairs of your head are all numbered.</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5085035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7B03C27-7981-B64E-24AA-02B915083E0F}"/>
              </a:ext>
            </a:extLst>
          </p:cNvPr>
          <p:cNvSpPr txBox="1"/>
          <p:nvPr/>
        </p:nvSpPr>
        <p:spPr>
          <a:xfrm>
            <a:off x="700643" y="481901"/>
            <a:ext cx="10937175" cy="2246769"/>
          </a:xfrm>
          <a:prstGeom prst="rect">
            <a:avLst/>
          </a:prstGeom>
          <a:noFill/>
        </p:spPr>
        <p:txBody>
          <a:bodyPr wrap="square">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Exodus 3:7</a:t>
            </a:r>
          </a:p>
          <a:p>
            <a:endParaRPr lang="en-US" sz="2800" dirty="0">
              <a:latin typeface="Calibri" panose="020F0502020204030204" pitchFamily="34" charset="0"/>
              <a:ea typeface="Calibri" panose="020F0502020204030204" pitchFamily="34" charset="0"/>
              <a:cs typeface="Calibri" panose="020F0502020204030204" pitchFamily="34" charset="0"/>
            </a:endParaRPr>
          </a:p>
          <a:p>
            <a:r>
              <a:rPr lang="en-US" sz="2800" dirty="0">
                <a:latin typeface="Calibri" panose="020F0502020204030204" pitchFamily="34" charset="0"/>
                <a:ea typeface="Calibri" panose="020F0502020204030204" pitchFamily="34" charset="0"/>
                <a:cs typeface="Calibri" panose="020F0502020204030204" pitchFamily="34" charset="0"/>
              </a:rPr>
              <a:t>The LORD said, "I have surely </a:t>
            </a: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rPr>
              <a:t>seen the affliction of My people </a:t>
            </a:r>
            <a:r>
              <a:rPr lang="en-US" sz="2800" dirty="0">
                <a:latin typeface="Calibri" panose="020F0502020204030204" pitchFamily="34" charset="0"/>
                <a:ea typeface="Calibri" panose="020F0502020204030204" pitchFamily="34" charset="0"/>
                <a:cs typeface="Calibri" panose="020F0502020204030204" pitchFamily="34" charset="0"/>
              </a:rPr>
              <a:t>who are in Egypt, and have </a:t>
            </a: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rPr>
              <a:t>given heed to their cry </a:t>
            </a:r>
            <a:r>
              <a:rPr lang="en-US" sz="2800" dirty="0">
                <a:latin typeface="Calibri" panose="020F0502020204030204" pitchFamily="34" charset="0"/>
                <a:ea typeface="Calibri" panose="020F0502020204030204" pitchFamily="34" charset="0"/>
                <a:cs typeface="Calibri" panose="020F0502020204030204" pitchFamily="34" charset="0"/>
              </a:rPr>
              <a:t>because of their taskmasters, for </a:t>
            </a: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rPr>
              <a:t>I am aware of their sufferings</a:t>
            </a:r>
            <a:r>
              <a:rPr lang="en-US" sz="2800" dirty="0">
                <a:latin typeface="Calibri" panose="020F0502020204030204" pitchFamily="34" charset="0"/>
                <a:ea typeface="Calibri" panose="020F0502020204030204" pitchFamily="34" charset="0"/>
                <a:cs typeface="Calibri" panose="020F0502020204030204" pitchFamily="34" charset="0"/>
              </a:rPr>
              <a:t>. </a:t>
            </a:r>
          </a:p>
        </p:txBody>
      </p:sp>
      <p:sp>
        <p:nvSpPr>
          <p:cNvPr id="8" name="TextBox 7">
            <a:extLst>
              <a:ext uri="{FF2B5EF4-FFF2-40B4-BE49-F238E27FC236}">
                <a16:creationId xmlns:a16="http://schemas.microsoft.com/office/drawing/2014/main" id="{90D4BD30-1289-86E4-E247-5DB74F40A169}"/>
              </a:ext>
            </a:extLst>
          </p:cNvPr>
          <p:cNvSpPr txBox="1"/>
          <p:nvPr/>
        </p:nvSpPr>
        <p:spPr>
          <a:xfrm>
            <a:off x="771896" y="3678381"/>
            <a:ext cx="10865922" cy="2246769"/>
          </a:xfrm>
          <a:prstGeom prst="rect">
            <a:avLst/>
          </a:prstGeom>
          <a:noFill/>
        </p:spPr>
        <p:txBody>
          <a:bodyPr wrap="squar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 8a</a:t>
            </a:r>
          </a:p>
          <a:p>
            <a:endParaRPr lang="en-US" sz="2800" dirty="0">
              <a:latin typeface="Calibri" panose="020F0502020204030204" pitchFamily="34" charset="0"/>
              <a:ea typeface="Calibri" panose="020F0502020204030204" pitchFamily="34" charset="0"/>
              <a:cs typeface="Calibri" panose="020F0502020204030204" pitchFamily="34" charset="0"/>
            </a:endParaRPr>
          </a:p>
          <a:p>
            <a:r>
              <a:rPr lang="en-US" sz="2800" dirty="0">
                <a:latin typeface="Calibri" panose="020F0502020204030204" pitchFamily="34" charset="0"/>
                <a:ea typeface="Calibri" panose="020F0502020204030204" pitchFamily="34" charset="0"/>
                <a:cs typeface="Calibri" panose="020F0502020204030204" pitchFamily="34" charset="0"/>
              </a:rPr>
              <a:t>So I have </a:t>
            </a: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rPr>
              <a:t>come down </a:t>
            </a:r>
            <a:r>
              <a:rPr lang="en-US" sz="2800" dirty="0">
                <a:latin typeface="Calibri" panose="020F0502020204030204" pitchFamily="34" charset="0"/>
                <a:ea typeface="Calibri" panose="020F0502020204030204" pitchFamily="34" charset="0"/>
                <a:cs typeface="Calibri" panose="020F0502020204030204" pitchFamily="34" charset="0"/>
              </a:rPr>
              <a:t>to deliver them from the power of the Egyptians, and to </a:t>
            </a: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rPr>
              <a:t>bring them up </a:t>
            </a:r>
            <a:r>
              <a:rPr lang="en-US" sz="2800" dirty="0">
                <a:latin typeface="Calibri" panose="020F0502020204030204" pitchFamily="34" charset="0"/>
                <a:ea typeface="Calibri" panose="020F0502020204030204" pitchFamily="34" charset="0"/>
                <a:cs typeface="Calibri" panose="020F0502020204030204" pitchFamily="34" charset="0"/>
              </a:rPr>
              <a:t>from that land to a good and spacious land, to a land flowing with milk and honey</a:t>
            </a:r>
          </a:p>
        </p:txBody>
      </p:sp>
    </p:spTree>
    <p:extLst>
      <p:ext uri="{BB962C8B-B14F-4D97-AF65-F5344CB8AC3E}">
        <p14:creationId xmlns:p14="http://schemas.microsoft.com/office/powerpoint/2010/main" val="1730916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599" y="1481329"/>
            <a:ext cx="10972799" cy="1795272"/>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When we sin we are saying that we know better than God, that our understanding of what makes us happy is superior to God’s understanding. </a:t>
            </a:r>
          </a:p>
        </p:txBody>
      </p:sp>
      <p:sp>
        <p:nvSpPr>
          <p:cNvPr id="3" name="Title 2"/>
          <p:cNvSpPr>
            <a:spLocks noGrp="1"/>
          </p:cNvSpPr>
          <p:nvPr>
            <p:ph type="title"/>
          </p:nvPr>
        </p:nvSpPr>
        <p:spPr/>
        <p:txBody>
          <a:bodyPr>
            <a:normAutofit/>
          </a:bodyPr>
          <a:lstStyle/>
          <a:p>
            <a:r>
              <a:rPr lang="en-US" sz="2800" dirty="0">
                <a:solidFill>
                  <a:srgbClr val="FF0000"/>
                </a:solidFill>
                <a:effectLst/>
              </a:rPr>
              <a:t>What is sin as defined by God’s omniscience?</a:t>
            </a:r>
            <a:endParaRPr lang="en-US" sz="2800" dirty="0">
              <a:solidFill>
                <a:srgbClr val="FF0000"/>
              </a:solidFill>
            </a:endParaRPr>
          </a:p>
        </p:txBody>
      </p:sp>
      <p:sp>
        <p:nvSpPr>
          <p:cNvPr id="4" name="TextBox 3"/>
          <p:cNvSpPr txBox="1"/>
          <p:nvPr/>
        </p:nvSpPr>
        <p:spPr>
          <a:xfrm>
            <a:off x="609599" y="3810000"/>
            <a:ext cx="11230100" cy="954107"/>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Sin is temporary spiritual insanity because we are not, at that moment, correctly perceiving spiritual reality; we are denying God’s revealed truth. </a:t>
            </a:r>
          </a:p>
        </p:txBody>
      </p:sp>
    </p:spTree>
    <p:extLst>
      <p:ext uri="{BB962C8B-B14F-4D97-AF65-F5344CB8AC3E}">
        <p14:creationId xmlns:p14="http://schemas.microsoft.com/office/powerpoint/2010/main" val="1095999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8554" y="1922297"/>
            <a:ext cx="2014702" cy="1924978"/>
          </a:xfrm>
          <a:prstGeom prst="rect">
            <a:avLst/>
          </a:prstGeom>
        </p:spPr>
      </p:pic>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594" y="1780266"/>
            <a:ext cx="2362200" cy="2209040"/>
          </a:xfrm>
          <a:prstGeom prst="rect">
            <a:avLst/>
          </a:prstGeom>
        </p:spPr>
      </p:pic>
      <p:pic>
        <p:nvPicPr>
          <p:cNvPr id="8" name="Picture 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9016" y="1698957"/>
            <a:ext cx="3305530" cy="2290349"/>
          </a:xfrm>
          <a:prstGeom prst="rect">
            <a:avLst/>
          </a:prstGeom>
        </p:spPr>
      </p:pic>
    </p:spTree>
    <p:extLst>
      <p:ext uri="{BB962C8B-B14F-4D97-AF65-F5344CB8AC3E}">
        <p14:creationId xmlns:p14="http://schemas.microsoft.com/office/powerpoint/2010/main" val="152812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2509" y="1796143"/>
            <a:ext cx="11249891" cy="3809010"/>
          </a:xfrm>
        </p:spPr>
        <p:txBody>
          <a:bodyPr>
            <a:no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For the saved our good works will be rewarded in Heaven.</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Hebrews 6:10</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For </a:t>
            </a: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rPr>
              <a:t>God is not unjust so as to forget your work </a:t>
            </a:r>
            <a:r>
              <a:rPr lang="en-US" sz="2800" dirty="0">
                <a:latin typeface="Calibri" panose="020F0502020204030204" pitchFamily="34" charset="0"/>
                <a:ea typeface="Calibri" panose="020F0502020204030204" pitchFamily="34" charset="0"/>
                <a:cs typeface="Calibri" panose="020F0502020204030204" pitchFamily="34" charset="0"/>
              </a:rPr>
              <a:t>and the love which you have shown toward His name, in having ministered and in still ministering to the saints.</a:t>
            </a:r>
          </a:p>
        </p:txBody>
      </p:sp>
      <p:sp>
        <p:nvSpPr>
          <p:cNvPr id="3" name="Title 2"/>
          <p:cNvSpPr>
            <a:spLocks noGrp="1"/>
          </p:cNvSpPr>
          <p:nvPr>
            <p:ph type="title"/>
          </p:nvPr>
        </p:nvSpPr>
        <p:spPr/>
        <p:txBody>
          <a:bodyPr>
            <a:normAutofit fontScale="90000"/>
          </a:bodyPr>
          <a:lstStyle/>
          <a:p>
            <a:r>
              <a:rPr lang="en-US" dirty="0">
                <a:solidFill>
                  <a:srgbClr val="FF0000"/>
                </a:solidFill>
                <a:effectLst/>
              </a:rPr>
              <a:t>God’s omniscience affects the quality of our eternity</a:t>
            </a:r>
            <a:endParaRPr lang="en-US" dirty="0">
              <a:solidFill>
                <a:srgbClr val="FF0000"/>
              </a:solidFill>
            </a:endParaRPr>
          </a:p>
        </p:txBody>
      </p:sp>
    </p:spTree>
    <p:extLst>
      <p:ext uri="{BB962C8B-B14F-4D97-AF65-F5344CB8AC3E}">
        <p14:creationId xmlns:p14="http://schemas.microsoft.com/office/powerpoint/2010/main" val="204672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6265" y="457201"/>
            <a:ext cx="11139054" cy="5550091"/>
          </a:xfrm>
        </p:spPr>
        <p:txBody>
          <a:bodyPr>
            <a:normAutofit fontScale="92500" lnSpcReduction="10000"/>
          </a:bodyPr>
          <a:lstStyle/>
          <a:p>
            <a:pPr marL="109728" indent="0">
              <a:buNone/>
            </a:pPr>
            <a:r>
              <a:rPr lang="en-US" b="1" dirty="0">
                <a:latin typeface="Calibri" panose="020F0502020204030204" pitchFamily="34" charset="0"/>
                <a:ea typeface="Calibri" panose="020F0502020204030204" pitchFamily="34" charset="0"/>
                <a:cs typeface="Calibri" panose="020F0502020204030204" pitchFamily="34" charset="0"/>
              </a:rPr>
              <a:t>For the unsaved it will determine their torment.</a:t>
            </a:r>
          </a:p>
          <a:p>
            <a:pPr marL="109728"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dirty="0">
                <a:latin typeface="Calibri" panose="020F0502020204030204" pitchFamily="34" charset="0"/>
                <a:ea typeface="Calibri" panose="020F0502020204030204" pitchFamily="34" charset="0"/>
                <a:cs typeface="Calibri" panose="020F0502020204030204" pitchFamily="34" charset="0"/>
              </a:rPr>
              <a:t>Revelation 20:11-13</a:t>
            </a:r>
          </a:p>
          <a:p>
            <a:pPr marL="109728"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baseline="30000" dirty="0">
                <a:latin typeface="Calibri" panose="020F0502020204030204" pitchFamily="34" charset="0"/>
                <a:ea typeface="Calibri" panose="020F0502020204030204" pitchFamily="34" charset="0"/>
                <a:cs typeface="Calibri" panose="020F0502020204030204" pitchFamily="34" charset="0"/>
              </a:rPr>
              <a:t>11</a:t>
            </a:r>
            <a:r>
              <a:rPr lang="en-US" dirty="0">
                <a:latin typeface="Calibri" panose="020F0502020204030204" pitchFamily="34" charset="0"/>
                <a:ea typeface="Calibri" panose="020F0502020204030204" pitchFamily="34" charset="0"/>
                <a:cs typeface="Calibri" panose="020F0502020204030204" pitchFamily="34" charset="0"/>
              </a:rPr>
              <a:t>Then I saw a great white throne and Him who sat upon it, from whose presence earth and heaven fled away, and no place was found for them. </a:t>
            </a:r>
          </a:p>
          <a:p>
            <a:pPr marL="109728" indent="0">
              <a:buNone/>
            </a:pPr>
            <a:endParaRPr lang="en-US" baseline="300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baseline="30000" dirty="0">
                <a:latin typeface="Calibri" panose="020F0502020204030204" pitchFamily="34" charset="0"/>
                <a:ea typeface="Calibri" panose="020F0502020204030204" pitchFamily="34" charset="0"/>
                <a:cs typeface="Calibri" panose="020F0502020204030204" pitchFamily="34" charset="0"/>
              </a:rPr>
              <a:t>12</a:t>
            </a:r>
            <a:r>
              <a:rPr lang="en-US" dirty="0">
                <a:latin typeface="Calibri" panose="020F0502020204030204" pitchFamily="34" charset="0"/>
                <a:ea typeface="Calibri" panose="020F0502020204030204" pitchFamily="34" charset="0"/>
                <a:cs typeface="Calibri" panose="020F0502020204030204" pitchFamily="34" charset="0"/>
              </a:rPr>
              <a:t>And I saw the dead, the great and the small, standing before the throne, and books were opened; and another book was opened, which is the book of life; and the dead were judged from the things which were written in the books, according to their deeds. </a:t>
            </a:r>
          </a:p>
          <a:p>
            <a:pPr marL="109728"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baseline="30000" dirty="0">
                <a:latin typeface="Calibri" panose="020F0502020204030204" pitchFamily="34" charset="0"/>
                <a:ea typeface="Calibri" panose="020F0502020204030204" pitchFamily="34" charset="0"/>
                <a:cs typeface="Calibri" panose="020F0502020204030204" pitchFamily="34" charset="0"/>
              </a:rPr>
              <a:t>13</a:t>
            </a:r>
            <a:r>
              <a:rPr lang="en-US" dirty="0">
                <a:latin typeface="Calibri" panose="020F0502020204030204" pitchFamily="34" charset="0"/>
                <a:ea typeface="Calibri" panose="020F0502020204030204" pitchFamily="34" charset="0"/>
                <a:cs typeface="Calibri" panose="020F0502020204030204" pitchFamily="34" charset="0"/>
              </a:rPr>
              <a:t>And the sea gave up the dead which were in it, and death and Hades gave up the dead which were in them; and they were judged, every one of them according to their deeds. </a:t>
            </a:r>
          </a:p>
          <a:p>
            <a:pPr marL="109728" indent="0">
              <a:buNone/>
            </a:pP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968931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905001"/>
            <a:ext cx="10972800" cy="1143000"/>
          </a:xfrm>
        </p:spPr>
        <p:txBody>
          <a:bodyPr/>
          <a:lstStyle/>
          <a:p>
            <a:pPr marL="109728" indent="0">
              <a:buNone/>
            </a:pPr>
            <a:r>
              <a:rPr lang="en-US" b="1" dirty="0">
                <a:solidFill>
                  <a:srgbClr val="FF0000"/>
                </a:solidFill>
              </a:rPr>
              <a:t>He has wonderful plans for our lives even before we </a:t>
            </a:r>
            <a:r>
              <a:rPr lang="en-US" sz="2800" b="1" dirty="0">
                <a:solidFill>
                  <a:srgbClr val="FF0000"/>
                </a:solidFill>
                <a:latin typeface="Calibri" panose="020F0502020204030204" pitchFamily="34" charset="0"/>
                <a:ea typeface="Calibri" panose="020F0502020204030204" pitchFamily="34" charset="0"/>
                <a:cs typeface="Calibri" panose="020F0502020204030204" pitchFamily="34" charset="0"/>
              </a:rPr>
              <a:t>are</a:t>
            </a:r>
            <a:r>
              <a:rPr lang="en-US" b="1" dirty="0">
                <a:solidFill>
                  <a:srgbClr val="FF0000"/>
                </a:solidFill>
              </a:rPr>
              <a:t> born</a:t>
            </a:r>
          </a:p>
        </p:txBody>
      </p:sp>
      <p:sp>
        <p:nvSpPr>
          <p:cNvPr id="3" name="Title 2"/>
          <p:cNvSpPr>
            <a:spLocks noGrp="1"/>
          </p:cNvSpPr>
          <p:nvPr>
            <p:ph type="title"/>
          </p:nvPr>
        </p:nvSpPr>
        <p:spPr/>
        <p:txBody>
          <a:bodyPr>
            <a:normAutofit/>
          </a:bodyPr>
          <a:lstStyle/>
          <a:p>
            <a:r>
              <a:rPr lang="en-US" dirty="0">
                <a:solidFill>
                  <a:srgbClr val="FF0000"/>
                </a:solidFill>
                <a:effectLst/>
              </a:rPr>
              <a:t>What does God’s omniscience mean to us?</a:t>
            </a:r>
            <a:endParaRPr lang="en-US" dirty="0">
              <a:solidFill>
                <a:srgbClr val="FF0000"/>
              </a:solidFill>
            </a:endParaRPr>
          </a:p>
        </p:txBody>
      </p:sp>
      <p:sp>
        <p:nvSpPr>
          <p:cNvPr id="4" name="TextBox 3"/>
          <p:cNvSpPr txBox="1"/>
          <p:nvPr/>
        </p:nvSpPr>
        <p:spPr>
          <a:xfrm>
            <a:off x="609600" y="3352800"/>
            <a:ext cx="10814462" cy="1384995"/>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2 Corinthians 2:14</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But thanks be to God, who always leads us in His triumph in Christ.</a:t>
            </a:r>
          </a:p>
        </p:txBody>
      </p:sp>
    </p:spTree>
    <p:extLst>
      <p:ext uri="{BB962C8B-B14F-4D97-AF65-F5344CB8AC3E}">
        <p14:creationId xmlns:p14="http://schemas.microsoft.com/office/powerpoint/2010/main" val="1456224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solidFill>
                  <a:srgbClr val="FF0000"/>
                </a:solidFill>
                <a:effectLst/>
              </a:rPr>
              <a:t>We can pray anytime and anywhere</a:t>
            </a:r>
            <a:endParaRPr lang="en-US" dirty="0">
              <a:solidFill>
                <a:srgbClr val="FF0000"/>
              </a:solidFill>
            </a:endParaRPr>
          </a:p>
        </p:txBody>
      </p:sp>
      <p:pic>
        <p:nvPicPr>
          <p:cNvPr id="7" name="Picture 6">
            <a:extLst>
              <a:ext uri="{FF2B5EF4-FFF2-40B4-BE49-F238E27FC236}">
                <a16:creationId xmlns:a16="http://schemas.microsoft.com/office/drawing/2014/main" id="{F24FC244-83D7-67B1-CD08-61F2A0997F84}"/>
              </a:ext>
            </a:extLst>
          </p:cNvPr>
          <p:cNvPicPr>
            <a:picLocks noChangeAspect="1"/>
          </p:cNvPicPr>
          <p:nvPr/>
        </p:nvPicPr>
        <p:blipFill>
          <a:blip r:embed="rId2"/>
          <a:stretch>
            <a:fillRect/>
          </a:stretch>
        </p:blipFill>
        <p:spPr>
          <a:xfrm>
            <a:off x="3609492" y="1497796"/>
            <a:ext cx="4323225" cy="4477626"/>
          </a:xfrm>
          <a:prstGeom prst="rect">
            <a:avLst/>
          </a:prstGeom>
        </p:spPr>
      </p:pic>
    </p:spTree>
    <p:extLst>
      <p:ext uri="{BB962C8B-B14F-4D97-AF65-F5344CB8AC3E}">
        <p14:creationId xmlns:p14="http://schemas.microsoft.com/office/powerpoint/2010/main" val="243909795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5538" y="738250"/>
            <a:ext cx="10428514" cy="1490472"/>
          </a:xfrm>
        </p:spPr>
        <p:txBody>
          <a:bodyPr>
            <a:normAutofit/>
          </a:bodyPr>
          <a:lstStyle/>
          <a:p>
            <a:pPr marL="109728" indent="0">
              <a:buNone/>
            </a:pPr>
            <a:r>
              <a:rPr lang="en-US" sz="3700" dirty="0">
                <a:solidFill>
                  <a:srgbClr val="FF0000"/>
                </a:solidFill>
              </a:rPr>
              <a:t>God’s way is always the best possible way</a:t>
            </a:r>
          </a:p>
        </p:txBody>
      </p:sp>
      <p:pic>
        <p:nvPicPr>
          <p:cNvPr id="7" name="Picture 6">
            <a:extLst>
              <a:ext uri="{FF2B5EF4-FFF2-40B4-BE49-F238E27FC236}">
                <a16:creationId xmlns:a16="http://schemas.microsoft.com/office/drawing/2014/main" id="{E3423234-3C06-FDD2-1D6E-6781DDFEEA6E}"/>
              </a:ext>
            </a:extLst>
          </p:cNvPr>
          <p:cNvPicPr>
            <a:picLocks noChangeAspect="1"/>
          </p:cNvPicPr>
          <p:nvPr/>
        </p:nvPicPr>
        <p:blipFill>
          <a:blip r:embed="rId2"/>
          <a:stretch>
            <a:fillRect/>
          </a:stretch>
        </p:blipFill>
        <p:spPr>
          <a:xfrm>
            <a:off x="976563" y="2054074"/>
            <a:ext cx="4412421" cy="2660430"/>
          </a:xfrm>
          <a:prstGeom prst="rect">
            <a:avLst/>
          </a:prstGeom>
        </p:spPr>
      </p:pic>
      <p:pic>
        <p:nvPicPr>
          <p:cNvPr id="9" name="Picture 8">
            <a:extLst>
              <a:ext uri="{FF2B5EF4-FFF2-40B4-BE49-F238E27FC236}">
                <a16:creationId xmlns:a16="http://schemas.microsoft.com/office/drawing/2014/main" id="{FA6CD010-DB07-EA4D-692D-5C9C3D65C6F9}"/>
              </a:ext>
            </a:extLst>
          </p:cNvPr>
          <p:cNvPicPr>
            <a:picLocks noChangeAspect="1"/>
          </p:cNvPicPr>
          <p:nvPr/>
        </p:nvPicPr>
        <p:blipFill>
          <a:blip r:embed="rId3"/>
          <a:stretch>
            <a:fillRect/>
          </a:stretch>
        </p:blipFill>
        <p:spPr>
          <a:xfrm>
            <a:off x="6199726" y="1910088"/>
            <a:ext cx="5205351" cy="3037824"/>
          </a:xfrm>
          <a:prstGeom prst="rect">
            <a:avLst/>
          </a:prstGeom>
        </p:spPr>
      </p:pic>
    </p:spTree>
    <p:extLst>
      <p:ext uri="{BB962C8B-B14F-4D97-AF65-F5344CB8AC3E}">
        <p14:creationId xmlns:p14="http://schemas.microsoft.com/office/powerpoint/2010/main" val="136890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4047508"/>
            <a:ext cx="11123221" cy="1700150"/>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Psalm 147:3</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He heals the brokenhearted, and binds up their wounds.</a:t>
            </a:r>
          </a:p>
        </p:txBody>
      </p:sp>
      <p:sp>
        <p:nvSpPr>
          <p:cNvPr id="3" name="Title 2"/>
          <p:cNvSpPr>
            <a:spLocks noGrp="1"/>
          </p:cNvSpPr>
          <p:nvPr>
            <p:ph type="title"/>
          </p:nvPr>
        </p:nvSpPr>
        <p:spPr/>
        <p:txBody>
          <a:bodyPr>
            <a:normAutofit/>
          </a:bodyPr>
          <a:lstStyle/>
          <a:p>
            <a:r>
              <a:rPr lang="en-US" sz="3200" dirty="0">
                <a:solidFill>
                  <a:srgbClr val="FF0000"/>
                </a:solidFill>
                <a:effectLst/>
              </a:rPr>
              <a:t>He can heal us deeply and completely.</a:t>
            </a:r>
            <a:endParaRPr lang="en-US" sz="3200" dirty="0">
              <a:solidFill>
                <a:srgbClr val="FF0000"/>
              </a:solidFill>
            </a:endParaRPr>
          </a:p>
        </p:txBody>
      </p:sp>
      <p:sp>
        <p:nvSpPr>
          <p:cNvPr id="4" name="TextBox 3">
            <a:extLst>
              <a:ext uri="{FF2B5EF4-FFF2-40B4-BE49-F238E27FC236}">
                <a16:creationId xmlns:a16="http://schemas.microsoft.com/office/drawing/2014/main" id="{B065C629-544C-D682-E54D-E39FCAFD90BC}"/>
              </a:ext>
            </a:extLst>
          </p:cNvPr>
          <p:cNvSpPr txBox="1"/>
          <p:nvPr/>
        </p:nvSpPr>
        <p:spPr>
          <a:xfrm>
            <a:off x="609600" y="1559207"/>
            <a:ext cx="10850088" cy="1815882"/>
          </a:xfrm>
          <a:prstGeom prst="rect">
            <a:avLst/>
          </a:prstGeom>
          <a:noFill/>
        </p:spPr>
        <p:txBody>
          <a:bodyPr wrap="square" rtlCol="0">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Jeremiah 8:11</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And they heal the brokenness of the daughter of My people superficially, Saying, ‘Peace, peace,’ But there is no peace.</a:t>
            </a:r>
            <a:endParaRPr lang="en-US" sz="2800" dirty="0"/>
          </a:p>
        </p:txBody>
      </p:sp>
    </p:spTree>
    <p:extLst>
      <p:ext uri="{BB962C8B-B14F-4D97-AF65-F5344CB8AC3E}">
        <p14:creationId xmlns:p14="http://schemas.microsoft.com/office/powerpoint/2010/main" val="231758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81329"/>
            <a:ext cx="10972800" cy="1414272"/>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1) In addition to the ones discussed above, what are some other assurances that God’s omniscience means to us?</a:t>
            </a:r>
          </a:p>
        </p:txBody>
      </p:sp>
      <p:sp>
        <p:nvSpPr>
          <p:cNvPr id="3" name="Title 2"/>
          <p:cNvSpPr>
            <a:spLocks noGrp="1"/>
          </p:cNvSpPr>
          <p:nvPr>
            <p:ph type="title"/>
          </p:nvPr>
        </p:nvSpPr>
        <p:spPr/>
        <p:txBody>
          <a:bodyPr/>
          <a:lstStyle/>
          <a:p>
            <a:r>
              <a:rPr lang="en-US" dirty="0"/>
              <a:t>Discussion Questions</a:t>
            </a:r>
          </a:p>
        </p:txBody>
      </p:sp>
      <p:sp>
        <p:nvSpPr>
          <p:cNvPr id="4" name="TextBox 3"/>
          <p:cNvSpPr txBox="1"/>
          <p:nvPr/>
        </p:nvSpPr>
        <p:spPr>
          <a:xfrm>
            <a:off x="609599" y="3048001"/>
            <a:ext cx="10972799" cy="2246769"/>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2) If God knows everything then why does He ask people questions in the Bible? Examples are God asking Adam, “Where are you?” (Genesis 3:9), God asking Cain, “Where is Abel your brother?” (Genesis 4:9), and Jesus asking the blind man, “What do you want me to do for you?” (Mark 10:51).</a:t>
            </a:r>
          </a:p>
        </p:txBody>
      </p:sp>
    </p:spTree>
    <p:extLst>
      <p:ext uri="{BB962C8B-B14F-4D97-AF65-F5344CB8AC3E}">
        <p14:creationId xmlns:p14="http://schemas.microsoft.com/office/powerpoint/2010/main" val="2699154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22513" y="457201"/>
            <a:ext cx="11103429" cy="2362200"/>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3) If God knows everything then why does He test people? Examples are Abraham and Isaac (Genesis 22), Israel in the wilderness (Deuteronomy 8:2, 16), and Hezekiah (2 Chronicles 32:31).</a:t>
            </a:r>
          </a:p>
        </p:txBody>
      </p:sp>
      <p:sp>
        <p:nvSpPr>
          <p:cNvPr id="5" name="TextBox 4"/>
          <p:cNvSpPr txBox="1"/>
          <p:nvPr/>
        </p:nvSpPr>
        <p:spPr>
          <a:xfrm>
            <a:off x="522513" y="3276600"/>
            <a:ext cx="11103429" cy="954107"/>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4) If God truly knows the future then why does not He tell us more about it such as when we will marry or what disaster or victory is imminent.</a:t>
            </a:r>
          </a:p>
        </p:txBody>
      </p:sp>
    </p:spTree>
    <p:extLst>
      <p:ext uri="{BB962C8B-B14F-4D97-AF65-F5344CB8AC3E}">
        <p14:creationId xmlns:p14="http://schemas.microsoft.com/office/powerpoint/2010/main" val="377428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1896" y="304801"/>
            <a:ext cx="10865922" cy="2362200"/>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5) God is omniscient. Jesus is God. Then how could Jesus increase in wisdom (Luke 2:40, “And the Child [Jesus] continued to grow and become strong, increasing in wisdom; and the grace of God was upon Him.”)?</a:t>
            </a:r>
          </a:p>
        </p:txBody>
      </p:sp>
      <p:sp>
        <p:nvSpPr>
          <p:cNvPr id="4" name="TextBox 3"/>
          <p:cNvSpPr txBox="1"/>
          <p:nvPr/>
        </p:nvSpPr>
        <p:spPr>
          <a:xfrm>
            <a:off x="771895" y="3276600"/>
            <a:ext cx="10865921" cy="1384995"/>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6) If God knows everything then He must have seen ahead of time that sin was going to come into the world. So then why did not He do something to stop it?</a:t>
            </a:r>
          </a:p>
        </p:txBody>
      </p:sp>
    </p:spTree>
    <p:extLst>
      <p:ext uri="{BB962C8B-B14F-4D97-AF65-F5344CB8AC3E}">
        <p14:creationId xmlns:p14="http://schemas.microsoft.com/office/powerpoint/2010/main" val="2236462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95647" y="609600"/>
            <a:ext cx="9415153" cy="1185672"/>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7) Does the Devil know our thoughts? Why or why not?</a:t>
            </a:r>
          </a:p>
        </p:txBody>
      </p:sp>
      <p:sp>
        <p:nvSpPr>
          <p:cNvPr id="4" name="TextBox 3"/>
          <p:cNvSpPr txBox="1"/>
          <p:nvPr/>
        </p:nvSpPr>
        <p:spPr>
          <a:xfrm>
            <a:off x="871847" y="2590800"/>
            <a:ext cx="9415153" cy="523220"/>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8) How can God know the future when it has not occurred yet?</a:t>
            </a:r>
          </a:p>
        </p:txBody>
      </p:sp>
    </p:spTree>
    <p:extLst>
      <p:ext uri="{BB962C8B-B14F-4D97-AF65-F5344CB8AC3E}">
        <p14:creationId xmlns:p14="http://schemas.microsoft.com/office/powerpoint/2010/main" val="113379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Sam had an older brother that he greatly looked up to and who took Sam under his wing. When his brother was 12 years old and Sam was 8 his brother was hit by a car and killed. When Sam was in college he became a born-again Christian but he has always been filled with caution and mistrust towards God. One day you and Sam are sitting together and he looks at you and asks, “If God knows everything and is all powerful then why didn't He stop that car from hitting my brother?” How would you answer Sam and how could you use God’s omniscience in your answer?</a:t>
            </a:r>
          </a:p>
        </p:txBody>
      </p:sp>
      <p:sp>
        <p:nvSpPr>
          <p:cNvPr id="3" name="Title 2"/>
          <p:cNvSpPr>
            <a:spLocks noGrp="1"/>
          </p:cNvSpPr>
          <p:nvPr>
            <p:ph type="title"/>
          </p:nvPr>
        </p:nvSpPr>
        <p:spPr/>
        <p:txBody>
          <a:bodyPr/>
          <a:lstStyle/>
          <a:p>
            <a:r>
              <a:rPr lang="en-US" dirty="0"/>
              <a:t>Situation</a:t>
            </a:r>
          </a:p>
        </p:txBody>
      </p:sp>
    </p:spTree>
    <p:extLst>
      <p:ext uri="{BB962C8B-B14F-4D97-AF65-F5344CB8AC3E}">
        <p14:creationId xmlns:p14="http://schemas.microsoft.com/office/powerpoint/2010/main" val="219258649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76200"/>
            <a:ext cx="7772400" cy="3429962"/>
          </a:xfrm>
        </p:spPr>
        <p:txBody>
          <a:bodyPr>
            <a:normAutofit fontScale="90000"/>
          </a:bodyPr>
          <a:lstStyle/>
          <a:p>
            <a:pPr algn="ctr"/>
            <a:r>
              <a:rPr lang="en-US" dirty="0"/>
              <a:t>Welcome to</a:t>
            </a:r>
            <a:br>
              <a:rPr lang="en-US" dirty="0"/>
            </a:br>
            <a:br>
              <a:rPr lang="en-US" dirty="0"/>
            </a:br>
            <a:r>
              <a:rPr lang="en-US" dirty="0"/>
              <a:t>Who is God</a:t>
            </a:r>
            <a:br>
              <a:rPr lang="en-US" dirty="0"/>
            </a:br>
            <a:r>
              <a:rPr lang="en-US" dirty="0"/>
              <a:t>and Why Does that Matter to Us?</a:t>
            </a:r>
          </a:p>
        </p:txBody>
      </p:sp>
      <p:sp>
        <p:nvSpPr>
          <p:cNvPr id="3" name="Subtitle 2"/>
          <p:cNvSpPr>
            <a:spLocks noGrp="1"/>
          </p:cNvSpPr>
          <p:nvPr>
            <p:ph type="subTitle" idx="1"/>
          </p:nvPr>
        </p:nvSpPr>
        <p:spPr>
          <a:xfrm>
            <a:off x="2209800" y="3886200"/>
            <a:ext cx="7772400" cy="1199704"/>
          </a:xfrm>
        </p:spPr>
        <p:txBody>
          <a:bodyPr>
            <a:normAutofit/>
          </a:bodyPr>
          <a:lstStyle/>
          <a:p>
            <a:pPr algn="ctr"/>
            <a:r>
              <a:rPr lang="en-US" sz="5400" dirty="0">
                <a:solidFill>
                  <a:srgbClr val="FF0000"/>
                </a:solidFill>
              </a:rPr>
              <a:t>The Omnipresent God</a:t>
            </a:r>
          </a:p>
        </p:txBody>
      </p:sp>
    </p:spTree>
    <p:extLst>
      <p:ext uri="{BB962C8B-B14F-4D97-AF65-F5344CB8AC3E}">
        <p14:creationId xmlns:p14="http://schemas.microsoft.com/office/powerpoint/2010/main" val="176455328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304801"/>
            <a:ext cx="8229600" cy="5702491"/>
          </a:xfrm>
        </p:spPr>
        <p:txBody>
          <a:bodyPr/>
          <a:lstStyle/>
          <a:p>
            <a:r>
              <a:rPr lang="en-US" dirty="0"/>
              <a:t>Introduction</a:t>
            </a:r>
          </a:p>
          <a:p>
            <a:r>
              <a:rPr lang="en-US" dirty="0"/>
              <a:t>The Eternal God</a:t>
            </a:r>
          </a:p>
          <a:p>
            <a:r>
              <a:rPr lang="en-US" dirty="0"/>
              <a:t>The Immutable God</a:t>
            </a:r>
          </a:p>
          <a:p>
            <a:r>
              <a:rPr lang="en-US" dirty="0"/>
              <a:t>The Omnipotent God</a:t>
            </a:r>
          </a:p>
          <a:p>
            <a:r>
              <a:rPr lang="en-US" dirty="0"/>
              <a:t>The Omniscient God</a:t>
            </a:r>
          </a:p>
          <a:p>
            <a:r>
              <a:rPr lang="en-US" dirty="0">
                <a:solidFill>
                  <a:srgbClr val="FF0000"/>
                </a:solidFill>
              </a:rPr>
              <a:t>The Omnipresent God</a:t>
            </a:r>
          </a:p>
          <a:p>
            <a:r>
              <a:rPr lang="en-US" dirty="0"/>
              <a:t>The Holy God</a:t>
            </a:r>
          </a:p>
          <a:p>
            <a:r>
              <a:rPr lang="en-US" dirty="0"/>
              <a:t>The Sovereign God</a:t>
            </a:r>
          </a:p>
          <a:p>
            <a:r>
              <a:rPr lang="en-US" dirty="0"/>
              <a:t>The Divine Love</a:t>
            </a:r>
          </a:p>
          <a:p>
            <a:r>
              <a:rPr lang="en-US" dirty="0"/>
              <a:t>The Divine Faithfulness</a:t>
            </a:r>
          </a:p>
          <a:p>
            <a:r>
              <a:rPr lang="en-US" dirty="0"/>
              <a:t>The Divine Comfort</a:t>
            </a:r>
          </a:p>
          <a:p>
            <a:pPr marL="109728" indent="0">
              <a:buNone/>
            </a:pPr>
            <a:endParaRPr lang="en-US" dirty="0"/>
          </a:p>
        </p:txBody>
      </p:sp>
    </p:spTree>
    <p:extLst>
      <p:ext uri="{BB962C8B-B14F-4D97-AF65-F5344CB8AC3E}">
        <p14:creationId xmlns:p14="http://schemas.microsoft.com/office/powerpoint/2010/main" val="329210781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a:extLst>
              <a:ext uri="{FF2B5EF4-FFF2-40B4-BE49-F238E27FC236}">
                <a16:creationId xmlns:a16="http://schemas.microsoft.com/office/drawing/2014/main" id="{6686700A-708C-AD20-7961-5DBE22D5E8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3846" y="2784145"/>
            <a:ext cx="275662" cy="652272"/>
          </a:xfrm>
          <a:prstGeom prst="rect">
            <a:avLst/>
          </a:prstGeom>
        </p:spPr>
      </p:pic>
      <p:sp>
        <p:nvSpPr>
          <p:cNvPr id="3" name="Content Placeholder 1">
            <a:extLst>
              <a:ext uri="{FF2B5EF4-FFF2-40B4-BE49-F238E27FC236}">
                <a16:creationId xmlns:a16="http://schemas.microsoft.com/office/drawing/2014/main" id="{A8C069DD-1B07-DAEB-2CD0-73FB04F12028}"/>
              </a:ext>
            </a:extLst>
          </p:cNvPr>
          <p:cNvSpPr txBox="1">
            <a:spLocks/>
          </p:cNvSpPr>
          <p:nvPr/>
        </p:nvSpPr>
        <p:spPr>
          <a:xfrm>
            <a:off x="6294921" y="2164483"/>
            <a:ext cx="5202354" cy="652272"/>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Font typeface="Wingdings 3"/>
              <a:buNone/>
            </a:pPr>
            <a:r>
              <a:rPr lang="en-US" sz="2400" dirty="0">
                <a:latin typeface="Calibri" panose="020F0502020204030204" pitchFamily="34" charset="0"/>
                <a:ea typeface="Calibri" panose="020F0502020204030204" pitchFamily="34" charset="0"/>
                <a:cs typeface="Calibri" panose="020F0502020204030204" pitchFamily="34" charset="0"/>
              </a:rPr>
              <a:t>Each one of us takes up 10 square feet.</a:t>
            </a:r>
            <a:r>
              <a:rPr lang="en-US" dirty="0"/>
              <a:t> </a:t>
            </a:r>
          </a:p>
        </p:txBody>
      </p:sp>
      <p:pic>
        <p:nvPicPr>
          <p:cNvPr id="6" name="Picture 5">
            <a:extLst>
              <a:ext uri="{FF2B5EF4-FFF2-40B4-BE49-F238E27FC236}">
                <a16:creationId xmlns:a16="http://schemas.microsoft.com/office/drawing/2014/main" id="{DF9242B5-88D4-9E44-830B-4E12000D27BD}"/>
              </a:ext>
            </a:extLst>
          </p:cNvPr>
          <p:cNvPicPr>
            <a:picLocks noChangeAspect="1"/>
          </p:cNvPicPr>
          <p:nvPr/>
        </p:nvPicPr>
        <p:blipFill>
          <a:blip r:embed="rId3"/>
          <a:stretch>
            <a:fillRect/>
          </a:stretch>
        </p:blipFill>
        <p:spPr>
          <a:xfrm>
            <a:off x="380300" y="907453"/>
            <a:ext cx="5202353" cy="5115161"/>
          </a:xfrm>
          <a:prstGeom prst="rect">
            <a:avLst/>
          </a:prstGeom>
        </p:spPr>
      </p:pic>
      <p:sp>
        <p:nvSpPr>
          <p:cNvPr id="8" name="TextBox 7">
            <a:extLst>
              <a:ext uri="{FF2B5EF4-FFF2-40B4-BE49-F238E27FC236}">
                <a16:creationId xmlns:a16="http://schemas.microsoft.com/office/drawing/2014/main" id="{90094488-0045-2F35-4F90-CA51A6C5297C}"/>
              </a:ext>
            </a:extLst>
          </p:cNvPr>
          <p:cNvSpPr txBox="1"/>
          <p:nvPr/>
        </p:nvSpPr>
        <p:spPr>
          <a:xfrm>
            <a:off x="192505" y="228798"/>
            <a:ext cx="6102416" cy="461665"/>
          </a:xfrm>
          <a:prstGeom prst="rect">
            <a:avLst/>
          </a:prstGeom>
          <a:noFill/>
        </p:spPr>
        <p:txBody>
          <a:bodyPr wrap="square">
            <a:spAutoFit/>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The Earth is about 196,940,400 square miles</a:t>
            </a:r>
            <a:endParaRPr lang="en-US" sz="2400" dirty="0"/>
          </a:p>
        </p:txBody>
      </p:sp>
    </p:spTree>
    <p:extLst>
      <p:ext uri="{BB962C8B-B14F-4D97-AF65-F5344CB8AC3E}">
        <p14:creationId xmlns:p14="http://schemas.microsoft.com/office/powerpoint/2010/main" val="52066138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BB2359C-F364-B551-67FD-2B91DB05E8F3}"/>
              </a:ext>
            </a:extLst>
          </p:cNvPr>
          <p:cNvSpPr txBox="1"/>
          <p:nvPr/>
        </p:nvSpPr>
        <p:spPr>
          <a:xfrm>
            <a:off x="572883" y="609061"/>
            <a:ext cx="5101391" cy="375552"/>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Each person is on 0.00000000000018% of the earth</a:t>
            </a:r>
          </a:p>
        </p:txBody>
      </p:sp>
      <p:sp>
        <p:nvSpPr>
          <p:cNvPr id="5" name="TextBox 4">
            <a:extLst>
              <a:ext uri="{FF2B5EF4-FFF2-40B4-BE49-F238E27FC236}">
                <a16:creationId xmlns:a16="http://schemas.microsoft.com/office/drawing/2014/main" id="{8FAF62A4-E69A-07E6-FD65-CAEFD69732F9}"/>
              </a:ext>
            </a:extLst>
          </p:cNvPr>
          <p:cNvSpPr txBox="1"/>
          <p:nvPr/>
        </p:nvSpPr>
        <p:spPr>
          <a:xfrm>
            <a:off x="7087699" y="609061"/>
            <a:ext cx="2906830" cy="375552"/>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God is on 100% of the Earth</a:t>
            </a:r>
          </a:p>
        </p:txBody>
      </p:sp>
      <p:pic>
        <p:nvPicPr>
          <p:cNvPr id="6" name="Picture 5" descr="Screen Clipping">
            <a:extLst>
              <a:ext uri="{FF2B5EF4-FFF2-40B4-BE49-F238E27FC236}">
                <a16:creationId xmlns:a16="http://schemas.microsoft.com/office/drawing/2014/main" id="{5B8324FA-1639-B542-3739-D19581F091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2540" y="1353219"/>
            <a:ext cx="3598281" cy="2265880"/>
          </a:xfrm>
          <a:prstGeom prst="rect">
            <a:avLst/>
          </a:prstGeom>
        </p:spPr>
      </p:pic>
      <p:pic>
        <p:nvPicPr>
          <p:cNvPr id="7" name="Picture 6">
            <a:extLst>
              <a:ext uri="{FF2B5EF4-FFF2-40B4-BE49-F238E27FC236}">
                <a16:creationId xmlns:a16="http://schemas.microsoft.com/office/drawing/2014/main" id="{6674D9B8-EFF5-925A-9417-AC483CF5D5DB}"/>
              </a:ext>
            </a:extLst>
          </p:cNvPr>
          <p:cNvPicPr>
            <a:picLocks noChangeAspect="1"/>
          </p:cNvPicPr>
          <p:nvPr/>
        </p:nvPicPr>
        <p:blipFill>
          <a:blip r:embed="rId3"/>
          <a:stretch>
            <a:fillRect/>
          </a:stretch>
        </p:blipFill>
        <p:spPr>
          <a:xfrm>
            <a:off x="6224706" y="1432364"/>
            <a:ext cx="5510625" cy="3659399"/>
          </a:xfrm>
          <a:prstGeom prst="rect">
            <a:avLst/>
          </a:prstGeom>
        </p:spPr>
      </p:pic>
    </p:spTree>
    <p:extLst>
      <p:ext uri="{BB962C8B-B14F-4D97-AF65-F5344CB8AC3E}">
        <p14:creationId xmlns:p14="http://schemas.microsoft.com/office/powerpoint/2010/main" val="3099182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F2E2AB7-8270-AFC6-B423-C1D71E40468B}"/>
              </a:ext>
            </a:extLst>
          </p:cNvPr>
          <p:cNvPicPr>
            <a:picLocks noChangeAspect="1"/>
          </p:cNvPicPr>
          <p:nvPr/>
        </p:nvPicPr>
        <p:blipFill>
          <a:blip r:embed="rId2"/>
          <a:stretch>
            <a:fillRect/>
          </a:stretch>
        </p:blipFill>
        <p:spPr>
          <a:xfrm>
            <a:off x="641910" y="738152"/>
            <a:ext cx="2514951" cy="1333686"/>
          </a:xfrm>
          <a:prstGeom prst="rect">
            <a:avLst/>
          </a:prstGeom>
        </p:spPr>
      </p:pic>
      <p:sp>
        <p:nvSpPr>
          <p:cNvPr id="9" name="TextBox 8">
            <a:extLst>
              <a:ext uri="{FF2B5EF4-FFF2-40B4-BE49-F238E27FC236}">
                <a16:creationId xmlns:a16="http://schemas.microsoft.com/office/drawing/2014/main" id="{7247EC35-758D-DAA4-FB2D-9DC7AFE50479}"/>
              </a:ext>
            </a:extLst>
          </p:cNvPr>
          <p:cNvSpPr txBox="1"/>
          <p:nvPr/>
        </p:nvSpPr>
        <p:spPr>
          <a:xfrm>
            <a:off x="519764" y="2614187"/>
            <a:ext cx="8730114" cy="375552"/>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we walked 3 mph it would take us 3747 years to walk on every square foot of the Earth</a:t>
            </a:r>
          </a:p>
        </p:txBody>
      </p:sp>
      <p:sp>
        <p:nvSpPr>
          <p:cNvPr id="11" name="TextBox 10">
            <a:extLst>
              <a:ext uri="{FF2B5EF4-FFF2-40B4-BE49-F238E27FC236}">
                <a16:creationId xmlns:a16="http://schemas.microsoft.com/office/drawing/2014/main" id="{77F01C55-B4D9-4387-56AD-0DD20BD265E7}"/>
              </a:ext>
            </a:extLst>
          </p:cNvPr>
          <p:cNvSpPr txBox="1"/>
          <p:nvPr/>
        </p:nvSpPr>
        <p:spPr>
          <a:xfrm>
            <a:off x="641910" y="3955898"/>
            <a:ext cx="2964581" cy="375552"/>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God is on all of it at once</a:t>
            </a:r>
          </a:p>
        </p:txBody>
      </p:sp>
    </p:spTree>
    <p:extLst>
      <p:ext uri="{BB962C8B-B14F-4D97-AF65-F5344CB8AC3E}">
        <p14:creationId xmlns:p14="http://schemas.microsoft.com/office/powerpoint/2010/main" val="1445930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5C9364F-762C-9AC2-06FF-91365595B3D5}"/>
              </a:ext>
            </a:extLst>
          </p:cNvPr>
          <p:cNvPicPr>
            <a:picLocks noChangeAspect="1"/>
          </p:cNvPicPr>
          <p:nvPr/>
        </p:nvPicPr>
        <p:blipFill>
          <a:blip r:embed="rId2"/>
          <a:stretch>
            <a:fillRect/>
          </a:stretch>
        </p:blipFill>
        <p:spPr>
          <a:xfrm>
            <a:off x="395823" y="251644"/>
            <a:ext cx="7554645" cy="5237083"/>
          </a:xfrm>
          <a:prstGeom prst="rect">
            <a:avLst/>
          </a:prstGeom>
        </p:spPr>
      </p:pic>
      <p:sp>
        <p:nvSpPr>
          <p:cNvPr id="14" name="TextBox 13">
            <a:extLst>
              <a:ext uri="{FF2B5EF4-FFF2-40B4-BE49-F238E27FC236}">
                <a16:creationId xmlns:a16="http://schemas.microsoft.com/office/drawing/2014/main" id="{1D2C3F40-D776-7453-23FE-207E69376CFD}"/>
              </a:ext>
            </a:extLst>
          </p:cNvPr>
          <p:cNvSpPr txBox="1"/>
          <p:nvPr/>
        </p:nvSpPr>
        <p:spPr>
          <a:xfrm>
            <a:off x="4658625" y="5932189"/>
            <a:ext cx="3407345" cy="369332"/>
          </a:xfrm>
          <a:prstGeom prst="rect">
            <a:avLst/>
          </a:prstGeom>
          <a:noFill/>
        </p:spPr>
        <p:txBody>
          <a:bodyPr wrap="square">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10,000,000,000,000,000,000 stars </a:t>
            </a:r>
            <a:endParaRPr lang="en-US" dirty="0"/>
          </a:p>
        </p:txBody>
      </p:sp>
      <p:sp>
        <p:nvSpPr>
          <p:cNvPr id="15" name="TextBox 14">
            <a:extLst>
              <a:ext uri="{FF2B5EF4-FFF2-40B4-BE49-F238E27FC236}">
                <a16:creationId xmlns:a16="http://schemas.microsoft.com/office/drawing/2014/main" id="{07E05AF9-F871-2452-6334-9777FCAB52E6}"/>
              </a:ext>
            </a:extLst>
          </p:cNvPr>
          <p:cNvSpPr txBox="1"/>
          <p:nvPr/>
        </p:nvSpPr>
        <p:spPr>
          <a:xfrm>
            <a:off x="8268101" y="385011"/>
            <a:ext cx="3528076" cy="3970318"/>
          </a:xfrm>
          <a:prstGeom prst="rect">
            <a:avLst/>
          </a:prstGeom>
          <a:noFill/>
        </p:spPr>
        <p:txBody>
          <a:bodyPr wrap="square" rtlCol="0">
            <a:spAutoFit/>
          </a:bodyPr>
          <a:lstStyle/>
          <a:p>
            <a:r>
              <a:rPr lang="en-US" sz="36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 counts the number of the stars;</a:t>
            </a:r>
            <a:br>
              <a:rPr lang="en-US" sz="3600" dirty="0">
                <a:latin typeface="Calibri" panose="020F0502020204030204" pitchFamily="34" charset="0"/>
                <a:ea typeface="Calibri" panose="020F0502020204030204" pitchFamily="34" charset="0"/>
                <a:cs typeface="Calibri" panose="020F0502020204030204" pitchFamily="34" charset="0"/>
              </a:rPr>
            </a:br>
            <a:r>
              <a:rPr lang="en-US" sz="36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 gives names to all of them.</a:t>
            </a:r>
          </a:p>
          <a:p>
            <a:endPar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rPr>
              <a:t>Psalm 147:4</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6731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12269" y="274638"/>
            <a:ext cx="9498531" cy="2392362"/>
          </a:xfrm>
        </p:spPr>
        <p:txBody>
          <a:bodyPr>
            <a:noAutofit/>
          </a:bodyPr>
          <a:lstStyle/>
          <a:p>
            <a:r>
              <a:rPr lang="en-US" sz="2700" dirty="0">
                <a:solidFill>
                  <a:schemeClr val="tx1"/>
                </a:solidFill>
                <a:effectLst/>
              </a:rPr>
              <a:t>1 Kings 8:27</a:t>
            </a:r>
            <a:br>
              <a:rPr lang="en-US" sz="2700" dirty="0">
                <a:solidFill>
                  <a:schemeClr val="tx1"/>
                </a:solidFill>
                <a:effectLst/>
              </a:rPr>
            </a:br>
            <a:br>
              <a:rPr lang="en-US" sz="2700" dirty="0">
                <a:solidFill>
                  <a:schemeClr val="tx1"/>
                </a:solidFill>
                <a:effectLst/>
              </a:rPr>
            </a:br>
            <a:r>
              <a:rPr lang="en-US" sz="2700" dirty="0">
                <a:solidFill>
                  <a:schemeClr val="tx1"/>
                </a:solidFill>
                <a:effectLst/>
              </a:rPr>
              <a:t>But will God indeed dwell on the earth? Behold, heaven and the highest heaven cannot contain You, how much less this house which I have built!</a:t>
            </a:r>
            <a:endParaRPr lang="en-US" sz="2700" dirty="0">
              <a:solidFill>
                <a:schemeClr val="tx1"/>
              </a:solidFill>
            </a:endParaRPr>
          </a:p>
        </p:txBody>
      </p:sp>
    </p:spTree>
    <p:extLst>
      <p:ext uri="{BB962C8B-B14F-4D97-AF65-F5344CB8AC3E}">
        <p14:creationId xmlns:p14="http://schemas.microsoft.com/office/powerpoint/2010/main" val="335669760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512B54D-A86A-4803-4036-96D6F3F2D64A}"/>
              </a:ext>
            </a:extLst>
          </p:cNvPr>
          <p:cNvSpPr txBox="1">
            <a:spLocks/>
          </p:cNvSpPr>
          <p:nvPr/>
        </p:nvSpPr>
        <p:spPr>
          <a:xfrm>
            <a:off x="654517" y="546233"/>
            <a:ext cx="10780295" cy="14478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Font typeface="Wingdings 3"/>
              <a:buNone/>
            </a:pPr>
            <a:r>
              <a:rPr lang="en-US"/>
              <a:t>God does not fill the universe like a hand would fill a glove; rather, God fills the universe like the ocean fills a bottle on its bottom.</a:t>
            </a:r>
            <a:endParaRPr lang="en-US" dirty="0"/>
          </a:p>
        </p:txBody>
      </p:sp>
      <p:pic>
        <p:nvPicPr>
          <p:cNvPr id="4" name="Picture 3">
            <a:extLst>
              <a:ext uri="{FF2B5EF4-FFF2-40B4-BE49-F238E27FC236}">
                <a16:creationId xmlns:a16="http://schemas.microsoft.com/office/drawing/2014/main" id="{1A759BB2-6634-8A46-5295-92C420C4D8E9}"/>
              </a:ext>
            </a:extLst>
          </p:cNvPr>
          <p:cNvPicPr>
            <a:picLocks noChangeAspect="1"/>
          </p:cNvPicPr>
          <p:nvPr/>
        </p:nvPicPr>
        <p:blipFill>
          <a:blip r:embed="rId2"/>
          <a:stretch>
            <a:fillRect/>
          </a:stretch>
        </p:blipFill>
        <p:spPr>
          <a:xfrm>
            <a:off x="328841" y="2491433"/>
            <a:ext cx="4934638" cy="2953162"/>
          </a:xfrm>
          <a:prstGeom prst="rect">
            <a:avLst/>
          </a:prstGeom>
        </p:spPr>
      </p:pic>
      <p:pic>
        <p:nvPicPr>
          <p:cNvPr id="7" name="Picture 6">
            <a:extLst>
              <a:ext uri="{FF2B5EF4-FFF2-40B4-BE49-F238E27FC236}">
                <a16:creationId xmlns:a16="http://schemas.microsoft.com/office/drawing/2014/main" id="{DE1784E6-00B9-93CF-CE75-5ABC84A230CC}"/>
              </a:ext>
            </a:extLst>
          </p:cNvPr>
          <p:cNvPicPr>
            <a:picLocks noChangeAspect="1"/>
          </p:cNvPicPr>
          <p:nvPr/>
        </p:nvPicPr>
        <p:blipFill>
          <a:blip r:embed="rId3"/>
          <a:stretch>
            <a:fillRect/>
          </a:stretch>
        </p:blipFill>
        <p:spPr>
          <a:xfrm>
            <a:off x="6859520" y="2491433"/>
            <a:ext cx="4296160" cy="2886223"/>
          </a:xfrm>
          <a:prstGeom prst="rect">
            <a:avLst/>
          </a:prstGeom>
        </p:spPr>
      </p:pic>
    </p:spTree>
    <p:extLst>
      <p:ext uri="{BB962C8B-B14F-4D97-AF65-F5344CB8AC3E}">
        <p14:creationId xmlns:p14="http://schemas.microsoft.com/office/powerpoint/2010/main" val="2174135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04775" y="274638"/>
            <a:ext cx="10539663" cy="3230562"/>
          </a:xfrm>
        </p:spPr>
        <p:txBody>
          <a:bodyPr>
            <a:normAutofit/>
          </a:bodyPr>
          <a:lstStyle/>
          <a:p>
            <a:r>
              <a:rPr lang="en-US" dirty="0">
                <a:effectLst/>
                <a:latin typeface="Calibri" panose="020F0502020204030204" pitchFamily="34" charset="0"/>
                <a:ea typeface="Calibri" panose="020F0502020204030204" pitchFamily="34" charset="0"/>
                <a:cs typeface="Calibri" panose="020F0502020204030204" pitchFamily="34" charset="0"/>
              </a:rPr>
              <a:t>Colossians 1:17</a:t>
            </a:r>
            <a:br>
              <a:rPr lang="en-US" dirty="0">
                <a:effectLst/>
                <a:latin typeface="Calibri" panose="020F0502020204030204" pitchFamily="34" charset="0"/>
                <a:ea typeface="Calibri" panose="020F0502020204030204" pitchFamily="34" charset="0"/>
                <a:cs typeface="Calibri" panose="020F0502020204030204" pitchFamily="34" charset="0"/>
              </a:rPr>
            </a:br>
            <a:br>
              <a:rPr lang="en-US" dirty="0">
                <a:effectLst/>
                <a:latin typeface="Calibri" panose="020F0502020204030204" pitchFamily="34" charset="0"/>
                <a:ea typeface="Calibri" panose="020F0502020204030204" pitchFamily="34" charset="0"/>
                <a:cs typeface="Calibri" panose="020F0502020204030204" pitchFamily="34" charset="0"/>
              </a:rPr>
            </a:br>
            <a:r>
              <a:rPr lang="en-US" dirty="0">
                <a:effectLst/>
                <a:latin typeface="Calibri" panose="020F0502020204030204" pitchFamily="34" charset="0"/>
                <a:ea typeface="Calibri" panose="020F0502020204030204" pitchFamily="34" charset="0"/>
                <a:cs typeface="Calibri" panose="020F0502020204030204" pitchFamily="34" charset="0"/>
              </a:rPr>
              <a:t>He is before all things, and in Him all things hold together.”</a:t>
            </a:r>
            <a:endParaRPr lang="en-US"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1E852A7A-A47D-7608-D882-779E934DFC7B}"/>
              </a:ext>
            </a:extLst>
          </p:cNvPr>
          <p:cNvPicPr>
            <a:picLocks noChangeAspect="1"/>
          </p:cNvPicPr>
          <p:nvPr/>
        </p:nvPicPr>
        <p:blipFill>
          <a:blip r:embed="rId2"/>
          <a:stretch>
            <a:fillRect/>
          </a:stretch>
        </p:blipFill>
        <p:spPr>
          <a:xfrm>
            <a:off x="4899202" y="3793165"/>
            <a:ext cx="2393596" cy="2415897"/>
          </a:xfrm>
          <a:prstGeom prst="rect">
            <a:avLst/>
          </a:prstGeom>
        </p:spPr>
      </p:pic>
    </p:spTree>
    <p:extLst>
      <p:ext uri="{BB962C8B-B14F-4D97-AF65-F5344CB8AC3E}">
        <p14:creationId xmlns:p14="http://schemas.microsoft.com/office/powerpoint/2010/main" val="415250046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599" y="1481330"/>
            <a:ext cx="11056219" cy="2023871"/>
          </a:xfrm>
        </p:spPr>
        <p:txBody>
          <a:bodyPr/>
          <a:lstStyle/>
          <a:p>
            <a:pPr marL="109728" indent="0">
              <a:buNone/>
            </a:pPr>
            <a:r>
              <a:rPr lang="en-US" sz="2400" dirty="0"/>
              <a:t>Psalm 16:11</a:t>
            </a:r>
          </a:p>
          <a:p>
            <a:pPr marL="109728" indent="0">
              <a:buNone/>
            </a:pPr>
            <a:endParaRPr lang="en-US" sz="2400" dirty="0"/>
          </a:p>
          <a:p>
            <a:pPr marL="109728" indent="0">
              <a:buNone/>
            </a:pPr>
            <a:r>
              <a:rPr lang="en-US" sz="2400" dirty="0"/>
              <a:t>You will make known to me the path of life; In Your presence is fullness of joy; In Your right hand there are pleasures forever.</a:t>
            </a:r>
          </a:p>
          <a:p>
            <a:pPr marL="109728" indent="0">
              <a:buNone/>
            </a:pPr>
            <a:endParaRPr lang="en-US" dirty="0"/>
          </a:p>
        </p:txBody>
      </p:sp>
      <p:sp>
        <p:nvSpPr>
          <p:cNvPr id="3" name="Title 2"/>
          <p:cNvSpPr>
            <a:spLocks noGrp="1"/>
          </p:cNvSpPr>
          <p:nvPr>
            <p:ph type="title"/>
          </p:nvPr>
        </p:nvSpPr>
        <p:spPr/>
        <p:txBody>
          <a:bodyPr>
            <a:normAutofit/>
          </a:bodyPr>
          <a:lstStyle/>
          <a:p>
            <a:r>
              <a:rPr lang="en-US" sz="2700" dirty="0">
                <a:solidFill>
                  <a:srgbClr val="FF0000"/>
                </a:solidFill>
                <a:effectLst/>
              </a:rPr>
              <a:t>God’s omnipresence vs. the presence of God</a:t>
            </a:r>
            <a:endParaRPr lang="en-US" sz="2700" dirty="0">
              <a:solidFill>
                <a:srgbClr val="FF0000"/>
              </a:solidFill>
            </a:endParaRPr>
          </a:p>
        </p:txBody>
      </p:sp>
      <p:pic>
        <p:nvPicPr>
          <p:cNvPr id="6" name="Picture 5">
            <a:extLst>
              <a:ext uri="{FF2B5EF4-FFF2-40B4-BE49-F238E27FC236}">
                <a16:creationId xmlns:a16="http://schemas.microsoft.com/office/drawing/2014/main" id="{657E336C-6965-C0F0-FAEC-4CEE339C5AB0}"/>
              </a:ext>
            </a:extLst>
          </p:cNvPr>
          <p:cNvPicPr>
            <a:picLocks noChangeAspect="1"/>
          </p:cNvPicPr>
          <p:nvPr/>
        </p:nvPicPr>
        <p:blipFill>
          <a:blip r:embed="rId2"/>
          <a:stretch>
            <a:fillRect/>
          </a:stretch>
        </p:blipFill>
        <p:spPr>
          <a:xfrm>
            <a:off x="7063954" y="3336295"/>
            <a:ext cx="3494960" cy="2853374"/>
          </a:xfrm>
          <a:prstGeom prst="rect">
            <a:avLst/>
          </a:prstGeom>
        </p:spPr>
      </p:pic>
      <p:pic>
        <p:nvPicPr>
          <p:cNvPr id="8" name="Picture 7">
            <a:extLst>
              <a:ext uri="{FF2B5EF4-FFF2-40B4-BE49-F238E27FC236}">
                <a16:creationId xmlns:a16="http://schemas.microsoft.com/office/drawing/2014/main" id="{C3AA776E-5DAE-3184-B9F1-F0ECAC7B0D43}"/>
              </a:ext>
            </a:extLst>
          </p:cNvPr>
          <p:cNvPicPr>
            <a:picLocks noChangeAspect="1"/>
          </p:cNvPicPr>
          <p:nvPr/>
        </p:nvPicPr>
        <p:blipFill>
          <a:blip r:embed="rId3"/>
          <a:stretch>
            <a:fillRect/>
          </a:stretch>
        </p:blipFill>
        <p:spPr>
          <a:xfrm>
            <a:off x="2441607" y="3259291"/>
            <a:ext cx="1755007" cy="2704145"/>
          </a:xfrm>
          <a:prstGeom prst="rect">
            <a:avLst/>
          </a:prstGeom>
        </p:spPr>
      </p:pic>
    </p:spTree>
    <p:extLst>
      <p:ext uri="{BB962C8B-B14F-4D97-AF65-F5344CB8AC3E}">
        <p14:creationId xmlns:p14="http://schemas.microsoft.com/office/powerpoint/2010/main" val="271186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700" dirty="0">
                <a:effectLst/>
              </a:rPr>
              <a:t>You can be surrounded by people and everyone is ignoring everyone else. Presence does not necessitate intimacy.</a:t>
            </a:r>
            <a:endParaRPr lang="en-US" sz="2700"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1" y="1770743"/>
            <a:ext cx="6478771" cy="3316513"/>
          </a:xfrm>
          <a:prstGeom prst="rect">
            <a:avLst/>
          </a:prstGeom>
        </p:spPr>
      </p:pic>
    </p:spTree>
    <p:extLst>
      <p:ext uri="{BB962C8B-B14F-4D97-AF65-F5344CB8AC3E}">
        <p14:creationId xmlns:p14="http://schemas.microsoft.com/office/powerpoint/2010/main" val="321042256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4AEB75-C319-043C-7CB7-AA2D67C15F5D}"/>
              </a:ext>
            </a:extLst>
          </p:cNvPr>
          <p:cNvPicPr>
            <a:picLocks noChangeAspect="1"/>
          </p:cNvPicPr>
          <p:nvPr/>
        </p:nvPicPr>
        <p:blipFill>
          <a:blip r:embed="rId2"/>
          <a:stretch>
            <a:fillRect/>
          </a:stretch>
        </p:blipFill>
        <p:spPr>
          <a:xfrm>
            <a:off x="2690451" y="2078749"/>
            <a:ext cx="5906324" cy="2257740"/>
          </a:xfrm>
          <a:prstGeom prst="rect">
            <a:avLst/>
          </a:prstGeom>
        </p:spPr>
      </p:pic>
    </p:spTree>
    <p:extLst>
      <p:ext uri="{BB962C8B-B14F-4D97-AF65-F5344CB8AC3E}">
        <p14:creationId xmlns:p14="http://schemas.microsoft.com/office/powerpoint/2010/main" val="180038881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700" dirty="0">
                <a:effectLst/>
              </a:rPr>
              <a:t>Or there can only be two people but be in a relationship.</a:t>
            </a:r>
            <a:endParaRPr lang="en-US" sz="2700"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8621" y="1981200"/>
            <a:ext cx="5133171" cy="3348228"/>
          </a:xfrm>
          <a:prstGeom prst="rect">
            <a:avLst/>
          </a:prstGeom>
        </p:spPr>
      </p:pic>
    </p:spTree>
    <p:extLst>
      <p:ext uri="{BB962C8B-B14F-4D97-AF65-F5344CB8AC3E}">
        <p14:creationId xmlns:p14="http://schemas.microsoft.com/office/powerpoint/2010/main" val="296068479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9133" y="1594587"/>
            <a:ext cx="11216640" cy="3862938"/>
          </a:xfrm>
        </p:spPr>
        <p:txBody>
          <a:bodyPr>
            <a:normAutofit/>
          </a:bodyPr>
          <a:lstStyle/>
          <a:p>
            <a:pPr marL="109728" indent="0">
              <a:buNone/>
            </a:pPr>
            <a:r>
              <a:rPr lang="en-US" dirty="0"/>
              <a:t>Jonah 1:3-4</a:t>
            </a:r>
          </a:p>
          <a:p>
            <a:pPr marL="109728" indent="0">
              <a:buNone/>
            </a:pPr>
            <a:r>
              <a:rPr lang="en-US" dirty="0"/>
              <a:t> </a:t>
            </a:r>
          </a:p>
          <a:p>
            <a:pPr marL="109728" indent="0">
              <a:buNone/>
            </a:pPr>
            <a:r>
              <a:rPr lang="en-US" baseline="30000" dirty="0"/>
              <a:t>3</a:t>
            </a:r>
            <a:r>
              <a:rPr lang="en-US" dirty="0"/>
              <a:t>But Jonah rose up to flee to </a:t>
            </a:r>
            <a:r>
              <a:rPr lang="en-US" dirty="0" err="1"/>
              <a:t>Tarshish</a:t>
            </a:r>
            <a:r>
              <a:rPr lang="en-US" dirty="0"/>
              <a:t> from the presence of the LORD So he went down to Joppa, found a ship which was going to </a:t>
            </a:r>
            <a:r>
              <a:rPr lang="en-US" dirty="0" err="1"/>
              <a:t>Tarshish</a:t>
            </a:r>
            <a:r>
              <a:rPr lang="en-US" dirty="0"/>
              <a:t>, paid the fare and went down into it to go with them to </a:t>
            </a:r>
            <a:r>
              <a:rPr lang="en-US" dirty="0" err="1"/>
              <a:t>Tarshish</a:t>
            </a:r>
            <a:r>
              <a:rPr lang="en-US" dirty="0"/>
              <a:t> from the presence of the LORD. </a:t>
            </a:r>
          </a:p>
          <a:p>
            <a:pPr marL="109728" indent="0">
              <a:buNone/>
            </a:pPr>
            <a:r>
              <a:rPr lang="en-US" dirty="0"/>
              <a:t> </a:t>
            </a:r>
            <a:r>
              <a:rPr lang="en-US" baseline="30000" dirty="0"/>
              <a:t>4</a:t>
            </a:r>
            <a:r>
              <a:rPr lang="en-US" dirty="0"/>
              <a:t>The LORD hurled a great wind on the sea and there was a great storm on the sea so that the ship was about to break up. </a:t>
            </a:r>
          </a:p>
          <a:p>
            <a:pPr marL="109728" indent="0">
              <a:buNone/>
            </a:pPr>
            <a:endParaRPr lang="en-US" dirty="0"/>
          </a:p>
        </p:txBody>
      </p:sp>
      <p:sp>
        <p:nvSpPr>
          <p:cNvPr id="3" name="Title 2"/>
          <p:cNvSpPr>
            <a:spLocks noGrp="1"/>
          </p:cNvSpPr>
          <p:nvPr>
            <p:ph type="title"/>
          </p:nvPr>
        </p:nvSpPr>
        <p:spPr/>
        <p:txBody>
          <a:bodyPr>
            <a:normAutofit/>
          </a:bodyPr>
          <a:lstStyle/>
          <a:p>
            <a:r>
              <a:rPr lang="en-US" sz="2700" dirty="0">
                <a:solidFill>
                  <a:srgbClr val="FF0000"/>
                </a:solidFill>
                <a:effectLst/>
              </a:rPr>
              <a:t>We can never escape God’s presence</a:t>
            </a:r>
            <a:endParaRPr lang="en-US" sz="2700" dirty="0">
              <a:solidFill>
                <a:srgbClr val="FF0000"/>
              </a:solidFill>
            </a:endParaRPr>
          </a:p>
        </p:txBody>
      </p:sp>
    </p:spTree>
    <p:extLst>
      <p:ext uri="{BB962C8B-B14F-4D97-AF65-F5344CB8AC3E}">
        <p14:creationId xmlns:p14="http://schemas.microsoft.com/office/powerpoint/2010/main" val="15470861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4261" y="533401"/>
            <a:ext cx="10915048" cy="5473891"/>
          </a:xfrm>
        </p:spPr>
        <p:txBody>
          <a:bodyPr/>
          <a:lstStyle/>
          <a:p>
            <a:pPr marL="109728" indent="0">
              <a:buNone/>
            </a:pPr>
            <a:r>
              <a:rPr lang="en-US" dirty="0"/>
              <a:t>Jeremiah 23:24</a:t>
            </a:r>
          </a:p>
          <a:p>
            <a:endParaRPr lang="en-US" dirty="0"/>
          </a:p>
          <a:p>
            <a:pPr marL="109728" indent="0">
              <a:buNone/>
            </a:pPr>
            <a:r>
              <a:rPr lang="en-US" dirty="0"/>
              <a:t>Can a man hide himself in hiding places</a:t>
            </a:r>
            <a:br>
              <a:rPr lang="en-US" dirty="0"/>
            </a:br>
            <a:r>
              <a:rPr lang="en-US" dirty="0"/>
              <a:t>So I do not see him?" declares the LORD </a:t>
            </a:r>
            <a:br>
              <a:rPr lang="en-US" dirty="0"/>
            </a:br>
            <a:r>
              <a:rPr lang="en-US" dirty="0"/>
              <a:t>"Do I not fill the heavens and the earth?" declares the LORD.</a:t>
            </a:r>
          </a:p>
          <a:p>
            <a:pPr marL="109728" indent="0">
              <a:buNone/>
            </a:pPr>
            <a:endParaRPr lang="en-US" dirty="0"/>
          </a:p>
          <a:p>
            <a:pPr marL="109728" indent="0">
              <a:buNone/>
            </a:pPr>
            <a:endParaRPr lang="en-US" dirty="0"/>
          </a:p>
          <a:p>
            <a:pPr marL="109728" indent="0">
              <a:buNone/>
            </a:pPr>
            <a:r>
              <a:rPr lang="en-US" dirty="0"/>
              <a:t>Hebrews 4:13</a:t>
            </a:r>
          </a:p>
          <a:p>
            <a:pPr marL="109728" indent="0">
              <a:buNone/>
            </a:pPr>
            <a:endParaRPr lang="en-US" dirty="0"/>
          </a:p>
          <a:p>
            <a:pPr marL="109728" indent="0">
              <a:buNone/>
            </a:pPr>
            <a:r>
              <a:rPr lang="en-US" dirty="0"/>
              <a:t>And there is no creature hidden from His sight, but all things are open and laid bare to the eyes of Him with whom we have to do.</a:t>
            </a:r>
          </a:p>
          <a:p>
            <a:pPr marL="109728" indent="0">
              <a:buNone/>
            </a:pPr>
            <a:endParaRPr lang="en-US" dirty="0"/>
          </a:p>
        </p:txBody>
      </p:sp>
    </p:spTree>
    <p:extLst>
      <p:ext uri="{BB962C8B-B14F-4D97-AF65-F5344CB8AC3E}">
        <p14:creationId xmlns:p14="http://schemas.microsoft.com/office/powerpoint/2010/main" val="82462122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A9DBE8-D49D-2D8A-774A-6E8647C79A53}"/>
              </a:ext>
            </a:extLst>
          </p:cNvPr>
          <p:cNvPicPr>
            <a:picLocks noChangeAspect="1"/>
          </p:cNvPicPr>
          <p:nvPr/>
        </p:nvPicPr>
        <p:blipFill>
          <a:blip r:embed="rId2"/>
          <a:stretch>
            <a:fillRect/>
          </a:stretch>
        </p:blipFill>
        <p:spPr>
          <a:xfrm>
            <a:off x="3669415" y="1166342"/>
            <a:ext cx="4261802" cy="4408761"/>
          </a:xfrm>
          <a:prstGeom prst="rect">
            <a:avLst/>
          </a:prstGeom>
        </p:spPr>
      </p:pic>
    </p:spTree>
    <p:extLst>
      <p:ext uri="{BB962C8B-B14F-4D97-AF65-F5344CB8AC3E}">
        <p14:creationId xmlns:p14="http://schemas.microsoft.com/office/powerpoint/2010/main" val="155721742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5385" y="1219201"/>
            <a:ext cx="11126804" cy="4788091"/>
          </a:xfrm>
        </p:spPr>
        <p:txBody>
          <a:bodyPr>
            <a:normAutofit fontScale="77500" lnSpcReduction="20000"/>
          </a:bodyPr>
          <a:lstStyle/>
          <a:p>
            <a:r>
              <a:rPr lang="en-US" b="1" dirty="0"/>
              <a:t>God is behind us</a:t>
            </a:r>
            <a:r>
              <a:rPr lang="en-US" dirty="0"/>
              <a:t>. 	He protects us from our past. Isaiah 58:8, “The glory of the LORD will be your rear guard.” </a:t>
            </a:r>
          </a:p>
          <a:p>
            <a:pPr marL="109728" indent="0">
              <a:buNone/>
            </a:pPr>
            <a:endParaRPr lang="en-US" dirty="0"/>
          </a:p>
          <a:p>
            <a:r>
              <a:rPr lang="en-US" b="1" dirty="0"/>
              <a:t>God is above us</a:t>
            </a:r>
            <a:r>
              <a:rPr lang="en-US" dirty="0"/>
              <a:t>. 	He covers us from those who arrogantly stand above us and make accusations. Psalm 91:4, “He will cover you with His pinions, And under His wings you may seek refuge.” </a:t>
            </a:r>
          </a:p>
          <a:p>
            <a:pPr marL="109728" indent="0">
              <a:buNone/>
            </a:pPr>
            <a:endParaRPr lang="en-US" dirty="0"/>
          </a:p>
          <a:p>
            <a:r>
              <a:rPr lang="en-US" b="1" dirty="0"/>
              <a:t>God is in front of us</a:t>
            </a:r>
            <a:r>
              <a:rPr lang="en-US" dirty="0"/>
              <a:t>. 	He goes before us so that we might make right decisions. Isaiah 45:2, “"I will go before you and make the rough places smooth.” </a:t>
            </a:r>
          </a:p>
          <a:p>
            <a:pPr marL="109728" indent="0">
              <a:buNone/>
            </a:pPr>
            <a:endParaRPr lang="en-US" dirty="0"/>
          </a:p>
          <a:p>
            <a:r>
              <a:rPr lang="en-US" b="1" dirty="0"/>
              <a:t>God is under us</a:t>
            </a:r>
            <a:r>
              <a:rPr lang="en-US" dirty="0"/>
              <a:t>. 	He cushions and comforts us when we fall. Deuteronomy 33:7, “The eternal God is a dwelling place, and underneath are the everlasting arms.” </a:t>
            </a:r>
          </a:p>
          <a:p>
            <a:pPr marL="109728" indent="0">
              <a:buNone/>
            </a:pPr>
            <a:endParaRPr lang="en-US" dirty="0"/>
          </a:p>
          <a:p>
            <a:r>
              <a:rPr lang="en-US" b="1" dirty="0"/>
              <a:t>God is to our left and to our right</a:t>
            </a:r>
            <a:r>
              <a:rPr lang="en-US" dirty="0"/>
              <a:t>. 	He guards us from unexpected attacks. Psalm 125:2, “As the mountains surround Jerusalem, so the LORD surrounds His people from this time forth and forever.”</a:t>
            </a:r>
          </a:p>
          <a:p>
            <a:pPr marL="109728" indent="0">
              <a:buNone/>
            </a:pPr>
            <a:endParaRPr lang="en-US" dirty="0"/>
          </a:p>
        </p:txBody>
      </p:sp>
      <p:sp>
        <p:nvSpPr>
          <p:cNvPr id="3" name="Title 2"/>
          <p:cNvSpPr>
            <a:spLocks noGrp="1"/>
          </p:cNvSpPr>
          <p:nvPr>
            <p:ph type="title"/>
          </p:nvPr>
        </p:nvSpPr>
        <p:spPr>
          <a:xfrm>
            <a:off x="1981200" y="152400"/>
            <a:ext cx="8229600" cy="868362"/>
          </a:xfrm>
        </p:spPr>
        <p:txBody>
          <a:bodyPr>
            <a:normAutofit/>
          </a:bodyPr>
          <a:lstStyle/>
          <a:p>
            <a:r>
              <a:rPr lang="en-US" dirty="0">
                <a:solidFill>
                  <a:srgbClr val="FF0000"/>
                </a:solidFill>
                <a:effectLst/>
              </a:rPr>
              <a:t>God all around us</a:t>
            </a:r>
            <a:endParaRPr lang="en-US" dirty="0">
              <a:solidFill>
                <a:srgbClr val="FF0000"/>
              </a:solidFill>
            </a:endParaRPr>
          </a:p>
        </p:txBody>
      </p:sp>
    </p:spTree>
    <p:extLst>
      <p:ext uri="{BB962C8B-B14F-4D97-AF65-F5344CB8AC3E}">
        <p14:creationId xmlns:p14="http://schemas.microsoft.com/office/powerpoint/2010/main" val="660207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randombar(horizontal)">
                                      <p:cBhvr>
                                        <p:cTn id="2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446CB3-1ADD-ED5D-7898-6AF8AF4C1D44}"/>
              </a:ext>
            </a:extLst>
          </p:cNvPr>
          <p:cNvPicPr>
            <a:picLocks noChangeAspect="1"/>
          </p:cNvPicPr>
          <p:nvPr/>
        </p:nvPicPr>
        <p:blipFill>
          <a:blip r:embed="rId2"/>
          <a:stretch>
            <a:fillRect/>
          </a:stretch>
        </p:blipFill>
        <p:spPr>
          <a:xfrm>
            <a:off x="3976391" y="609206"/>
            <a:ext cx="4239217" cy="5639587"/>
          </a:xfrm>
          <a:prstGeom prst="rect">
            <a:avLst/>
          </a:prstGeom>
        </p:spPr>
      </p:pic>
    </p:spTree>
    <p:extLst>
      <p:ext uri="{BB962C8B-B14F-4D97-AF65-F5344CB8AC3E}">
        <p14:creationId xmlns:p14="http://schemas.microsoft.com/office/powerpoint/2010/main" val="90739341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29910" y="1417638"/>
            <a:ext cx="4920114" cy="652272"/>
          </a:xfrm>
        </p:spPr>
        <p:txBody>
          <a:bodyPr/>
          <a:lstStyle/>
          <a:p>
            <a:pPr marL="109728" indent="0">
              <a:buNone/>
            </a:pPr>
            <a:r>
              <a:rPr lang="en-US" b="1" dirty="0">
                <a:solidFill>
                  <a:srgbClr val="FF0000"/>
                </a:solidFill>
              </a:rPr>
              <a:t>Nothing can block out God</a:t>
            </a:r>
          </a:p>
        </p:txBody>
      </p:sp>
      <p:sp>
        <p:nvSpPr>
          <p:cNvPr id="3" name="Title 2"/>
          <p:cNvSpPr>
            <a:spLocks noGrp="1"/>
          </p:cNvSpPr>
          <p:nvPr>
            <p:ph type="title"/>
          </p:nvPr>
        </p:nvSpPr>
        <p:spPr/>
        <p:txBody>
          <a:bodyPr>
            <a:normAutofit/>
          </a:bodyPr>
          <a:lstStyle/>
          <a:p>
            <a:r>
              <a:rPr lang="en-US" sz="2700" dirty="0">
                <a:solidFill>
                  <a:srgbClr val="FF0000"/>
                </a:solidFill>
                <a:effectLst/>
              </a:rPr>
              <a:t>What Does God’s Omnipresence Mean to Us?</a:t>
            </a:r>
            <a:endParaRPr lang="en-US" sz="2700" dirty="0">
              <a:solidFill>
                <a:srgbClr val="FF0000"/>
              </a:solidFill>
            </a:endParaRPr>
          </a:p>
        </p:txBody>
      </p:sp>
      <p:pic>
        <p:nvPicPr>
          <p:cNvPr id="6" name="Picture 5">
            <a:extLst>
              <a:ext uri="{FF2B5EF4-FFF2-40B4-BE49-F238E27FC236}">
                <a16:creationId xmlns:a16="http://schemas.microsoft.com/office/drawing/2014/main" id="{E5D8D117-5AE0-660F-C851-691088804559}"/>
              </a:ext>
            </a:extLst>
          </p:cNvPr>
          <p:cNvPicPr>
            <a:picLocks noChangeAspect="1"/>
          </p:cNvPicPr>
          <p:nvPr/>
        </p:nvPicPr>
        <p:blipFill>
          <a:blip r:embed="rId2"/>
          <a:stretch>
            <a:fillRect/>
          </a:stretch>
        </p:blipFill>
        <p:spPr>
          <a:xfrm>
            <a:off x="5129910" y="2342179"/>
            <a:ext cx="5801535" cy="3867690"/>
          </a:xfrm>
          <a:prstGeom prst="rect">
            <a:avLst/>
          </a:prstGeom>
        </p:spPr>
      </p:pic>
    </p:spTree>
    <p:extLst>
      <p:ext uri="{BB962C8B-B14F-4D97-AF65-F5344CB8AC3E}">
        <p14:creationId xmlns:p14="http://schemas.microsoft.com/office/powerpoint/2010/main" val="242591099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1994" y="494098"/>
            <a:ext cx="10792326" cy="5693866"/>
          </a:xfrm>
          <a:prstGeom prst="rect">
            <a:avLst/>
          </a:prstGeom>
          <a:noFill/>
        </p:spPr>
        <p:txBody>
          <a:bodyPr wrap="square" rtlCol="0">
            <a:spAutoFit/>
          </a:bodyPr>
          <a:lstStyle/>
          <a:p>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He is always with us to the end of the age</a:t>
            </a:r>
          </a:p>
          <a:p>
            <a:endPar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Matthew 28:20, “teaching them to observe all that I commanded you; and lo, I am with you always, even to the end of the age.”</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He will never leave nor forsake us</a:t>
            </a:r>
          </a:p>
          <a:p>
            <a:endPar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Hebrews 13:5, “Make sure that your character is free from the love of money, being content with what you have; for He Himself has said, " I WILL NEVER DESERT YOU, NOR WILL I EVER FORSAKE YOU,"</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674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700" dirty="0">
                <a:effectLst/>
              </a:rPr>
              <a:t>God is not so much a lighthouse that we have to move towards to get out of trouble</a:t>
            </a:r>
            <a:endParaRPr lang="en-US" sz="2700"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601" y="1880972"/>
            <a:ext cx="4772691" cy="3096057"/>
          </a:xfrm>
          <a:prstGeom prst="rect">
            <a:avLst/>
          </a:prstGeom>
        </p:spPr>
      </p:pic>
    </p:spTree>
    <p:extLst>
      <p:ext uri="{BB962C8B-B14F-4D97-AF65-F5344CB8AC3E}">
        <p14:creationId xmlns:p14="http://schemas.microsoft.com/office/powerpoint/2010/main" val="170351812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700" dirty="0">
                <a:effectLst/>
              </a:rPr>
              <a:t>Rather, He is like a shepherd who picks us up and carries us away from danger</a:t>
            </a:r>
            <a:endParaRPr lang="en-US" sz="2700"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1" y="1447800"/>
            <a:ext cx="3477111" cy="4610744"/>
          </a:xfrm>
          <a:prstGeom prst="rect">
            <a:avLst/>
          </a:prstGeom>
        </p:spPr>
      </p:pic>
    </p:spTree>
    <p:extLst>
      <p:ext uri="{BB962C8B-B14F-4D97-AF65-F5344CB8AC3E}">
        <p14:creationId xmlns:p14="http://schemas.microsoft.com/office/powerpoint/2010/main" val="409312089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599" y="1828800"/>
            <a:ext cx="11113971" cy="2819400"/>
          </a:xfrm>
        </p:spPr>
        <p:txBody>
          <a:bodyPr>
            <a:noAutofit/>
          </a:bodyPr>
          <a:lstStyle/>
          <a:p>
            <a:pPr marL="109728" indent="0">
              <a:buNone/>
            </a:pPr>
            <a:endParaRPr lang="en-US" dirty="0"/>
          </a:p>
        </p:txBody>
      </p:sp>
      <p:sp>
        <p:nvSpPr>
          <p:cNvPr id="3" name="Title 2"/>
          <p:cNvSpPr>
            <a:spLocks noGrp="1"/>
          </p:cNvSpPr>
          <p:nvPr>
            <p:ph type="title"/>
          </p:nvPr>
        </p:nvSpPr>
        <p:spPr/>
        <p:txBody>
          <a:bodyPr>
            <a:normAutofit/>
          </a:bodyPr>
          <a:lstStyle/>
          <a:p>
            <a:r>
              <a:rPr lang="en-US" dirty="0">
                <a:solidFill>
                  <a:srgbClr val="FF0000"/>
                </a:solidFill>
                <a:effectLst/>
              </a:rPr>
              <a:t>Living God’s Presence</a:t>
            </a:r>
            <a:endParaRPr lang="en-US" dirty="0">
              <a:solidFill>
                <a:srgbClr val="FF0000"/>
              </a:solidFill>
            </a:endParaRPr>
          </a:p>
        </p:txBody>
      </p:sp>
    </p:spTree>
    <p:extLst>
      <p:ext uri="{BB962C8B-B14F-4D97-AF65-F5344CB8AC3E}">
        <p14:creationId xmlns:p14="http://schemas.microsoft.com/office/powerpoint/2010/main" val="410284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0ADB31-AA49-EA49-2CF8-76927420913A}"/>
              </a:ext>
            </a:extLst>
          </p:cNvPr>
          <p:cNvSpPr txBox="1"/>
          <p:nvPr/>
        </p:nvSpPr>
        <p:spPr>
          <a:xfrm>
            <a:off x="481263" y="529389"/>
            <a:ext cx="10693668" cy="5355312"/>
          </a:xfrm>
          <a:prstGeom prst="rect">
            <a:avLst/>
          </a:prstGeom>
          <a:noFill/>
        </p:spPr>
        <p:txBody>
          <a:bodyPr wrap="square" rtlCol="0">
            <a:spAutoFit/>
          </a:bodyPr>
          <a:lstStyle/>
          <a:p>
            <a:r>
              <a:rPr lang="en-US" dirty="0"/>
              <a:t>Let us occupy ourselves entirely in knowing God. The more we know Him, the more we will desire to know Him. As love increases with knowledge, the more we know God, the more we will truly love Him. We will learn to love Him equally in times of distress or in times of great joy.”</a:t>
            </a:r>
          </a:p>
          <a:p>
            <a:endParaRPr lang="en-US" dirty="0"/>
          </a:p>
          <a:p>
            <a:endParaRPr lang="en-US" dirty="0"/>
          </a:p>
          <a:p>
            <a:r>
              <a:rPr lang="en-US" dirty="0"/>
              <a:t>“I cannot imagine how religious persons can live satisfied without the practice of the presence of GOD. For my part I keep myself retired with Him in the depth of </a:t>
            </a:r>
            <a:r>
              <a:rPr lang="en-US" dirty="0" err="1"/>
              <a:t>centre</a:t>
            </a:r>
            <a:r>
              <a:rPr lang="en-US" dirty="0"/>
              <a:t> of my soul as much as I can; and while I am so with Him I fear nothing; but the least turning from Him is insupportable.”</a:t>
            </a:r>
          </a:p>
          <a:p>
            <a:endParaRPr lang="en-US" dirty="0"/>
          </a:p>
          <a:p>
            <a:endParaRPr lang="en-US" dirty="0"/>
          </a:p>
          <a:p>
            <a:r>
              <a:rPr lang="en-US" dirty="0"/>
              <a:t>“The King, full of mercy and goodness, very far from chastising me, embraces me with love, makes me eat at His table, serves me with His own hands, gives me the key of His treasures; He converses and delights Himself with me incessantly, in a thousand and a thousand ways, and treats me in all respects as His favorite. It is thus I consider myself from time to time in His holy presence.”</a:t>
            </a:r>
          </a:p>
          <a:p>
            <a:endParaRPr lang="en-US" dirty="0"/>
          </a:p>
          <a:p>
            <a:r>
              <a:rPr lang="en-US" dirty="0"/>
              <a:t>― Brother Lawrence, The Practice of the Presence of God</a:t>
            </a:r>
          </a:p>
        </p:txBody>
      </p:sp>
    </p:spTree>
    <p:extLst>
      <p:ext uri="{BB962C8B-B14F-4D97-AF65-F5344CB8AC3E}">
        <p14:creationId xmlns:p14="http://schemas.microsoft.com/office/powerpoint/2010/main" val="298160559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EF1513-0E11-2260-8D47-AEE68F692318}"/>
              </a:ext>
            </a:extLst>
          </p:cNvPr>
          <p:cNvSpPr txBox="1"/>
          <p:nvPr/>
        </p:nvSpPr>
        <p:spPr>
          <a:xfrm>
            <a:off x="1183907" y="754318"/>
            <a:ext cx="9615638" cy="2554545"/>
          </a:xfrm>
          <a:prstGeom prst="rect">
            <a:avLst/>
          </a:prstGeom>
          <a:noFill/>
        </p:spPr>
        <p:txBody>
          <a:bodyPr wrap="square">
            <a:spAutoFit/>
          </a:bodyPr>
          <a:lstStyle/>
          <a:p>
            <a:pPr marL="109728" indent="0">
              <a:buNone/>
            </a:pPr>
            <a:r>
              <a:rPr lang="en-US" sz="3200" dirty="0">
                <a:latin typeface="Calibri" panose="020F0502020204030204" pitchFamily="34" charset="0"/>
                <a:ea typeface="Calibri" panose="020F0502020204030204" pitchFamily="34" charset="0"/>
                <a:cs typeface="Calibri" panose="020F0502020204030204" pitchFamily="34" charset="0"/>
              </a:rPr>
              <a:t>Zephaniah 3:17</a:t>
            </a:r>
          </a:p>
          <a:p>
            <a:pPr marL="109728" indent="0">
              <a:buNone/>
            </a:pPr>
            <a:endParaRPr lang="en-US" sz="32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3200" dirty="0">
                <a:latin typeface="Calibri" panose="020F0502020204030204" pitchFamily="34" charset="0"/>
                <a:ea typeface="Calibri" panose="020F0502020204030204" pitchFamily="34" charset="0"/>
                <a:cs typeface="Calibri" panose="020F0502020204030204" pitchFamily="34" charset="0"/>
              </a:rPr>
              <a:t>The LORD your God is in your midst, A victorious warrior He will exult over you with joy, He will be quiet in His love, He will rejoice over you with shouts of joy.</a:t>
            </a:r>
          </a:p>
        </p:txBody>
      </p:sp>
    </p:spTree>
    <p:extLst>
      <p:ext uri="{BB962C8B-B14F-4D97-AF65-F5344CB8AC3E}">
        <p14:creationId xmlns:p14="http://schemas.microsoft.com/office/powerpoint/2010/main" val="307725245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3511" y="1105944"/>
            <a:ext cx="10982425" cy="3166872"/>
          </a:xfrm>
        </p:spPr>
        <p:txBody>
          <a:bodyPr>
            <a:normAutofit/>
          </a:bodyPr>
          <a:lstStyle/>
          <a:p>
            <a:pPr marL="109728" indent="0">
              <a:buNone/>
            </a:pPr>
            <a:r>
              <a:rPr lang="en-US" sz="2800" dirty="0"/>
              <a:t>Psalm 73:23-24</a:t>
            </a:r>
          </a:p>
          <a:p>
            <a:pPr marL="109728" indent="0">
              <a:buNone/>
            </a:pPr>
            <a:endParaRPr lang="en-US" sz="2800" dirty="0"/>
          </a:p>
          <a:p>
            <a:pPr marL="109728" indent="0">
              <a:buNone/>
            </a:pPr>
            <a:r>
              <a:rPr lang="en-US" sz="2800" dirty="0"/>
              <a:t>    </a:t>
            </a:r>
            <a:r>
              <a:rPr lang="en-US" sz="2800" baseline="30000" dirty="0"/>
              <a:t>23</a:t>
            </a:r>
            <a:r>
              <a:rPr lang="en-US" sz="2800" dirty="0"/>
              <a:t>Nevertheless I am continually with You;</a:t>
            </a:r>
            <a:br>
              <a:rPr lang="en-US" sz="2800" dirty="0"/>
            </a:br>
            <a:r>
              <a:rPr lang="en-US" sz="2800" dirty="0"/>
              <a:t>         You have taken hold of my right hand. </a:t>
            </a:r>
            <a:br>
              <a:rPr lang="en-US" sz="2800" dirty="0"/>
            </a:br>
            <a:r>
              <a:rPr lang="en-US" sz="2800" dirty="0"/>
              <a:t>    </a:t>
            </a:r>
            <a:r>
              <a:rPr lang="en-US" sz="2800" baseline="30000" dirty="0"/>
              <a:t>24</a:t>
            </a:r>
            <a:r>
              <a:rPr lang="en-US" sz="2800" dirty="0"/>
              <a:t>With Your counsel You will guide me,</a:t>
            </a:r>
            <a:br>
              <a:rPr lang="en-US" sz="2800" dirty="0"/>
            </a:br>
            <a:r>
              <a:rPr lang="en-US" sz="2800" dirty="0"/>
              <a:t>         And afterward receive me to glory.</a:t>
            </a:r>
          </a:p>
        </p:txBody>
      </p:sp>
    </p:spTree>
    <p:extLst>
      <p:ext uri="{BB962C8B-B14F-4D97-AF65-F5344CB8AC3E}">
        <p14:creationId xmlns:p14="http://schemas.microsoft.com/office/powerpoint/2010/main" val="32685034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599" y="1481329"/>
            <a:ext cx="10796337" cy="1414272"/>
          </a:xfrm>
        </p:spPr>
        <p:txBody>
          <a:bodyPr/>
          <a:lstStyle/>
          <a:p>
            <a:pPr marL="109728" indent="0">
              <a:buNone/>
            </a:pPr>
            <a:r>
              <a:rPr lang="en-US" dirty="0"/>
              <a:t>1) In addition to the ones discussed above, what are some other assurances that God’s omnipresence means to us?</a:t>
            </a:r>
          </a:p>
        </p:txBody>
      </p:sp>
      <p:sp>
        <p:nvSpPr>
          <p:cNvPr id="3" name="Title 2"/>
          <p:cNvSpPr>
            <a:spLocks noGrp="1"/>
          </p:cNvSpPr>
          <p:nvPr>
            <p:ph type="title"/>
          </p:nvPr>
        </p:nvSpPr>
        <p:spPr/>
        <p:txBody>
          <a:bodyPr/>
          <a:lstStyle/>
          <a:p>
            <a:r>
              <a:rPr lang="en-US" dirty="0">
                <a:solidFill>
                  <a:srgbClr val="FF0000"/>
                </a:solidFill>
              </a:rPr>
              <a:t>Discussion Questions</a:t>
            </a:r>
          </a:p>
        </p:txBody>
      </p:sp>
      <p:sp>
        <p:nvSpPr>
          <p:cNvPr id="4" name="TextBox 3"/>
          <p:cNvSpPr txBox="1"/>
          <p:nvPr/>
        </p:nvSpPr>
        <p:spPr>
          <a:xfrm>
            <a:off x="691413" y="2774482"/>
            <a:ext cx="10632708" cy="923330"/>
          </a:xfrm>
          <a:prstGeom prst="rect">
            <a:avLst/>
          </a:prstGeom>
          <a:noFill/>
        </p:spPr>
        <p:txBody>
          <a:bodyPr wrap="square" rtlCol="0">
            <a:spAutoFit/>
          </a:bodyPr>
          <a:lstStyle/>
          <a:p>
            <a:r>
              <a:rPr lang="en-US" sz="2700" dirty="0">
                <a:solidFill>
                  <a:prstClr val="black"/>
                </a:solidFill>
                <a:latin typeface="Lucida Sans Unicode"/>
              </a:rPr>
              <a:t>2) If God is everywhere, then why do so many people, including many Christians, feel so abandoned and alone?</a:t>
            </a:r>
          </a:p>
        </p:txBody>
      </p:sp>
      <p:sp>
        <p:nvSpPr>
          <p:cNvPr id="5" name="Content Placeholder 1">
            <a:extLst>
              <a:ext uri="{FF2B5EF4-FFF2-40B4-BE49-F238E27FC236}">
                <a16:creationId xmlns:a16="http://schemas.microsoft.com/office/drawing/2014/main" id="{BEF78E2E-1616-8B9D-C25C-F04FAD329DBF}"/>
              </a:ext>
            </a:extLst>
          </p:cNvPr>
          <p:cNvSpPr txBox="1">
            <a:spLocks/>
          </p:cNvSpPr>
          <p:nvPr/>
        </p:nvSpPr>
        <p:spPr>
          <a:xfrm>
            <a:off x="609599" y="4188754"/>
            <a:ext cx="10430578" cy="957072"/>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Font typeface="Wingdings 3"/>
              <a:buNone/>
            </a:pPr>
            <a:r>
              <a:rPr lang="en-US"/>
              <a:t>3) How does knowing that God is omnipresent help us as we go through life?</a:t>
            </a:r>
            <a:endParaRPr lang="en-US" dirty="0"/>
          </a:p>
        </p:txBody>
      </p:sp>
    </p:spTree>
    <p:extLst>
      <p:ext uri="{BB962C8B-B14F-4D97-AF65-F5344CB8AC3E}">
        <p14:creationId xmlns:p14="http://schemas.microsoft.com/office/powerpoint/2010/main" val="63853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0664" y="451586"/>
            <a:ext cx="10627895" cy="923330"/>
          </a:xfrm>
          <a:prstGeom prst="rect">
            <a:avLst/>
          </a:prstGeom>
          <a:noFill/>
        </p:spPr>
        <p:txBody>
          <a:bodyPr wrap="square" rtlCol="0">
            <a:spAutoFit/>
          </a:bodyPr>
          <a:lstStyle/>
          <a:p>
            <a:r>
              <a:rPr lang="en-US" sz="2700" dirty="0">
                <a:solidFill>
                  <a:prstClr val="black"/>
                </a:solidFill>
                <a:latin typeface="Lucida Sans Unicode"/>
              </a:rPr>
              <a:t>4) How will our understanding of God’s relationship to us help us in our relationships with others?</a:t>
            </a:r>
          </a:p>
        </p:txBody>
      </p:sp>
      <p:sp>
        <p:nvSpPr>
          <p:cNvPr id="5" name="TextBox 4"/>
          <p:cNvSpPr txBox="1"/>
          <p:nvPr/>
        </p:nvSpPr>
        <p:spPr>
          <a:xfrm>
            <a:off x="710663" y="1827998"/>
            <a:ext cx="10801151" cy="923330"/>
          </a:xfrm>
          <a:prstGeom prst="rect">
            <a:avLst/>
          </a:prstGeom>
          <a:noFill/>
        </p:spPr>
        <p:txBody>
          <a:bodyPr wrap="square" rtlCol="0">
            <a:spAutoFit/>
          </a:bodyPr>
          <a:lstStyle/>
          <a:p>
            <a:r>
              <a:rPr lang="en-US" sz="2700" dirty="0">
                <a:solidFill>
                  <a:prstClr val="black"/>
                </a:solidFill>
                <a:latin typeface="Lucida Sans Unicode"/>
              </a:rPr>
              <a:t>5) If God is all around me and with me then why do not I feel His presence in some special obvious way?</a:t>
            </a:r>
          </a:p>
        </p:txBody>
      </p:sp>
      <p:sp>
        <p:nvSpPr>
          <p:cNvPr id="7" name="Content Placeholder 1">
            <a:extLst>
              <a:ext uri="{FF2B5EF4-FFF2-40B4-BE49-F238E27FC236}">
                <a16:creationId xmlns:a16="http://schemas.microsoft.com/office/drawing/2014/main" id="{D5428579-863C-E5B7-6CB3-6CE081B3B23B}"/>
              </a:ext>
            </a:extLst>
          </p:cNvPr>
          <p:cNvSpPr>
            <a:spLocks noGrp="1"/>
          </p:cNvSpPr>
          <p:nvPr>
            <p:ph idx="1"/>
          </p:nvPr>
        </p:nvSpPr>
        <p:spPr>
          <a:xfrm>
            <a:off x="591150" y="3204410"/>
            <a:ext cx="10866922" cy="2633472"/>
          </a:xfrm>
        </p:spPr>
        <p:txBody>
          <a:bodyPr/>
          <a:lstStyle/>
          <a:p>
            <a:pPr marL="109728" indent="0">
              <a:buNone/>
            </a:pPr>
            <a:r>
              <a:rPr lang="en-US" dirty="0"/>
              <a:t>6) Romans 8:9 reads, “However, you are not in the flesh but in the Spirit, if indeed the Spirit of God dwells in you but if anyone does not have the Spirit of Christ, he does not belong to Him.” If God is everywhere then how can someone not have the Spirit of Christ?</a:t>
            </a:r>
          </a:p>
        </p:txBody>
      </p:sp>
    </p:spTree>
    <p:extLst>
      <p:ext uri="{BB962C8B-B14F-4D97-AF65-F5344CB8AC3E}">
        <p14:creationId xmlns:p14="http://schemas.microsoft.com/office/powerpoint/2010/main" val="83716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8758" y="771626"/>
            <a:ext cx="10677553" cy="1754326"/>
          </a:xfrm>
          <a:prstGeom prst="rect">
            <a:avLst/>
          </a:prstGeom>
          <a:noFill/>
        </p:spPr>
        <p:txBody>
          <a:bodyPr wrap="square" rtlCol="0">
            <a:spAutoFit/>
          </a:bodyPr>
          <a:lstStyle/>
          <a:p>
            <a:r>
              <a:rPr lang="en-US" sz="2700" dirty="0">
                <a:solidFill>
                  <a:prstClr val="black"/>
                </a:solidFill>
                <a:latin typeface="Lucida Sans Unicode"/>
              </a:rPr>
              <a:t>7) Matthew 18:20 says, “For where two or three have gathered together in My name, I am there in their midst.” If God is omnipresent then is not He already in our midst all of the time anyway? So what does this verse mean?</a:t>
            </a:r>
          </a:p>
        </p:txBody>
      </p:sp>
    </p:spTree>
    <p:extLst>
      <p:ext uri="{BB962C8B-B14F-4D97-AF65-F5344CB8AC3E}">
        <p14:creationId xmlns:p14="http://schemas.microsoft.com/office/powerpoint/2010/main" val="3104189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109728" indent="0">
              <a:buNone/>
            </a:pPr>
            <a:r>
              <a:rPr lang="en-US" dirty="0"/>
              <a:t>Floyd got saved around a year ago and when he started coming to your church you became friends. Though you know that no one completely cleans up every aspect of their life soon after becoming a Christian you have a suspicion that Floyd still regularly indulges in pornography. You have asked him about it and his reply is always that he used to be heavy into it but that stopped immediately after he got saved. Then one day you are at his house and you notice a pornography magazine that was carelessly left on a table. You notice that it is a recent issue. Just then Floyd walks into the room and sees what you have found. He stammers but cannot explain it away. You ask him to sit down. What will you say to him and how might God’s omnipresence prove to be a deterrent?</a:t>
            </a:r>
          </a:p>
        </p:txBody>
      </p:sp>
      <p:sp>
        <p:nvSpPr>
          <p:cNvPr id="3" name="Title 2"/>
          <p:cNvSpPr>
            <a:spLocks noGrp="1"/>
          </p:cNvSpPr>
          <p:nvPr>
            <p:ph type="title"/>
          </p:nvPr>
        </p:nvSpPr>
        <p:spPr/>
        <p:txBody>
          <a:bodyPr/>
          <a:lstStyle/>
          <a:p>
            <a:r>
              <a:rPr lang="en-US" dirty="0">
                <a:solidFill>
                  <a:srgbClr val="FF0000"/>
                </a:solidFill>
              </a:rPr>
              <a:t>Situation</a:t>
            </a:r>
          </a:p>
        </p:txBody>
      </p:sp>
    </p:spTree>
    <p:extLst>
      <p:ext uri="{BB962C8B-B14F-4D97-AF65-F5344CB8AC3E}">
        <p14:creationId xmlns:p14="http://schemas.microsoft.com/office/powerpoint/2010/main" val="26572065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52400"/>
            <a:ext cx="7772400" cy="3124200"/>
          </a:xfrm>
        </p:spPr>
        <p:txBody>
          <a:bodyPr>
            <a:normAutofit fontScale="90000"/>
          </a:bodyPr>
          <a:lstStyle/>
          <a:p>
            <a:pPr algn="ctr"/>
            <a:r>
              <a:rPr lang="en-US" dirty="0"/>
              <a:t>Welcome to</a:t>
            </a:r>
            <a:br>
              <a:rPr lang="en-US" sz="3100" dirty="0"/>
            </a:br>
            <a:br>
              <a:rPr lang="en-US" sz="3100" dirty="0"/>
            </a:br>
            <a:r>
              <a:rPr lang="en-US" dirty="0"/>
              <a:t>Who is God</a:t>
            </a:r>
            <a:br>
              <a:rPr lang="en-US" dirty="0"/>
            </a:br>
            <a:r>
              <a:rPr lang="en-US" dirty="0"/>
              <a:t>and </a:t>
            </a:r>
            <a:br>
              <a:rPr lang="en-US" dirty="0"/>
            </a:br>
            <a:r>
              <a:rPr lang="en-US" dirty="0"/>
              <a:t>Why Does it Matter to Us?</a:t>
            </a:r>
          </a:p>
        </p:txBody>
      </p:sp>
      <p:sp>
        <p:nvSpPr>
          <p:cNvPr id="3" name="Subtitle 2"/>
          <p:cNvSpPr>
            <a:spLocks noGrp="1"/>
          </p:cNvSpPr>
          <p:nvPr>
            <p:ph type="subTitle" idx="1"/>
          </p:nvPr>
        </p:nvSpPr>
        <p:spPr/>
        <p:txBody>
          <a:bodyPr>
            <a:normAutofit/>
          </a:bodyPr>
          <a:lstStyle/>
          <a:p>
            <a:pPr algn="ctr"/>
            <a:r>
              <a:rPr lang="en-US" sz="6000" dirty="0">
                <a:solidFill>
                  <a:srgbClr val="FF0000"/>
                </a:solidFill>
              </a:rPr>
              <a:t>The Holy God</a:t>
            </a:r>
          </a:p>
        </p:txBody>
      </p:sp>
    </p:spTree>
    <p:extLst>
      <p:ext uri="{BB962C8B-B14F-4D97-AF65-F5344CB8AC3E}">
        <p14:creationId xmlns:p14="http://schemas.microsoft.com/office/powerpoint/2010/main" val="365820498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1"/>
            <a:ext cx="8229600" cy="5745163"/>
          </a:xfrm>
        </p:spPr>
        <p:txBody>
          <a:bodyPr>
            <a:normAutofit/>
          </a:bodyPr>
          <a:lstStyle/>
          <a:p>
            <a:r>
              <a:rPr lang="en-US" dirty="0"/>
              <a:t>Introduction</a:t>
            </a:r>
          </a:p>
          <a:p>
            <a:r>
              <a:rPr lang="en-US" dirty="0"/>
              <a:t>The Eternal God</a:t>
            </a:r>
          </a:p>
          <a:p>
            <a:r>
              <a:rPr lang="en-US" dirty="0"/>
              <a:t>The Immutable God</a:t>
            </a:r>
          </a:p>
          <a:p>
            <a:r>
              <a:rPr lang="en-US" dirty="0"/>
              <a:t>The Omnipotent God</a:t>
            </a:r>
          </a:p>
          <a:p>
            <a:r>
              <a:rPr lang="en-US" dirty="0"/>
              <a:t>The Omniscient God</a:t>
            </a:r>
          </a:p>
          <a:p>
            <a:r>
              <a:rPr lang="en-US" dirty="0"/>
              <a:t>The Omnipresent God</a:t>
            </a:r>
          </a:p>
          <a:p>
            <a:r>
              <a:rPr lang="en-US" dirty="0">
                <a:solidFill>
                  <a:srgbClr val="FF0000"/>
                </a:solidFill>
              </a:rPr>
              <a:t>The Holy God</a:t>
            </a:r>
          </a:p>
          <a:p>
            <a:r>
              <a:rPr lang="en-US" dirty="0"/>
              <a:t>The Sovereign God</a:t>
            </a:r>
          </a:p>
          <a:p>
            <a:r>
              <a:rPr lang="en-US" dirty="0"/>
              <a:t>The Divine Love</a:t>
            </a:r>
          </a:p>
          <a:p>
            <a:r>
              <a:rPr lang="en-US" dirty="0"/>
              <a:t>The Divine Faithfulness</a:t>
            </a:r>
          </a:p>
          <a:p>
            <a:r>
              <a:rPr lang="en-US" dirty="0"/>
              <a:t>The Divine Comfort</a:t>
            </a:r>
          </a:p>
        </p:txBody>
      </p:sp>
    </p:spTree>
    <p:extLst>
      <p:ext uri="{BB962C8B-B14F-4D97-AF65-F5344CB8AC3E}">
        <p14:creationId xmlns:p14="http://schemas.microsoft.com/office/powerpoint/2010/main" val="237992941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87141" y="152402"/>
            <a:ext cx="10943924" cy="2285999"/>
          </a:xfrm>
        </p:spPr>
        <p:txBody>
          <a:bodyPr/>
          <a:lstStyle/>
          <a:p>
            <a:pPr marL="109728" indent="0">
              <a:buNone/>
            </a:pPr>
            <a:r>
              <a:rPr lang="en-US" sz="2000" dirty="0"/>
              <a:t>To define holiness as an abstinence from sin and a hatred of sin is be half right.</a:t>
            </a:r>
          </a:p>
          <a:p>
            <a:pPr marL="109728" indent="0">
              <a:buNone/>
            </a:pPr>
            <a:endParaRPr lang="en-US" sz="2000" dirty="0"/>
          </a:p>
          <a:p>
            <a:pPr marL="109728" indent="0">
              <a:buNone/>
            </a:pPr>
            <a:r>
              <a:rPr lang="en-US" sz="2000" dirty="0" err="1"/>
              <a:t>Habbakuk</a:t>
            </a:r>
            <a:r>
              <a:rPr lang="en-US" sz="2000" dirty="0"/>
              <a:t> 1:13a</a:t>
            </a:r>
          </a:p>
          <a:p>
            <a:pPr marL="109728" indent="0">
              <a:buNone/>
            </a:pPr>
            <a:r>
              <a:rPr lang="en-US" sz="2000" dirty="0"/>
              <a:t>Your eyes are too pure to approve evil,  And You can not look on wickedness with favor</a:t>
            </a:r>
          </a:p>
          <a:p>
            <a:pPr marL="109728" indent="0">
              <a:buNone/>
            </a:pPr>
            <a:endParaRPr lang="en-US" dirty="0"/>
          </a:p>
        </p:txBody>
      </p:sp>
      <p:sp>
        <p:nvSpPr>
          <p:cNvPr id="4" name="TextBox 3"/>
          <p:cNvSpPr txBox="1"/>
          <p:nvPr/>
        </p:nvSpPr>
        <p:spPr>
          <a:xfrm>
            <a:off x="654517" y="2667000"/>
            <a:ext cx="10799545" cy="3447098"/>
          </a:xfrm>
          <a:prstGeom prst="rect">
            <a:avLst/>
          </a:prstGeom>
          <a:noFill/>
        </p:spPr>
        <p:txBody>
          <a:bodyPr wrap="square" rtlCol="0">
            <a:spAutoFit/>
          </a:bodyPr>
          <a:lstStyle/>
          <a:p>
            <a:r>
              <a:rPr lang="en-US" sz="2000" dirty="0">
                <a:solidFill>
                  <a:prstClr val="black"/>
                </a:solidFill>
                <a:latin typeface="Lucida Sans Unicode"/>
              </a:rPr>
              <a:t>Holiness also means to be separate, to be above. It has a sense of supreme excellence.</a:t>
            </a:r>
          </a:p>
          <a:p>
            <a:endParaRPr lang="en-US" sz="2000" dirty="0">
              <a:solidFill>
                <a:prstClr val="black"/>
              </a:solidFill>
              <a:latin typeface="Lucida Sans Unicode"/>
            </a:endParaRPr>
          </a:p>
          <a:p>
            <a:r>
              <a:rPr lang="en-US" sz="2000" dirty="0">
                <a:solidFill>
                  <a:prstClr val="black"/>
                </a:solidFill>
                <a:latin typeface="Lucida Sans Unicode"/>
              </a:rPr>
              <a:t>Exodus 15:11</a:t>
            </a:r>
          </a:p>
          <a:p>
            <a:r>
              <a:rPr lang="en-US" sz="2000" dirty="0">
                <a:solidFill>
                  <a:prstClr val="black"/>
                </a:solidFill>
                <a:latin typeface="Lucida Sans Unicode"/>
              </a:rPr>
              <a:t>Who is like Thee among the gods, O LORD? Who is like Thee, majestic in holiness, Awesome in praises, working wonders? </a:t>
            </a:r>
          </a:p>
          <a:p>
            <a:endParaRPr lang="en-US" sz="2000" dirty="0">
              <a:solidFill>
                <a:prstClr val="black"/>
              </a:solidFill>
              <a:latin typeface="Lucida Sans Unicode"/>
            </a:endParaRPr>
          </a:p>
          <a:p>
            <a:r>
              <a:rPr lang="en-US" sz="2000" dirty="0">
                <a:solidFill>
                  <a:prstClr val="black"/>
                </a:solidFill>
                <a:latin typeface="Lucida Sans Unicode"/>
              </a:rPr>
              <a:t>1 Samuel 2:2</a:t>
            </a:r>
          </a:p>
          <a:p>
            <a:r>
              <a:rPr lang="en-US" sz="2000" dirty="0">
                <a:solidFill>
                  <a:prstClr val="black"/>
                </a:solidFill>
                <a:latin typeface="Lucida Sans Unicode"/>
              </a:rPr>
              <a:t>There is no one holy like the LORD, Indeed, there is no one besides Thee, Nor is there any rock like our God.</a:t>
            </a:r>
          </a:p>
          <a:p>
            <a:endParaRPr lang="en-US" dirty="0">
              <a:solidFill>
                <a:prstClr val="black"/>
              </a:solidFill>
              <a:latin typeface="Lucida Sans Unicode"/>
            </a:endParaRPr>
          </a:p>
        </p:txBody>
      </p:sp>
    </p:spTree>
    <p:extLst>
      <p:ext uri="{BB962C8B-B14F-4D97-AF65-F5344CB8AC3E}">
        <p14:creationId xmlns:p14="http://schemas.microsoft.com/office/powerpoint/2010/main" val="182080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0514" y="533401"/>
            <a:ext cx="11203806" cy="5473891"/>
          </a:xfrm>
        </p:spPr>
        <p:txBody>
          <a:bodyPr>
            <a:normAutofit/>
          </a:bodyPr>
          <a:lstStyle/>
          <a:p>
            <a:pPr marL="109728" indent="0">
              <a:buNone/>
            </a:pPr>
            <a:r>
              <a:rPr lang="en-US" dirty="0"/>
              <a:t>“Holy” is the only attribute of God that is repeated three times in any one place.</a:t>
            </a:r>
          </a:p>
          <a:p>
            <a:pPr marL="109728" indent="0">
              <a:buNone/>
            </a:pPr>
            <a:endParaRPr lang="en-US" dirty="0"/>
          </a:p>
          <a:p>
            <a:pPr marL="109728" indent="0">
              <a:buNone/>
            </a:pPr>
            <a:r>
              <a:rPr lang="en-US" dirty="0"/>
              <a:t>Isaiah 6:3</a:t>
            </a:r>
          </a:p>
          <a:p>
            <a:pPr marL="109728" indent="0">
              <a:buNone/>
            </a:pPr>
            <a:r>
              <a:rPr lang="en-US" dirty="0"/>
              <a:t>And one called out to another and said," </a:t>
            </a:r>
            <a:r>
              <a:rPr lang="en-US" b="1" dirty="0">
                <a:solidFill>
                  <a:srgbClr val="FF0000"/>
                </a:solidFill>
              </a:rPr>
              <a:t>Holy, Holy, Holy</a:t>
            </a:r>
            <a:r>
              <a:rPr lang="en-US" dirty="0"/>
              <a:t>, is the LORD of hosts, The whole earth is full of His glory."</a:t>
            </a:r>
          </a:p>
          <a:p>
            <a:pPr marL="109728" indent="0">
              <a:buNone/>
            </a:pPr>
            <a:br>
              <a:rPr lang="en-US" dirty="0"/>
            </a:br>
            <a:r>
              <a:rPr lang="en-US" dirty="0"/>
              <a:t>Revelation 4:8</a:t>
            </a:r>
          </a:p>
          <a:p>
            <a:pPr marL="109728" indent="0">
              <a:buNone/>
            </a:pPr>
            <a:r>
              <a:rPr lang="en-US" dirty="0"/>
              <a:t>And the four living creatures, each one of them having six wings, are full of eyes around and within; and day and night they do not cease to say, "</a:t>
            </a:r>
            <a:r>
              <a:rPr lang="en-US" b="1" dirty="0">
                <a:solidFill>
                  <a:srgbClr val="FF0000"/>
                </a:solidFill>
              </a:rPr>
              <a:t>HOLY, HOLY, HOLY</a:t>
            </a:r>
            <a:r>
              <a:rPr lang="en-US" dirty="0">
                <a:solidFill>
                  <a:srgbClr val="FF0000"/>
                </a:solidFill>
              </a:rPr>
              <a:t> </a:t>
            </a:r>
            <a:r>
              <a:rPr lang="en-US" dirty="0"/>
              <a:t>is THE LORD GOD, THE ALMIGHTY, WHO WAS AND WHO IS AND WHO IS TO COME."</a:t>
            </a:r>
          </a:p>
          <a:p>
            <a:pPr marL="109728" indent="0">
              <a:buNone/>
            </a:pPr>
            <a:endParaRPr lang="en-US" dirty="0"/>
          </a:p>
        </p:txBody>
      </p:sp>
    </p:spTree>
    <p:extLst>
      <p:ext uri="{BB962C8B-B14F-4D97-AF65-F5344CB8AC3E}">
        <p14:creationId xmlns:p14="http://schemas.microsoft.com/office/powerpoint/2010/main" val="375677122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685801"/>
            <a:ext cx="8229600" cy="4525963"/>
          </a:xfrm>
        </p:spPr>
        <p:txBody>
          <a:bodyPr/>
          <a:lstStyle/>
          <a:p>
            <a:pPr lvl="0"/>
            <a:r>
              <a:rPr lang="en-US" dirty="0"/>
              <a:t>The Holy One (Acts 2:27)</a:t>
            </a:r>
          </a:p>
          <a:p>
            <a:pPr marL="109728" indent="0">
              <a:buNone/>
            </a:pPr>
            <a:endParaRPr lang="en-US" dirty="0"/>
          </a:p>
          <a:p>
            <a:pPr lvl="0"/>
            <a:r>
              <a:rPr lang="en-US" dirty="0"/>
              <a:t>The Holy One of Israel (Isaiah 49:7)</a:t>
            </a:r>
          </a:p>
          <a:p>
            <a:pPr marL="109728" indent="0">
              <a:buNone/>
            </a:pPr>
            <a:endParaRPr lang="en-US" dirty="0"/>
          </a:p>
          <a:p>
            <a:pPr lvl="0"/>
            <a:r>
              <a:rPr lang="en-US" dirty="0"/>
              <a:t>Blessed and Holy Ruler (1 Timothy 6:15)</a:t>
            </a:r>
          </a:p>
          <a:p>
            <a:pPr marL="109728" indent="0">
              <a:buNone/>
            </a:pPr>
            <a:endParaRPr lang="en-US" dirty="0"/>
          </a:p>
          <a:p>
            <a:pPr lvl="0"/>
            <a:r>
              <a:rPr lang="en-US" dirty="0"/>
              <a:t>Holy Spirit</a:t>
            </a:r>
          </a:p>
        </p:txBody>
      </p:sp>
    </p:spTree>
    <p:extLst>
      <p:ext uri="{BB962C8B-B14F-4D97-AF65-F5344CB8AC3E}">
        <p14:creationId xmlns:p14="http://schemas.microsoft.com/office/powerpoint/2010/main" val="327826675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4636" y="304801"/>
            <a:ext cx="11386686" cy="5702491"/>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Psalm 5:3-7</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baseline="30000" dirty="0">
                <a:latin typeface="Calibri" panose="020F0502020204030204" pitchFamily="34" charset="0"/>
                <a:ea typeface="Calibri" panose="020F0502020204030204" pitchFamily="34" charset="0"/>
                <a:cs typeface="Calibri" panose="020F0502020204030204" pitchFamily="34" charset="0"/>
              </a:rPr>
              <a:t>4</a:t>
            </a:r>
            <a:r>
              <a:rPr lang="en-US" sz="2800" dirty="0">
                <a:latin typeface="Calibri" panose="020F0502020204030204" pitchFamily="34" charset="0"/>
                <a:ea typeface="Calibri" panose="020F0502020204030204" pitchFamily="34" charset="0"/>
                <a:cs typeface="Calibri" panose="020F0502020204030204" pitchFamily="34" charset="0"/>
              </a:rPr>
              <a:t>For You are not a God who takes pleasure in wickedness; no evil dwells with You. </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baseline="30000" dirty="0">
                <a:latin typeface="Calibri" panose="020F0502020204030204" pitchFamily="34" charset="0"/>
                <a:ea typeface="Calibri" panose="020F0502020204030204" pitchFamily="34" charset="0"/>
                <a:cs typeface="Calibri" panose="020F0502020204030204" pitchFamily="34" charset="0"/>
              </a:rPr>
              <a:t>5</a:t>
            </a:r>
            <a:r>
              <a:rPr lang="en-US" sz="2800" dirty="0">
                <a:latin typeface="Calibri" panose="020F0502020204030204" pitchFamily="34" charset="0"/>
                <a:ea typeface="Calibri" panose="020F0502020204030204" pitchFamily="34" charset="0"/>
                <a:cs typeface="Calibri" panose="020F0502020204030204" pitchFamily="34" charset="0"/>
              </a:rPr>
              <a:t>The boastful shall not stand before Your eyes; You hate all who do iniquity. </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baseline="30000" dirty="0">
                <a:latin typeface="Calibri" panose="020F0502020204030204" pitchFamily="34" charset="0"/>
                <a:ea typeface="Calibri" panose="020F0502020204030204" pitchFamily="34" charset="0"/>
                <a:cs typeface="Calibri" panose="020F0502020204030204" pitchFamily="34" charset="0"/>
              </a:rPr>
              <a:t>6</a:t>
            </a:r>
            <a:r>
              <a:rPr lang="en-US" sz="2800" dirty="0">
                <a:latin typeface="Calibri" panose="020F0502020204030204" pitchFamily="34" charset="0"/>
                <a:ea typeface="Calibri" panose="020F0502020204030204" pitchFamily="34" charset="0"/>
                <a:cs typeface="Calibri" panose="020F0502020204030204" pitchFamily="34" charset="0"/>
              </a:rPr>
              <a:t>You destroy those who speak falsehood; the LORD abhors the man of bloodshed and deceit. </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baseline="30000" dirty="0">
                <a:latin typeface="Calibri" panose="020F0502020204030204" pitchFamily="34" charset="0"/>
                <a:ea typeface="Calibri" panose="020F0502020204030204" pitchFamily="34" charset="0"/>
                <a:cs typeface="Calibri" panose="020F0502020204030204" pitchFamily="34" charset="0"/>
              </a:rPr>
              <a:t>7</a:t>
            </a:r>
            <a:r>
              <a:rPr lang="en-US" sz="2800" dirty="0">
                <a:latin typeface="Calibri" panose="020F0502020204030204" pitchFamily="34" charset="0"/>
                <a:ea typeface="Calibri" panose="020F0502020204030204" pitchFamily="34" charset="0"/>
                <a:cs typeface="Calibri" panose="020F0502020204030204" pitchFamily="34" charset="0"/>
              </a:rPr>
              <a:t>But as for me, by Your abundant lovingkindness I will enter Your house, At Your holy temple I will bow in reverence for You.</a:t>
            </a:r>
          </a:p>
          <a:p>
            <a:pPr marL="109728" indent="0">
              <a:buNone/>
            </a:pPr>
            <a:endParaRPr lang="en-US" dirty="0"/>
          </a:p>
        </p:txBody>
      </p:sp>
    </p:spTree>
    <p:extLst>
      <p:ext uri="{BB962C8B-B14F-4D97-AF65-F5344CB8AC3E}">
        <p14:creationId xmlns:p14="http://schemas.microsoft.com/office/powerpoint/2010/main" val="44158814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2F71FD-F3B6-D757-67CC-372ACAC65456}"/>
              </a:ext>
            </a:extLst>
          </p:cNvPr>
          <p:cNvSpPr txBox="1"/>
          <p:nvPr/>
        </p:nvSpPr>
        <p:spPr>
          <a:xfrm>
            <a:off x="635267" y="623310"/>
            <a:ext cx="4928135" cy="5078313"/>
          </a:xfrm>
          <a:prstGeom prst="rect">
            <a:avLst/>
          </a:prstGeom>
          <a:noFill/>
        </p:spPr>
        <p:txBody>
          <a:bodyPr wrap="square">
            <a:spAutoFit/>
          </a:bodyPr>
          <a:lstStyle/>
          <a:p>
            <a:pPr marR="0" lvl="0">
              <a:spcBef>
                <a:spcPts val="0"/>
              </a:spcBef>
              <a:spcAft>
                <a:spcPts val="0"/>
              </a:spcAft>
            </a:pPr>
            <a:r>
              <a:rPr lang="en-US" sz="3600" dirty="0">
                <a:effectLst/>
                <a:latin typeface="Calibri" panose="020F0502020204030204" pitchFamily="34" charset="0"/>
                <a:ea typeface="Calibri" panose="020F0502020204030204" pitchFamily="34" charset="0"/>
                <a:cs typeface="Times New Roman" panose="02020603050405020304" pitchFamily="18" charset="0"/>
              </a:rPr>
              <a:t>Abortion</a:t>
            </a:r>
          </a:p>
          <a:p>
            <a:pPr marR="0" lvl="0">
              <a:spcBef>
                <a:spcPts val="0"/>
              </a:spcBef>
              <a:spcAft>
                <a:spcPts val="0"/>
              </a:spcAft>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r>
              <a:rPr lang="en-US" sz="3600" dirty="0">
                <a:effectLst/>
                <a:latin typeface="Calibri" panose="020F0502020204030204" pitchFamily="34" charset="0"/>
                <a:ea typeface="Calibri" panose="020F0502020204030204" pitchFamily="34" charset="0"/>
                <a:cs typeface="Times New Roman" panose="02020603050405020304" pitchFamily="18" charset="0"/>
              </a:rPr>
              <a:t>about human trafficking</a:t>
            </a:r>
          </a:p>
          <a:p>
            <a:pPr marR="0" lvl="0">
              <a:spcBef>
                <a:spcPts val="0"/>
              </a:spcBef>
              <a:spcAft>
                <a:spcPts val="0"/>
              </a:spcAft>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r>
              <a:rPr lang="en-US" sz="3600" dirty="0">
                <a:effectLst/>
                <a:latin typeface="Calibri" panose="020F0502020204030204" pitchFamily="34" charset="0"/>
                <a:ea typeface="Calibri" panose="020F0502020204030204" pitchFamily="34" charset="0"/>
                <a:cs typeface="Times New Roman" panose="02020603050405020304" pitchFamily="18" charset="0"/>
              </a:rPr>
              <a:t>about discrimination</a:t>
            </a:r>
          </a:p>
          <a:p>
            <a:pPr marR="0" lvl="0">
              <a:spcBef>
                <a:spcPts val="0"/>
              </a:spcBef>
              <a:spcAft>
                <a:spcPts val="0"/>
              </a:spcAft>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r>
              <a:rPr lang="en-US" sz="3600" dirty="0">
                <a:effectLst/>
                <a:latin typeface="Calibri" panose="020F0502020204030204" pitchFamily="34" charset="0"/>
                <a:ea typeface="Calibri" panose="020F0502020204030204" pitchFamily="34" charset="0"/>
                <a:cs typeface="Times New Roman" panose="02020603050405020304" pitchFamily="18" charset="0"/>
              </a:rPr>
              <a:t>about bullying</a:t>
            </a:r>
          </a:p>
          <a:p>
            <a:pPr marR="0" lvl="0">
              <a:spcBef>
                <a:spcPts val="0"/>
              </a:spcBef>
              <a:spcAft>
                <a:spcPts val="0"/>
              </a:spcAft>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r>
              <a:rPr lang="en-US" sz="3600" dirty="0">
                <a:effectLst/>
                <a:latin typeface="Calibri" panose="020F0502020204030204" pitchFamily="34" charset="0"/>
                <a:ea typeface="Calibri" panose="020F0502020204030204" pitchFamily="34" charset="0"/>
                <a:cs typeface="Times New Roman" panose="02020603050405020304" pitchFamily="18" charset="0"/>
              </a:rPr>
              <a:t>about gossip </a:t>
            </a:r>
          </a:p>
        </p:txBody>
      </p:sp>
      <p:pic>
        <p:nvPicPr>
          <p:cNvPr id="5" name="Picture 4">
            <a:extLst>
              <a:ext uri="{FF2B5EF4-FFF2-40B4-BE49-F238E27FC236}">
                <a16:creationId xmlns:a16="http://schemas.microsoft.com/office/drawing/2014/main" id="{5DE3D057-7620-9CA7-BD2A-BAC063C0DAFF}"/>
              </a:ext>
            </a:extLst>
          </p:cNvPr>
          <p:cNvPicPr>
            <a:picLocks noChangeAspect="1"/>
          </p:cNvPicPr>
          <p:nvPr/>
        </p:nvPicPr>
        <p:blipFill>
          <a:blip r:embed="rId2"/>
          <a:stretch>
            <a:fillRect/>
          </a:stretch>
        </p:blipFill>
        <p:spPr>
          <a:xfrm>
            <a:off x="3012710" y="116397"/>
            <a:ext cx="1657581" cy="1562318"/>
          </a:xfrm>
          <a:prstGeom prst="rect">
            <a:avLst/>
          </a:prstGeom>
        </p:spPr>
      </p:pic>
      <p:pic>
        <p:nvPicPr>
          <p:cNvPr id="7" name="Picture 6">
            <a:extLst>
              <a:ext uri="{FF2B5EF4-FFF2-40B4-BE49-F238E27FC236}">
                <a16:creationId xmlns:a16="http://schemas.microsoft.com/office/drawing/2014/main" id="{50901431-5D00-1C63-DDC0-5AAF96FE3BF0}"/>
              </a:ext>
            </a:extLst>
          </p:cNvPr>
          <p:cNvPicPr>
            <a:picLocks noChangeAspect="1"/>
          </p:cNvPicPr>
          <p:nvPr/>
        </p:nvPicPr>
        <p:blipFill>
          <a:blip r:embed="rId3"/>
          <a:stretch>
            <a:fillRect/>
          </a:stretch>
        </p:blipFill>
        <p:spPr>
          <a:xfrm>
            <a:off x="5848954" y="897556"/>
            <a:ext cx="2886478" cy="1657581"/>
          </a:xfrm>
          <a:prstGeom prst="rect">
            <a:avLst/>
          </a:prstGeom>
        </p:spPr>
      </p:pic>
      <p:pic>
        <p:nvPicPr>
          <p:cNvPr id="9" name="Picture 8">
            <a:extLst>
              <a:ext uri="{FF2B5EF4-FFF2-40B4-BE49-F238E27FC236}">
                <a16:creationId xmlns:a16="http://schemas.microsoft.com/office/drawing/2014/main" id="{4D24DE08-33B6-745E-02E0-ED5475CE4EDB}"/>
              </a:ext>
            </a:extLst>
          </p:cNvPr>
          <p:cNvPicPr>
            <a:picLocks noChangeAspect="1"/>
          </p:cNvPicPr>
          <p:nvPr/>
        </p:nvPicPr>
        <p:blipFill>
          <a:blip r:embed="rId4"/>
          <a:stretch>
            <a:fillRect/>
          </a:stretch>
        </p:blipFill>
        <p:spPr>
          <a:xfrm>
            <a:off x="4767077" y="2677311"/>
            <a:ext cx="2657846" cy="1676634"/>
          </a:xfrm>
          <a:prstGeom prst="rect">
            <a:avLst/>
          </a:prstGeom>
        </p:spPr>
      </p:pic>
      <p:pic>
        <p:nvPicPr>
          <p:cNvPr id="4" name="Picture 3">
            <a:extLst>
              <a:ext uri="{FF2B5EF4-FFF2-40B4-BE49-F238E27FC236}">
                <a16:creationId xmlns:a16="http://schemas.microsoft.com/office/drawing/2014/main" id="{C0241BB8-99A3-A0A5-E793-4DD5EBBCAAFA}"/>
              </a:ext>
            </a:extLst>
          </p:cNvPr>
          <p:cNvPicPr>
            <a:picLocks noChangeAspect="1"/>
          </p:cNvPicPr>
          <p:nvPr/>
        </p:nvPicPr>
        <p:blipFill>
          <a:blip r:embed="rId5"/>
          <a:stretch>
            <a:fillRect/>
          </a:stretch>
        </p:blipFill>
        <p:spPr>
          <a:xfrm>
            <a:off x="7625271" y="3663286"/>
            <a:ext cx="3486637" cy="1381318"/>
          </a:xfrm>
          <a:prstGeom prst="rect">
            <a:avLst/>
          </a:prstGeom>
        </p:spPr>
      </p:pic>
      <p:pic>
        <p:nvPicPr>
          <p:cNvPr id="8" name="Picture 7">
            <a:extLst>
              <a:ext uri="{FF2B5EF4-FFF2-40B4-BE49-F238E27FC236}">
                <a16:creationId xmlns:a16="http://schemas.microsoft.com/office/drawing/2014/main" id="{9E77F9F0-1DDF-263B-08DD-FD4464100A94}"/>
              </a:ext>
            </a:extLst>
          </p:cNvPr>
          <p:cNvPicPr>
            <a:picLocks noChangeAspect="1"/>
          </p:cNvPicPr>
          <p:nvPr/>
        </p:nvPicPr>
        <p:blipFill>
          <a:blip r:embed="rId6"/>
          <a:stretch>
            <a:fillRect/>
          </a:stretch>
        </p:blipFill>
        <p:spPr>
          <a:xfrm>
            <a:off x="4566730" y="5040358"/>
            <a:ext cx="2886478" cy="1667108"/>
          </a:xfrm>
          <a:prstGeom prst="rect">
            <a:avLst/>
          </a:prstGeom>
        </p:spPr>
      </p:pic>
    </p:spTree>
    <p:extLst>
      <p:ext uri="{BB962C8B-B14F-4D97-AF65-F5344CB8AC3E}">
        <p14:creationId xmlns:p14="http://schemas.microsoft.com/office/powerpoint/2010/main" val="285587787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4429F1-C267-1F94-9B2C-2D9A40584AF0}"/>
              </a:ext>
            </a:extLst>
          </p:cNvPr>
          <p:cNvSpPr txBox="1"/>
          <p:nvPr/>
        </p:nvSpPr>
        <p:spPr>
          <a:xfrm>
            <a:off x="1100488" y="1448949"/>
            <a:ext cx="9991023" cy="1569660"/>
          </a:xfrm>
          <a:prstGeom prst="rect">
            <a:avLst/>
          </a:prstGeom>
          <a:noFill/>
        </p:spPr>
        <p:txBody>
          <a:bodyPr wrap="square">
            <a:spAutoFit/>
          </a:bodyPr>
          <a:lstStyle/>
          <a:p>
            <a:r>
              <a:rPr lang="en-US" sz="3200" b="1" baseline="30000" dirty="0">
                <a:effectLst/>
                <a:latin typeface="Calibri" panose="020F0502020204030204" pitchFamily="34" charset="0"/>
                <a:ea typeface="Calibri" panose="020F0502020204030204" pitchFamily="34" charset="0"/>
                <a:cs typeface="Times New Roman" panose="02020603050405020304" pitchFamily="18" charset="0"/>
              </a:rPr>
              <a:t>7</a:t>
            </a:r>
            <a:r>
              <a:rPr lang="en-US" sz="3200" b="1" dirty="0">
                <a:effectLst/>
                <a:latin typeface="Calibri" panose="020F0502020204030204" pitchFamily="34" charset="0"/>
                <a:ea typeface="Calibri" panose="020F0502020204030204" pitchFamily="34" charset="0"/>
                <a:cs typeface="Times New Roman" panose="02020603050405020304" pitchFamily="18" charset="0"/>
              </a:rPr>
              <a:t>But as for me, </a:t>
            </a:r>
          </a:p>
          <a:p>
            <a:r>
              <a:rPr lang="en-US" sz="3200" b="1" dirty="0">
                <a:effectLst/>
                <a:latin typeface="Calibri" panose="020F0502020204030204" pitchFamily="34" charset="0"/>
                <a:ea typeface="Calibri" panose="020F0502020204030204" pitchFamily="34" charset="0"/>
                <a:cs typeface="Times New Roman" panose="02020603050405020304" pitchFamily="18" charset="0"/>
              </a:rPr>
              <a:t>by Your abundant lovingkindness I will enter Your house,</a:t>
            </a:r>
            <a:br>
              <a:rPr lang="en-US" sz="3200" b="1" dirty="0">
                <a:effectLst/>
                <a:latin typeface="Calibri" panose="020F0502020204030204" pitchFamily="34" charset="0"/>
                <a:ea typeface="Calibri" panose="020F0502020204030204" pitchFamily="34" charset="0"/>
                <a:cs typeface="Times New Roman" panose="02020603050405020304" pitchFamily="18" charset="0"/>
              </a:rPr>
            </a:br>
            <a:r>
              <a:rPr lang="en-US" sz="3200" b="1" dirty="0">
                <a:effectLst/>
                <a:latin typeface="Calibri" panose="020F0502020204030204" pitchFamily="34" charset="0"/>
                <a:ea typeface="Calibri" panose="020F0502020204030204" pitchFamily="34" charset="0"/>
                <a:cs typeface="Times New Roman" panose="02020603050405020304" pitchFamily="18" charset="0"/>
              </a:rPr>
              <a:t>At Your holy temple I will bow in reverence for You.</a:t>
            </a:r>
            <a:endParaRPr lang="en-US" sz="3200" dirty="0"/>
          </a:p>
        </p:txBody>
      </p:sp>
    </p:spTree>
    <p:extLst>
      <p:ext uri="{BB962C8B-B14F-4D97-AF65-F5344CB8AC3E}">
        <p14:creationId xmlns:p14="http://schemas.microsoft.com/office/powerpoint/2010/main" val="185555800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752601"/>
            <a:ext cx="10854088" cy="2848275"/>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1. "Hamartia" = "To miss the mark", as in archery competition, and therefore fail to receive the prize, or blessing. This is the general Greek word for sin, and is used 221 times. "Hamartia" encompasses the other 6 words for specific sins, in the sense that in all types of sin, we are "missing the mark". Example: Heb. 12:1, "the sin (hamartia) which doeth so easily beset us". We are aiming at God's best, but miss it. </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3" name="Title 2"/>
          <p:cNvSpPr>
            <a:spLocks noGrp="1"/>
          </p:cNvSpPr>
          <p:nvPr>
            <p:ph type="title"/>
          </p:nvPr>
        </p:nvSpPr>
        <p:spPr/>
        <p:txBody>
          <a:bodyPr>
            <a:normAutofit fontScale="90000"/>
          </a:bodyPr>
          <a:lstStyle/>
          <a:p>
            <a:r>
              <a:rPr lang="en-US" dirty="0">
                <a:solidFill>
                  <a:srgbClr val="FF0000"/>
                </a:solidFill>
                <a:effectLst/>
              </a:rPr>
              <a:t>To understand holiness we need to understand what sin is</a:t>
            </a:r>
            <a:endParaRPr lang="en-US" dirty="0">
              <a:solidFill>
                <a:srgbClr val="FF0000"/>
              </a:solidFill>
            </a:endParaRPr>
          </a:p>
        </p:txBody>
      </p:sp>
      <p:pic>
        <p:nvPicPr>
          <p:cNvPr id="5" name="Picture 4">
            <a:extLst>
              <a:ext uri="{FF2B5EF4-FFF2-40B4-BE49-F238E27FC236}">
                <a16:creationId xmlns:a16="http://schemas.microsoft.com/office/drawing/2014/main" id="{15A64C91-1712-067C-B14F-102D39F11787}"/>
              </a:ext>
            </a:extLst>
          </p:cNvPr>
          <p:cNvPicPr>
            <a:picLocks noChangeAspect="1"/>
          </p:cNvPicPr>
          <p:nvPr/>
        </p:nvPicPr>
        <p:blipFill>
          <a:blip r:embed="rId2"/>
          <a:stretch>
            <a:fillRect/>
          </a:stretch>
        </p:blipFill>
        <p:spPr>
          <a:xfrm>
            <a:off x="9233000" y="4308036"/>
            <a:ext cx="2619741" cy="2457793"/>
          </a:xfrm>
          <a:prstGeom prst="rect">
            <a:avLst/>
          </a:prstGeom>
        </p:spPr>
      </p:pic>
    </p:spTree>
    <p:extLst>
      <p:ext uri="{BB962C8B-B14F-4D97-AF65-F5344CB8AC3E}">
        <p14:creationId xmlns:p14="http://schemas.microsoft.com/office/powerpoint/2010/main" val="36196123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6017" y="304800"/>
            <a:ext cx="10924674" cy="1752600"/>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2. "</a:t>
            </a:r>
            <a:r>
              <a:rPr lang="en-US" sz="2800" dirty="0" err="1">
                <a:latin typeface="Calibri" panose="020F0502020204030204" pitchFamily="34" charset="0"/>
                <a:ea typeface="Calibri" panose="020F0502020204030204" pitchFamily="34" charset="0"/>
                <a:cs typeface="Calibri" panose="020F0502020204030204" pitchFamily="34" charset="0"/>
              </a:rPr>
              <a:t>Hettema</a:t>
            </a:r>
            <a:r>
              <a:rPr lang="en-US" sz="2800" dirty="0">
                <a:latin typeface="Calibri" panose="020F0502020204030204" pitchFamily="34" charset="0"/>
                <a:ea typeface="Calibri" panose="020F0502020204030204" pitchFamily="34" charset="0"/>
                <a:cs typeface="Calibri" panose="020F0502020204030204" pitchFamily="34" charset="0"/>
              </a:rPr>
              <a:t>" = "Diminishing what should have been given full measure". Example: 1 Cor. 6:7, "there is a fault (</a:t>
            </a:r>
            <a:r>
              <a:rPr lang="en-US" sz="2800" dirty="0" err="1">
                <a:latin typeface="Calibri" panose="020F0502020204030204" pitchFamily="34" charset="0"/>
                <a:ea typeface="Calibri" panose="020F0502020204030204" pitchFamily="34" charset="0"/>
                <a:cs typeface="Calibri" panose="020F0502020204030204" pitchFamily="34" charset="0"/>
              </a:rPr>
              <a:t>hettema</a:t>
            </a:r>
            <a:r>
              <a:rPr lang="en-US" sz="2800" dirty="0">
                <a:latin typeface="Calibri" panose="020F0502020204030204" pitchFamily="34" charset="0"/>
                <a:ea typeface="Calibri" panose="020F0502020204030204" pitchFamily="34" charset="0"/>
                <a:cs typeface="Calibri" panose="020F0502020204030204" pitchFamily="34" charset="0"/>
              </a:rPr>
              <a:t>) among you". Not giving God and all that is related to Him their proper place. </a:t>
            </a:r>
          </a:p>
        </p:txBody>
      </p:sp>
      <p:pic>
        <p:nvPicPr>
          <p:cNvPr id="8" name="Picture 7">
            <a:extLst>
              <a:ext uri="{FF2B5EF4-FFF2-40B4-BE49-F238E27FC236}">
                <a16:creationId xmlns:a16="http://schemas.microsoft.com/office/drawing/2014/main" id="{33374916-B10E-AA8D-13A1-6E5758AA659F}"/>
              </a:ext>
            </a:extLst>
          </p:cNvPr>
          <p:cNvPicPr>
            <a:picLocks noChangeAspect="1"/>
          </p:cNvPicPr>
          <p:nvPr/>
        </p:nvPicPr>
        <p:blipFill>
          <a:blip r:embed="rId2"/>
          <a:stretch>
            <a:fillRect/>
          </a:stretch>
        </p:blipFill>
        <p:spPr>
          <a:xfrm>
            <a:off x="8869151" y="2324708"/>
            <a:ext cx="2964369" cy="4228492"/>
          </a:xfrm>
          <a:prstGeom prst="rect">
            <a:avLst/>
          </a:prstGeom>
        </p:spPr>
      </p:pic>
    </p:spTree>
    <p:extLst>
      <p:ext uri="{BB962C8B-B14F-4D97-AF65-F5344CB8AC3E}">
        <p14:creationId xmlns:p14="http://schemas.microsoft.com/office/powerpoint/2010/main" val="188398099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19764" y="469232"/>
            <a:ext cx="10924674" cy="1384995"/>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3. "</a:t>
            </a:r>
            <a:r>
              <a:rPr lang="en-US"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Paraptoma</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 "Falling when one should have stood". This is actually an unintentional slip. Example: Eph. 1:7, We have "the forgiveness of sins (</a:t>
            </a:r>
            <a:r>
              <a:rPr lang="en-US"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paraptoma</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according to the riches of His grace". </a:t>
            </a:r>
          </a:p>
        </p:txBody>
      </p:sp>
      <p:pic>
        <p:nvPicPr>
          <p:cNvPr id="8" name="Picture 7">
            <a:extLst>
              <a:ext uri="{FF2B5EF4-FFF2-40B4-BE49-F238E27FC236}">
                <a16:creationId xmlns:a16="http://schemas.microsoft.com/office/drawing/2014/main" id="{670AE868-E1D2-1059-F39D-30258049AE24}"/>
              </a:ext>
            </a:extLst>
          </p:cNvPr>
          <p:cNvPicPr>
            <a:picLocks noChangeAspect="1"/>
          </p:cNvPicPr>
          <p:nvPr/>
        </p:nvPicPr>
        <p:blipFill>
          <a:blip r:embed="rId2"/>
          <a:stretch>
            <a:fillRect/>
          </a:stretch>
        </p:blipFill>
        <p:spPr>
          <a:xfrm>
            <a:off x="7191337" y="2974696"/>
            <a:ext cx="4462314" cy="3474230"/>
          </a:xfrm>
          <a:prstGeom prst="rect">
            <a:avLst/>
          </a:prstGeom>
        </p:spPr>
      </p:pic>
    </p:spTree>
    <p:extLst>
      <p:ext uri="{BB962C8B-B14F-4D97-AF65-F5344CB8AC3E}">
        <p14:creationId xmlns:p14="http://schemas.microsoft.com/office/powerpoint/2010/main" val="288858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0514" y="622434"/>
            <a:ext cx="10924674" cy="1815882"/>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4. "</a:t>
            </a:r>
            <a:r>
              <a:rPr lang="en-US"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Agnoeema</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 "Ignorance when one should have known". Example: Heb. 9:7, "the errors (</a:t>
            </a:r>
            <a:r>
              <a:rPr lang="en-US"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agnoeema</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of the people". This passage speaks of how the Old Testament was a shadow of the New Testament. Ignorance is no excuse.</a:t>
            </a:r>
          </a:p>
        </p:txBody>
      </p:sp>
      <p:pic>
        <p:nvPicPr>
          <p:cNvPr id="3" name="Picture 2">
            <a:extLst>
              <a:ext uri="{FF2B5EF4-FFF2-40B4-BE49-F238E27FC236}">
                <a16:creationId xmlns:a16="http://schemas.microsoft.com/office/drawing/2014/main" id="{0EC43B41-B0A9-72C3-CD6E-CF7A94CDFFDF}"/>
              </a:ext>
            </a:extLst>
          </p:cNvPr>
          <p:cNvPicPr>
            <a:picLocks noChangeAspect="1"/>
          </p:cNvPicPr>
          <p:nvPr/>
        </p:nvPicPr>
        <p:blipFill>
          <a:blip r:embed="rId2"/>
          <a:stretch>
            <a:fillRect/>
          </a:stretch>
        </p:blipFill>
        <p:spPr>
          <a:xfrm>
            <a:off x="8888478" y="2897203"/>
            <a:ext cx="2806711" cy="3641139"/>
          </a:xfrm>
          <a:prstGeom prst="rect">
            <a:avLst/>
          </a:prstGeom>
        </p:spPr>
      </p:pic>
    </p:spTree>
    <p:extLst>
      <p:ext uri="{BB962C8B-B14F-4D97-AF65-F5344CB8AC3E}">
        <p14:creationId xmlns:p14="http://schemas.microsoft.com/office/powerpoint/2010/main" val="3480364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64143" y="457200"/>
            <a:ext cx="10481912" cy="1566672"/>
          </a:xfrm>
        </p:spPr>
        <p:txBody>
          <a:bodyPr>
            <a:no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5. "</a:t>
            </a:r>
            <a:r>
              <a:rPr lang="en-US" sz="2800" dirty="0" err="1">
                <a:latin typeface="Calibri" panose="020F0502020204030204" pitchFamily="34" charset="0"/>
                <a:ea typeface="Calibri" panose="020F0502020204030204" pitchFamily="34" charset="0"/>
                <a:cs typeface="Calibri" panose="020F0502020204030204" pitchFamily="34" charset="0"/>
              </a:rPr>
              <a:t>Parakoe</a:t>
            </a:r>
            <a:r>
              <a:rPr lang="en-US" sz="2800" dirty="0">
                <a:latin typeface="Calibri" panose="020F0502020204030204" pitchFamily="34" charset="0"/>
                <a:ea typeface="Calibri" panose="020F0502020204030204" pitchFamily="34" charset="0"/>
                <a:cs typeface="Calibri" panose="020F0502020204030204" pitchFamily="34" charset="0"/>
              </a:rPr>
              <a:t>" = "To refuse to hear and heed God's word". Example: 2 Cor. 10:6, "disobedience". In this passage, Paul urges us to hear God's Word and to bring every thought into captivity for Christ. </a:t>
            </a:r>
          </a:p>
        </p:txBody>
      </p:sp>
      <p:pic>
        <p:nvPicPr>
          <p:cNvPr id="6" name="Picture 5">
            <a:extLst>
              <a:ext uri="{FF2B5EF4-FFF2-40B4-BE49-F238E27FC236}">
                <a16:creationId xmlns:a16="http://schemas.microsoft.com/office/drawing/2014/main" id="{96714E92-E045-1EAA-6192-DC89EF8439DC}"/>
              </a:ext>
            </a:extLst>
          </p:cNvPr>
          <p:cNvPicPr>
            <a:picLocks noChangeAspect="1"/>
          </p:cNvPicPr>
          <p:nvPr/>
        </p:nvPicPr>
        <p:blipFill>
          <a:blip r:embed="rId2"/>
          <a:stretch>
            <a:fillRect/>
          </a:stretch>
        </p:blipFill>
        <p:spPr>
          <a:xfrm>
            <a:off x="8466079" y="2880604"/>
            <a:ext cx="3725921" cy="3831665"/>
          </a:xfrm>
          <a:prstGeom prst="rect">
            <a:avLst/>
          </a:prstGeom>
        </p:spPr>
      </p:pic>
    </p:spTree>
    <p:extLst>
      <p:ext uri="{BB962C8B-B14F-4D97-AF65-F5344CB8AC3E}">
        <p14:creationId xmlns:p14="http://schemas.microsoft.com/office/powerpoint/2010/main" val="412220446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0770" y="409074"/>
            <a:ext cx="10558913" cy="2246769"/>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6. "</a:t>
            </a:r>
            <a:r>
              <a:rPr lang="en-US"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Parabasis</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 "To intentionally cross a line". Example: Heb. 2:2, "every transgression (</a:t>
            </a:r>
            <a:r>
              <a:rPr lang="en-US"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parabasis</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&amp; disobedience (</a:t>
            </a:r>
            <a:r>
              <a:rPr lang="en-US"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parakoe</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received a just recompense of reward". When God "draws a line in the sand", we can suffer great loss of rewards and blessings by intentionally "stepping over". </a:t>
            </a:r>
          </a:p>
        </p:txBody>
      </p:sp>
      <p:pic>
        <p:nvPicPr>
          <p:cNvPr id="8" name="Picture 7">
            <a:extLst>
              <a:ext uri="{FF2B5EF4-FFF2-40B4-BE49-F238E27FC236}">
                <a16:creationId xmlns:a16="http://schemas.microsoft.com/office/drawing/2014/main" id="{DC1EBC98-312A-7077-29E5-C0F72C115DF3}"/>
              </a:ext>
            </a:extLst>
          </p:cNvPr>
          <p:cNvPicPr>
            <a:picLocks noChangeAspect="1"/>
          </p:cNvPicPr>
          <p:nvPr/>
        </p:nvPicPr>
        <p:blipFill>
          <a:blip r:embed="rId2"/>
          <a:stretch>
            <a:fillRect/>
          </a:stretch>
        </p:blipFill>
        <p:spPr>
          <a:xfrm>
            <a:off x="9269029" y="3261653"/>
            <a:ext cx="2143424" cy="2991267"/>
          </a:xfrm>
          <a:prstGeom prst="rect">
            <a:avLst/>
          </a:prstGeom>
        </p:spPr>
      </p:pic>
    </p:spTree>
    <p:extLst>
      <p:ext uri="{BB962C8B-B14F-4D97-AF65-F5344CB8AC3E}">
        <p14:creationId xmlns:p14="http://schemas.microsoft.com/office/powerpoint/2010/main" val="3823052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2644" y="510140"/>
            <a:ext cx="10770670" cy="1815882"/>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7. "Anomia" and "</a:t>
            </a:r>
            <a:r>
              <a:rPr lang="en-US"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Paranomia</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 "Lawlessness, or willfully breaking God's written rules". Example: Titus 2:14 Jesus gave himself for us in order to "redeem us from all iniquity (anomia)". God gives us "rules" so as to bless us, not to curse us. </a:t>
            </a:r>
          </a:p>
        </p:txBody>
      </p:sp>
      <p:pic>
        <p:nvPicPr>
          <p:cNvPr id="8" name="Picture 7">
            <a:extLst>
              <a:ext uri="{FF2B5EF4-FFF2-40B4-BE49-F238E27FC236}">
                <a16:creationId xmlns:a16="http://schemas.microsoft.com/office/drawing/2014/main" id="{B459C26D-CE48-F18D-742E-C369D7120DAB}"/>
              </a:ext>
            </a:extLst>
          </p:cNvPr>
          <p:cNvPicPr>
            <a:picLocks noChangeAspect="1"/>
          </p:cNvPicPr>
          <p:nvPr/>
        </p:nvPicPr>
        <p:blipFill>
          <a:blip r:embed="rId2"/>
          <a:stretch>
            <a:fillRect/>
          </a:stretch>
        </p:blipFill>
        <p:spPr>
          <a:xfrm>
            <a:off x="8246614" y="3840480"/>
            <a:ext cx="3226700" cy="2472923"/>
          </a:xfrm>
          <a:prstGeom prst="rect">
            <a:avLst/>
          </a:prstGeom>
        </p:spPr>
      </p:pic>
    </p:spTree>
    <p:extLst>
      <p:ext uri="{BB962C8B-B14F-4D97-AF65-F5344CB8AC3E}">
        <p14:creationId xmlns:p14="http://schemas.microsoft.com/office/powerpoint/2010/main" val="135280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6475" y="308008"/>
            <a:ext cx="8151257" cy="2385377"/>
          </a:xfrm>
          <a:prstGeom prst="rect">
            <a:avLst/>
          </a:prstGeom>
        </p:spPr>
      </p:pic>
    </p:spTree>
    <p:extLst>
      <p:ext uri="{BB962C8B-B14F-4D97-AF65-F5344CB8AC3E}">
        <p14:creationId xmlns:p14="http://schemas.microsoft.com/office/powerpoint/2010/main" val="53640095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2359" y="0"/>
            <a:ext cx="7450163" cy="6310582"/>
          </a:xfrm>
          <a:prstGeom prst="rect">
            <a:avLst/>
          </a:prstGeom>
        </p:spPr>
      </p:pic>
    </p:spTree>
    <p:extLst>
      <p:ext uri="{BB962C8B-B14F-4D97-AF65-F5344CB8AC3E}">
        <p14:creationId xmlns:p14="http://schemas.microsoft.com/office/powerpoint/2010/main" val="414660402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3019" y="685801"/>
            <a:ext cx="10809170" cy="5321491"/>
          </a:xfrm>
        </p:spPr>
        <p:txBody>
          <a:bodyPr/>
          <a:lstStyle/>
          <a:p>
            <a:pPr marL="109728" indent="0">
              <a:buNone/>
            </a:pPr>
            <a:r>
              <a:rPr lang="en-US" dirty="0"/>
              <a:t>Sin is an outrage to the holiness of God. It slanders all that God is and all that God says. </a:t>
            </a:r>
          </a:p>
          <a:p>
            <a:pPr marL="109728" indent="0">
              <a:buNone/>
            </a:pPr>
            <a:endParaRPr lang="en-US" dirty="0"/>
          </a:p>
          <a:p>
            <a:pPr marL="109728" indent="0">
              <a:buNone/>
            </a:pPr>
            <a:endParaRPr lang="en-US" dirty="0"/>
          </a:p>
          <a:p>
            <a:pPr marL="109728" indent="0">
              <a:buNone/>
            </a:pPr>
            <a:r>
              <a:rPr lang="en-US" dirty="0"/>
              <a:t>2 Peter 3:10</a:t>
            </a:r>
          </a:p>
          <a:p>
            <a:pPr marL="109728" indent="0">
              <a:buNone/>
            </a:pPr>
            <a:r>
              <a:rPr lang="en-US" dirty="0"/>
              <a:t>But the day of the Lord will come like a thief, in which the heavens will pass away with a roar and the elements will be destroyed with intense heat, and the earth and its works will be burned up.</a:t>
            </a:r>
          </a:p>
        </p:txBody>
      </p:sp>
    </p:spTree>
    <p:extLst>
      <p:ext uri="{BB962C8B-B14F-4D97-AF65-F5344CB8AC3E}">
        <p14:creationId xmlns:p14="http://schemas.microsoft.com/office/powerpoint/2010/main" val="235777315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400" dirty="0">
                <a:effectLst/>
              </a:rPr>
              <a:t>The punishment of sin is not so much based on the sin itself but by the quality of what was sinned against. </a:t>
            </a:r>
            <a:endParaRPr lang="en-US" sz="2400"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1" y="1905001"/>
            <a:ext cx="1581371" cy="1705213"/>
          </a:xfrm>
          <a:prstGeom prst="rect">
            <a:avLst/>
          </a:prstGeo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1" y="1914591"/>
            <a:ext cx="1828800" cy="1686031"/>
          </a:xfrm>
          <a:prstGeom prst="rect">
            <a:avLst/>
          </a:prstGeom>
        </p:spPr>
      </p:pic>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5201" y="1905001"/>
            <a:ext cx="2835563" cy="1934039"/>
          </a:xfrm>
          <a:prstGeom prst="rect">
            <a:avLst/>
          </a:prstGeom>
        </p:spPr>
      </p:pic>
    </p:spTree>
    <p:extLst>
      <p:ext uri="{BB962C8B-B14F-4D97-AF65-F5344CB8AC3E}">
        <p14:creationId xmlns:p14="http://schemas.microsoft.com/office/powerpoint/2010/main" val="322787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842CD4-B164-5400-7686-4F7A6520E2E8}"/>
              </a:ext>
            </a:extLst>
          </p:cNvPr>
          <p:cNvSpPr txBox="1"/>
          <p:nvPr/>
        </p:nvSpPr>
        <p:spPr>
          <a:xfrm>
            <a:off x="1068404" y="881638"/>
            <a:ext cx="10116151" cy="2316019"/>
          </a:xfrm>
          <a:prstGeom prst="rect">
            <a:avLst/>
          </a:prstGeom>
          <a:noFill/>
        </p:spPr>
        <p:txBody>
          <a:bodyPr wrap="square">
            <a:spAutoFit/>
          </a:bodyPr>
          <a:lstStyle/>
          <a:p>
            <a:pPr marL="0" marR="0">
              <a:lnSpc>
                <a:spcPct val="107000"/>
              </a:lnSpc>
              <a:spcBef>
                <a:spcPts val="0"/>
              </a:spcBef>
              <a:spcAft>
                <a:spcPts val="8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James 2:10</a:t>
            </a:r>
          </a:p>
          <a:p>
            <a:pPr marL="0" marR="0">
              <a:lnSpc>
                <a:spcPct val="107000"/>
              </a:lnSpc>
              <a:spcBef>
                <a:spcPts val="0"/>
              </a:spcBef>
              <a:spcAft>
                <a:spcPts val="8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For whoever keeps the whole law and yet stumbles in one point, he has become guilty of all.</a:t>
            </a:r>
          </a:p>
        </p:txBody>
      </p:sp>
    </p:spTree>
    <p:extLst>
      <p:ext uri="{BB962C8B-B14F-4D97-AF65-F5344CB8AC3E}">
        <p14:creationId xmlns:p14="http://schemas.microsoft.com/office/powerpoint/2010/main" val="389146988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1C44CF-BB67-84D8-B212-D7A8AE335391}"/>
              </a:ext>
            </a:extLst>
          </p:cNvPr>
          <p:cNvPicPr>
            <a:picLocks noChangeAspect="1"/>
          </p:cNvPicPr>
          <p:nvPr/>
        </p:nvPicPr>
        <p:blipFill>
          <a:blip r:embed="rId2"/>
          <a:stretch>
            <a:fillRect/>
          </a:stretch>
        </p:blipFill>
        <p:spPr>
          <a:xfrm>
            <a:off x="3341813" y="1684421"/>
            <a:ext cx="5508373" cy="3122009"/>
          </a:xfrm>
          <a:prstGeom prst="rect">
            <a:avLst/>
          </a:prstGeom>
        </p:spPr>
      </p:pic>
    </p:spTree>
    <p:extLst>
      <p:ext uri="{BB962C8B-B14F-4D97-AF65-F5344CB8AC3E}">
        <p14:creationId xmlns:p14="http://schemas.microsoft.com/office/powerpoint/2010/main" val="200563571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49154" y="762001"/>
            <a:ext cx="9161646" cy="4525963"/>
          </a:xfrm>
        </p:spPr>
        <p:txBody>
          <a:bodyPr/>
          <a:lstStyle/>
          <a:p>
            <a:pPr marL="109728" indent="0">
              <a:buNone/>
            </a:pPr>
            <a:r>
              <a:rPr lang="en-US" dirty="0"/>
              <a:t>Isaiah 59:2</a:t>
            </a:r>
          </a:p>
          <a:p>
            <a:pPr marL="109728" indent="0">
              <a:buNone/>
            </a:pPr>
            <a:endParaRPr lang="en-US" dirty="0"/>
          </a:p>
          <a:p>
            <a:pPr marL="109728" indent="0">
              <a:buNone/>
            </a:pPr>
            <a:r>
              <a:rPr lang="en-US" dirty="0"/>
              <a:t>But your iniquities have made a separation between you and your God, And your sins have hidden His face from you so that He does not hear.</a:t>
            </a:r>
          </a:p>
        </p:txBody>
      </p:sp>
    </p:spTree>
    <p:extLst>
      <p:ext uri="{BB962C8B-B14F-4D97-AF65-F5344CB8AC3E}">
        <p14:creationId xmlns:p14="http://schemas.microsoft.com/office/powerpoint/2010/main" val="377883833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A3B218-917B-20CD-9E49-166FF4BB06FD}"/>
              </a:ext>
            </a:extLst>
          </p:cNvPr>
          <p:cNvPicPr>
            <a:picLocks noChangeAspect="1"/>
          </p:cNvPicPr>
          <p:nvPr/>
        </p:nvPicPr>
        <p:blipFill>
          <a:blip r:embed="rId2"/>
          <a:stretch>
            <a:fillRect/>
          </a:stretch>
        </p:blipFill>
        <p:spPr>
          <a:xfrm>
            <a:off x="2626618" y="2637321"/>
            <a:ext cx="5959113" cy="3481065"/>
          </a:xfrm>
          <a:prstGeom prst="rect">
            <a:avLst/>
          </a:prstGeom>
        </p:spPr>
      </p:pic>
      <p:pic>
        <p:nvPicPr>
          <p:cNvPr id="5" name="Picture 4">
            <a:extLst>
              <a:ext uri="{FF2B5EF4-FFF2-40B4-BE49-F238E27FC236}">
                <a16:creationId xmlns:a16="http://schemas.microsoft.com/office/drawing/2014/main" id="{2B5DBFD1-69EC-B1DA-E486-B7FAE7DC6539}"/>
              </a:ext>
            </a:extLst>
          </p:cNvPr>
          <p:cNvPicPr>
            <a:picLocks noChangeAspect="1"/>
          </p:cNvPicPr>
          <p:nvPr/>
        </p:nvPicPr>
        <p:blipFill>
          <a:blip r:embed="rId3"/>
          <a:stretch>
            <a:fillRect/>
          </a:stretch>
        </p:blipFill>
        <p:spPr>
          <a:xfrm>
            <a:off x="2572463" y="109085"/>
            <a:ext cx="6067425" cy="2133600"/>
          </a:xfrm>
          <a:prstGeom prst="rect">
            <a:avLst/>
          </a:prstGeom>
        </p:spPr>
      </p:pic>
    </p:spTree>
    <p:extLst>
      <p:ext uri="{BB962C8B-B14F-4D97-AF65-F5344CB8AC3E}">
        <p14:creationId xmlns:p14="http://schemas.microsoft.com/office/powerpoint/2010/main" val="1118672296"/>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A3D8E9-198C-A9AA-F03E-C3C441F17AB9}"/>
              </a:ext>
            </a:extLst>
          </p:cNvPr>
          <p:cNvPicPr>
            <a:picLocks noChangeAspect="1"/>
          </p:cNvPicPr>
          <p:nvPr/>
        </p:nvPicPr>
        <p:blipFill>
          <a:blip r:embed="rId2"/>
          <a:stretch>
            <a:fillRect/>
          </a:stretch>
        </p:blipFill>
        <p:spPr>
          <a:xfrm>
            <a:off x="3500075" y="623496"/>
            <a:ext cx="5191850" cy="5611008"/>
          </a:xfrm>
          <a:prstGeom prst="rect">
            <a:avLst/>
          </a:prstGeom>
        </p:spPr>
      </p:pic>
    </p:spTree>
    <p:extLst>
      <p:ext uri="{BB962C8B-B14F-4D97-AF65-F5344CB8AC3E}">
        <p14:creationId xmlns:p14="http://schemas.microsoft.com/office/powerpoint/2010/main" val="312541155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81330"/>
            <a:ext cx="10972800" cy="1733508"/>
          </a:xfrm>
        </p:spPr>
        <p:txBody>
          <a:bodyPr>
            <a:normAutofit lnSpcReduction="10000"/>
          </a:bodyPr>
          <a:lstStyle/>
          <a:p>
            <a:pPr marL="109728" indent="0">
              <a:buNone/>
            </a:pPr>
            <a:r>
              <a:rPr lang="en-US" dirty="0"/>
              <a:t>Psalm 10:11 </a:t>
            </a:r>
          </a:p>
          <a:p>
            <a:pPr marL="109728" indent="0">
              <a:buNone/>
            </a:pPr>
            <a:endParaRPr lang="en-US" dirty="0"/>
          </a:p>
          <a:p>
            <a:pPr marL="109728" indent="0">
              <a:buNone/>
            </a:pPr>
            <a:r>
              <a:rPr lang="en-US" dirty="0"/>
              <a:t>He says to himself, "God has forgotten; He has hidden His face; He will never see it.”</a:t>
            </a:r>
          </a:p>
        </p:txBody>
      </p:sp>
      <p:sp>
        <p:nvSpPr>
          <p:cNvPr id="3" name="Title 2"/>
          <p:cNvSpPr>
            <a:spLocks noGrp="1"/>
          </p:cNvSpPr>
          <p:nvPr>
            <p:ph type="title"/>
          </p:nvPr>
        </p:nvSpPr>
        <p:spPr/>
        <p:txBody>
          <a:bodyPr>
            <a:normAutofit/>
          </a:bodyPr>
          <a:lstStyle/>
          <a:p>
            <a:r>
              <a:rPr lang="en-US" dirty="0">
                <a:solidFill>
                  <a:srgbClr val="FF0000"/>
                </a:solidFill>
                <a:effectLst/>
              </a:rPr>
              <a:t>The Wicked Mock God’s Holiness</a:t>
            </a:r>
            <a:endParaRPr lang="en-US" dirty="0">
              <a:solidFill>
                <a:srgbClr val="FF0000"/>
              </a:solidFill>
            </a:endParaRPr>
          </a:p>
        </p:txBody>
      </p:sp>
      <p:sp>
        <p:nvSpPr>
          <p:cNvPr id="5" name="TextBox 4">
            <a:extLst>
              <a:ext uri="{FF2B5EF4-FFF2-40B4-BE49-F238E27FC236}">
                <a16:creationId xmlns:a16="http://schemas.microsoft.com/office/drawing/2014/main" id="{0D2D9E47-AF9F-3021-3DC0-F68DC59A0830}"/>
              </a:ext>
            </a:extLst>
          </p:cNvPr>
          <p:cNvSpPr txBox="1"/>
          <p:nvPr/>
        </p:nvSpPr>
        <p:spPr>
          <a:xfrm>
            <a:off x="609600" y="3768637"/>
            <a:ext cx="10805962" cy="1815882"/>
          </a:xfrm>
          <a:prstGeom prst="rect">
            <a:avLst/>
          </a:prstGeom>
          <a:noFill/>
        </p:spPr>
        <p:txBody>
          <a:bodyPr wrap="square">
            <a:spAutoFit/>
          </a:bodyPr>
          <a:lstStyle/>
          <a:p>
            <a:pPr marL="109728" indent="0">
              <a:buNone/>
            </a:pPr>
            <a:r>
              <a:rPr lang="en-US" sz="2800" dirty="0"/>
              <a:t>Galatians 6:7</a:t>
            </a:r>
          </a:p>
          <a:p>
            <a:pPr marL="109728" indent="0">
              <a:buNone/>
            </a:pPr>
            <a:endParaRPr lang="en-US" sz="2800" dirty="0"/>
          </a:p>
          <a:p>
            <a:pPr marL="109728" indent="0">
              <a:buNone/>
            </a:pPr>
            <a:r>
              <a:rPr lang="en-US" sz="2800" dirty="0"/>
              <a:t>Do not be deceived, God is no mocked; for whatever a man sows, this he will also reap.</a:t>
            </a:r>
          </a:p>
        </p:txBody>
      </p:sp>
    </p:spTree>
    <p:extLst>
      <p:ext uri="{BB962C8B-B14F-4D97-AF65-F5344CB8AC3E}">
        <p14:creationId xmlns:p14="http://schemas.microsoft.com/office/powerpoint/2010/main" val="268915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US" dirty="0"/>
              <a:t>Numbers 23:19</a:t>
            </a:r>
          </a:p>
          <a:p>
            <a:pPr marL="109728" indent="0">
              <a:buNone/>
            </a:pPr>
            <a:r>
              <a:rPr lang="en-US" dirty="0"/>
              <a:t>God is not a man, that He should lie, Nor a son of man, that He should repent; Has He said, and will He not do it? Or has He spoken, and will He not make it good?</a:t>
            </a:r>
          </a:p>
          <a:p>
            <a:pPr marL="109728" indent="0">
              <a:buNone/>
            </a:pPr>
            <a:endParaRPr lang="en-US" dirty="0"/>
          </a:p>
          <a:p>
            <a:pPr marL="109728" indent="0">
              <a:buNone/>
            </a:pPr>
            <a:r>
              <a:rPr lang="en-US" dirty="0"/>
              <a:t>2 Corinthians 1:20</a:t>
            </a:r>
          </a:p>
          <a:p>
            <a:pPr marL="109728" indent="0">
              <a:buNone/>
            </a:pPr>
            <a:r>
              <a:rPr lang="en-US" dirty="0"/>
              <a:t>For as many as are the promises of God, in Him they are yes; therefore also through Him is our Amen to the glory of God through us.</a:t>
            </a:r>
          </a:p>
        </p:txBody>
      </p:sp>
      <p:sp>
        <p:nvSpPr>
          <p:cNvPr id="3" name="Title 2"/>
          <p:cNvSpPr>
            <a:spLocks noGrp="1"/>
          </p:cNvSpPr>
          <p:nvPr>
            <p:ph type="title"/>
          </p:nvPr>
        </p:nvSpPr>
        <p:spPr/>
        <p:txBody>
          <a:bodyPr>
            <a:normAutofit/>
          </a:bodyPr>
          <a:lstStyle/>
          <a:p>
            <a:r>
              <a:rPr lang="en-US" dirty="0">
                <a:solidFill>
                  <a:srgbClr val="FF0000"/>
                </a:solidFill>
                <a:effectLst/>
              </a:rPr>
              <a:t>God’s Holiness gives us Security</a:t>
            </a:r>
            <a:endParaRPr lang="en-US" dirty="0">
              <a:solidFill>
                <a:srgbClr val="FF0000"/>
              </a:solidFill>
            </a:endParaRPr>
          </a:p>
        </p:txBody>
      </p:sp>
    </p:spTree>
    <p:extLst>
      <p:ext uri="{BB962C8B-B14F-4D97-AF65-F5344CB8AC3E}">
        <p14:creationId xmlns:p14="http://schemas.microsoft.com/office/powerpoint/2010/main" val="290139871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599" y="1676402"/>
            <a:ext cx="11113971" cy="2626092"/>
          </a:xfrm>
        </p:spPr>
        <p:txBody>
          <a:bodyPr/>
          <a:lstStyle/>
          <a:p>
            <a:pPr marL="109728" indent="0">
              <a:buNone/>
            </a:pPr>
            <a:r>
              <a:rPr lang="en-US" dirty="0"/>
              <a:t>1 Peter 1:15-16</a:t>
            </a:r>
          </a:p>
          <a:p>
            <a:pPr marL="109728" indent="0">
              <a:buNone/>
            </a:pPr>
            <a:endParaRPr lang="en-US" dirty="0"/>
          </a:p>
          <a:p>
            <a:pPr marL="109728" indent="0">
              <a:buNone/>
            </a:pPr>
            <a:r>
              <a:rPr lang="en-US" dirty="0"/>
              <a:t>but like the Holy One who called you, be holy yourselves also in all your behavior; </a:t>
            </a:r>
          </a:p>
          <a:p>
            <a:pPr marL="109728" indent="0">
              <a:buNone/>
            </a:pPr>
            <a:r>
              <a:rPr lang="en-US" dirty="0"/>
              <a:t>because it is written, "YOU SHALL BE HOLY, FOR I AM HOLY." </a:t>
            </a:r>
          </a:p>
        </p:txBody>
      </p:sp>
      <p:sp>
        <p:nvSpPr>
          <p:cNvPr id="3" name="Title 2"/>
          <p:cNvSpPr>
            <a:spLocks noGrp="1"/>
          </p:cNvSpPr>
          <p:nvPr>
            <p:ph type="title"/>
          </p:nvPr>
        </p:nvSpPr>
        <p:spPr/>
        <p:txBody>
          <a:bodyPr>
            <a:normAutofit/>
          </a:bodyPr>
          <a:lstStyle/>
          <a:p>
            <a:r>
              <a:rPr lang="en-US" dirty="0">
                <a:solidFill>
                  <a:srgbClr val="FF0000"/>
                </a:solidFill>
                <a:effectLst/>
              </a:rPr>
              <a:t>God wants us to be Holy</a:t>
            </a:r>
            <a:endParaRPr lang="en-US" dirty="0">
              <a:solidFill>
                <a:srgbClr val="FF0000"/>
              </a:solidFill>
            </a:endParaRPr>
          </a:p>
        </p:txBody>
      </p:sp>
    </p:spTree>
    <p:extLst>
      <p:ext uri="{BB962C8B-B14F-4D97-AF65-F5344CB8AC3E}">
        <p14:creationId xmlns:p14="http://schemas.microsoft.com/office/powerpoint/2010/main" val="61044948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2003980"/>
            <a:ext cx="10972800" cy="3331303"/>
          </a:xfrm>
        </p:spPr>
        <p:txBody>
          <a:bodyPr>
            <a:normAutofit/>
          </a:bodyPr>
          <a:lstStyle/>
          <a:p>
            <a:pPr marL="109728" indent="0">
              <a:buNone/>
            </a:pPr>
            <a:r>
              <a:rPr lang="en-US" dirty="0"/>
              <a:t>“Holy, Holy, Holy, is the Lord of Hosts, the whole earth is full of His glory.” (Isaiah 6:3)</a:t>
            </a:r>
          </a:p>
          <a:p>
            <a:pPr marL="109728" indent="0">
              <a:buNone/>
            </a:pPr>
            <a:endParaRPr lang="en-US" dirty="0"/>
          </a:p>
          <a:p>
            <a:pPr marL="109728" indent="0">
              <a:buNone/>
            </a:pPr>
            <a:r>
              <a:rPr lang="en-US" dirty="0"/>
              <a:t>Likewise, in the book of the Revelation, the victors proclaim, “who will not fear, O Lord, and glorify They name? For Thou only art holy.” (Revelation 15:4)</a:t>
            </a:r>
          </a:p>
        </p:txBody>
      </p:sp>
      <p:sp>
        <p:nvSpPr>
          <p:cNvPr id="3" name="Title 2"/>
          <p:cNvSpPr>
            <a:spLocks noGrp="1"/>
          </p:cNvSpPr>
          <p:nvPr>
            <p:ph type="title"/>
          </p:nvPr>
        </p:nvSpPr>
        <p:spPr/>
        <p:txBody>
          <a:bodyPr>
            <a:normAutofit fontScale="90000"/>
          </a:bodyPr>
          <a:lstStyle/>
          <a:p>
            <a:r>
              <a:rPr lang="en-US" dirty="0">
                <a:solidFill>
                  <a:srgbClr val="FF0000"/>
                </a:solidFill>
                <a:effectLst/>
              </a:rPr>
              <a:t>God’s Holiness is Praised Throughout the Heavens</a:t>
            </a:r>
            <a:endParaRPr lang="en-US" dirty="0">
              <a:solidFill>
                <a:srgbClr val="FF0000"/>
              </a:solidFill>
            </a:endParaRPr>
          </a:p>
        </p:txBody>
      </p:sp>
    </p:spTree>
    <p:extLst>
      <p:ext uri="{BB962C8B-B14F-4D97-AF65-F5344CB8AC3E}">
        <p14:creationId xmlns:p14="http://schemas.microsoft.com/office/powerpoint/2010/main" val="323742509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599" y="2286000"/>
            <a:ext cx="10972799" cy="1490472"/>
          </a:xfrm>
        </p:spPr>
        <p:txBody>
          <a:bodyPr/>
          <a:lstStyle/>
          <a:p>
            <a:pPr marL="109728" indent="0">
              <a:buNone/>
            </a:pPr>
            <a:r>
              <a:rPr lang="en-US" b="1" dirty="0">
                <a:solidFill>
                  <a:srgbClr val="FF0000"/>
                </a:solidFill>
              </a:rPr>
              <a:t>When we are saved we can be assured that our sins are not merely overlooked but are fully paid for.</a:t>
            </a:r>
          </a:p>
        </p:txBody>
      </p:sp>
      <p:sp>
        <p:nvSpPr>
          <p:cNvPr id="3" name="Title 2"/>
          <p:cNvSpPr>
            <a:spLocks noGrp="1"/>
          </p:cNvSpPr>
          <p:nvPr>
            <p:ph type="title"/>
          </p:nvPr>
        </p:nvSpPr>
        <p:spPr/>
        <p:txBody>
          <a:bodyPr>
            <a:normAutofit/>
          </a:bodyPr>
          <a:lstStyle/>
          <a:p>
            <a:r>
              <a:rPr lang="en-US" dirty="0">
                <a:solidFill>
                  <a:srgbClr val="FF0000"/>
                </a:solidFill>
                <a:effectLst/>
              </a:rPr>
              <a:t>What does God’s holy mean to us?</a:t>
            </a:r>
            <a:endParaRPr lang="en-US" dirty="0">
              <a:solidFill>
                <a:srgbClr val="FF0000"/>
              </a:solidFill>
            </a:endParaRPr>
          </a:p>
        </p:txBody>
      </p:sp>
    </p:spTree>
    <p:extLst>
      <p:ext uri="{BB962C8B-B14F-4D97-AF65-F5344CB8AC3E}">
        <p14:creationId xmlns:p14="http://schemas.microsoft.com/office/powerpoint/2010/main" val="120808622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4180C6-1E3E-AE92-D6FD-4C48AAB94A75}"/>
              </a:ext>
            </a:extLst>
          </p:cNvPr>
          <p:cNvPicPr>
            <a:picLocks noChangeAspect="1"/>
          </p:cNvPicPr>
          <p:nvPr/>
        </p:nvPicPr>
        <p:blipFill>
          <a:blip r:embed="rId2"/>
          <a:stretch>
            <a:fillRect/>
          </a:stretch>
        </p:blipFill>
        <p:spPr>
          <a:xfrm>
            <a:off x="3714417" y="542522"/>
            <a:ext cx="4763165" cy="5772956"/>
          </a:xfrm>
          <a:prstGeom prst="rect">
            <a:avLst/>
          </a:prstGeom>
        </p:spPr>
      </p:pic>
    </p:spTree>
    <p:extLst>
      <p:ext uri="{BB962C8B-B14F-4D97-AF65-F5344CB8AC3E}">
        <p14:creationId xmlns:p14="http://schemas.microsoft.com/office/powerpoint/2010/main" val="299403482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533400"/>
            <a:ext cx="8229600" cy="652272"/>
          </a:xfrm>
        </p:spPr>
        <p:txBody>
          <a:bodyPr/>
          <a:lstStyle/>
          <a:p>
            <a:pPr marL="109728" indent="0">
              <a:buNone/>
            </a:pPr>
            <a:r>
              <a:rPr lang="en-US" dirty="0">
                <a:solidFill>
                  <a:srgbClr val="FF0000"/>
                </a:solidFill>
              </a:rPr>
              <a:t>He expects us to be holy also.</a:t>
            </a:r>
          </a:p>
        </p:txBody>
      </p:sp>
      <p:sp>
        <p:nvSpPr>
          <p:cNvPr id="4" name="TextBox 3"/>
          <p:cNvSpPr txBox="1"/>
          <p:nvPr/>
        </p:nvSpPr>
        <p:spPr>
          <a:xfrm>
            <a:off x="566286" y="1686027"/>
            <a:ext cx="1926657" cy="3693319"/>
          </a:xfrm>
          <a:prstGeom prst="rect">
            <a:avLst/>
          </a:prstGeom>
          <a:noFill/>
        </p:spPr>
        <p:txBody>
          <a:bodyPr wrap="square" rtlCol="0">
            <a:spAutoFit/>
          </a:bodyPr>
          <a:lstStyle/>
          <a:p>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God wants us: </a:t>
            </a:r>
          </a:p>
          <a:p>
            <a:endParaRPr lang="en-US"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1) To recognize sin</a:t>
            </a:r>
          </a:p>
          <a:p>
            <a:endParaRPr lang="en-US"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endParaRPr lang="en-US"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2) To not sin</a:t>
            </a:r>
          </a:p>
          <a:p>
            <a:endParaRPr lang="en-US"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endParaRPr lang="en-US"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3) To hate sin</a:t>
            </a:r>
          </a:p>
          <a:p>
            <a:endParaRPr lang="en-US"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endParaRPr lang="en-US"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4) When possible, to act against sin</a:t>
            </a:r>
          </a:p>
        </p:txBody>
      </p:sp>
      <p:sp>
        <p:nvSpPr>
          <p:cNvPr id="5" name="TextBox 4">
            <a:extLst>
              <a:ext uri="{FF2B5EF4-FFF2-40B4-BE49-F238E27FC236}">
                <a16:creationId xmlns:a16="http://schemas.microsoft.com/office/drawing/2014/main" id="{B68659A9-1F23-3AEF-4E46-E83B09725FB6}"/>
              </a:ext>
            </a:extLst>
          </p:cNvPr>
          <p:cNvSpPr txBox="1"/>
          <p:nvPr/>
        </p:nvSpPr>
        <p:spPr>
          <a:xfrm>
            <a:off x="3012708" y="2203466"/>
            <a:ext cx="8980370" cy="369332"/>
          </a:xfrm>
          <a:prstGeom prst="rect">
            <a:avLst/>
          </a:prstGeom>
          <a:noFill/>
        </p:spPr>
        <p:txBody>
          <a:bodyPr wrap="square">
            <a:spAutoFit/>
          </a:bodyPr>
          <a:lstStyle/>
          <a:p>
            <a:r>
              <a:rPr lang="en-US" dirty="0">
                <a:latin typeface="Calibri" panose="020F0502020204030204" pitchFamily="34" charset="0"/>
                <a:ea typeface="Calibri" panose="020F0502020204030204" pitchFamily="34" charset="0"/>
                <a:cs typeface="Calibri" panose="020F0502020204030204" pitchFamily="34" charset="0"/>
              </a:rPr>
              <a:t>We recognize sin primarily through the Bible, through our conscience, and from other people.</a:t>
            </a:r>
          </a:p>
        </p:txBody>
      </p:sp>
      <p:sp>
        <p:nvSpPr>
          <p:cNvPr id="9" name="TextBox 8">
            <a:extLst>
              <a:ext uri="{FF2B5EF4-FFF2-40B4-BE49-F238E27FC236}">
                <a16:creationId xmlns:a16="http://schemas.microsoft.com/office/drawing/2014/main" id="{7C8E73C2-CDA0-5B7E-5426-A58763799DEC}"/>
              </a:ext>
            </a:extLst>
          </p:cNvPr>
          <p:cNvSpPr txBox="1"/>
          <p:nvPr/>
        </p:nvSpPr>
        <p:spPr>
          <a:xfrm>
            <a:off x="3041583" y="2944261"/>
            <a:ext cx="8951495" cy="646331"/>
          </a:xfrm>
          <a:prstGeom prst="rect">
            <a:avLst/>
          </a:prstGeom>
          <a:noFill/>
        </p:spPr>
        <p:txBody>
          <a:bodyPr wrap="square">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We not sin by controlling what we think, guarding what we take in, and watching our actions. We resist temptation.</a:t>
            </a:r>
            <a:endParaRPr lang="en-US" dirty="0"/>
          </a:p>
        </p:txBody>
      </p:sp>
      <p:sp>
        <p:nvSpPr>
          <p:cNvPr id="13" name="TextBox 12">
            <a:extLst>
              <a:ext uri="{FF2B5EF4-FFF2-40B4-BE49-F238E27FC236}">
                <a16:creationId xmlns:a16="http://schemas.microsoft.com/office/drawing/2014/main" id="{7A20A7C7-66AC-1DB5-A6EC-6776E1911EF9}"/>
              </a:ext>
            </a:extLst>
          </p:cNvPr>
          <p:cNvSpPr txBox="1"/>
          <p:nvPr/>
        </p:nvSpPr>
        <p:spPr>
          <a:xfrm>
            <a:off x="3044792" y="3769217"/>
            <a:ext cx="8948286" cy="671915"/>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learn to hate sin we understand the consequences of any particular sin and not just focus on its pleasures. </a:t>
            </a:r>
          </a:p>
        </p:txBody>
      </p:sp>
      <p:sp>
        <p:nvSpPr>
          <p:cNvPr id="17" name="TextBox 16">
            <a:extLst>
              <a:ext uri="{FF2B5EF4-FFF2-40B4-BE49-F238E27FC236}">
                <a16:creationId xmlns:a16="http://schemas.microsoft.com/office/drawing/2014/main" id="{A898E6D9-9951-B165-2D2E-C42CC9C77A54}"/>
              </a:ext>
            </a:extLst>
          </p:cNvPr>
          <p:cNvSpPr txBox="1"/>
          <p:nvPr/>
        </p:nvSpPr>
        <p:spPr>
          <a:xfrm>
            <a:off x="3012708" y="4705992"/>
            <a:ext cx="8980369" cy="671915"/>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can act against sin in numerous ways from standing with the oppressed, feeding the hungry, saving the lost, and the list goes on.</a:t>
            </a:r>
          </a:p>
        </p:txBody>
      </p:sp>
    </p:spTree>
    <p:extLst>
      <p:ext uri="{BB962C8B-B14F-4D97-AF65-F5344CB8AC3E}">
        <p14:creationId xmlns:p14="http://schemas.microsoft.com/office/powerpoint/2010/main" val="285276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randombar(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7" grpId="0"/>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60932" y="252663"/>
            <a:ext cx="8229600" cy="728472"/>
          </a:xfrm>
        </p:spPr>
        <p:txBody>
          <a:bodyPr/>
          <a:lstStyle/>
          <a:p>
            <a:pPr marL="109728" indent="0">
              <a:buNone/>
            </a:pPr>
            <a:r>
              <a:rPr lang="en-US" b="1" dirty="0">
                <a:solidFill>
                  <a:srgbClr val="FF0000"/>
                </a:solidFill>
              </a:rPr>
              <a:t>We will never need to stop becoming better.</a:t>
            </a:r>
          </a:p>
        </p:txBody>
      </p:sp>
      <p:pic>
        <p:nvPicPr>
          <p:cNvPr id="5" name="Picture 4">
            <a:extLst>
              <a:ext uri="{FF2B5EF4-FFF2-40B4-BE49-F238E27FC236}">
                <a16:creationId xmlns:a16="http://schemas.microsoft.com/office/drawing/2014/main" id="{D4DD7F39-13F8-7F6F-4DDE-16AA487E6371}"/>
              </a:ext>
            </a:extLst>
          </p:cNvPr>
          <p:cNvPicPr>
            <a:picLocks noChangeAspect="1"/>
          </p:cNvPicPr>
          <p:nvPr/>
        </p:nvPicPr>
        <p:blipFill>
          <a:blip r:embed="rId2"/>
          <a:stretch>
            <a:fillRect/>
          </a:stretch>
        </p:blipFill>
        <p:spPr>
          <a:xfrm>
            <a:off x="1876319" y="1789142"/>
            <a:ext cx="990738" cy="2029108"/>
          </a:xfrm>
          <a:prstGeom prst="rect">
            <a:avLst/>
          </a:prstGeom>
        </p:spPr>
      </p:pic>
      <p:pic>
        <p:nvPicPr>
          <p:cNvPr id="8" name="Picture 7">
            <a:extLst>
              <a:ext uri="{FF2B5EF4-FFF2-40B4-BE49-F238E27FC236}">
                <a16:creationId xmlns:a16="http://schemas.microsoft.com/office/drawing/2014/main" id="{584EE3E6-F005-8AF9-9AEB-4E574F12DF2B}"/>
              </a:ext>
            </a:extLst>
          </p:cNvPr>
          <p:cNvPicPr>
            <a:picLocks noChangeAspect="1"/>
          </p:cNvPicPr>
          <p:nvPr/>
        </p:nvPicPr>
        <p:blipFill>
          <a:blip r:embed="rId3"/>
          <a:stretch>
            <a:fillRect/>
          </a:stretch>
        </p:blipFill>
        <p:spPr>
          <a:xfrm>
            <a:off x="6095995" y="3428997"/>
            <a:ext cx="10" cy="6"/>
          </a:xfrm>
          <a:prstGeom prst="rect">
            <a:avLst/>
          </a:prstGeom>
        </p:spPr>
      </p:pic>
      <p:pic>
        <p:nvPicPr>
          <p:cNvPr id="10" name="Picture 9">
            <a:extLst>
              <a:ext uri="{FF2B5EF4-FFF2-40B4-BE49-F238E27FC236}">
                <a16:creationId xmlns:a16="http://schemas.microsoft.com/office/drawing/2014/main" id="{6D6629AC-9C6F-9A4B-6BB3-3B28C39425B1}"/>
              </a:ext>
            </a:extLst>
          </p:cNvPr>
          <p:cNvPicPr>
            <a:picLocks noChangeAspect="1"/>
          </p:cNvPicPr>
          <p:nvPr/>
        </p:nvPicPr>
        <p:blipFill>
          <a:blip r:embed="rId4"/>
          <a:stretch>
            <a:fillRect/>
          </a:stretch>
        </p:blipFill>
        <p:spPr>
          <a:xfrm>
            <a:off x="1067201" y="3818250"/>
            <a:ext cx="2857899" cy="1743318"/>
          </a:xfrm>
          <a:prstGeom prst="rect">
            <a:avLst/>
          </a:prstGeom>
        </p:spPr>
      </p:pic>
      <p:pic>
        <p:nvPicPr>
          <p:cNvPr id="12" name="Picture 11">
            <a:extLst>
              <a:ext uri="{FF2B5EF4-FFF2-40B4-BE49-F238E27FC236}">
                <a16:creationId xmlns:a16="http://schemas.microsoft.com/office/drawing/2014/main" id="{E7A2FC25-F0B3-9E99-D859-1EA11CB1FBD1}"/>
              </a:ext>
            </a:extLst>
          </p:cNvPr>
          <p:cNvPicPr>
            <a:picLocks noChangeAspect="1"/>
          </p:cNvPicPr>
          <p:nvPr/>
        </p:nvPicPr>
        <p:blipFill>
          <a:blip r:embed="rId5"/>
          <a:stretch>
            <a:fillRect/>
          </a:stretch>
        </p:blipFill>
        <p:spPr>
          <a:xfrm>
            <a:off x="4017196" y="3399091"/>
            <a:ext cx="2829320" cy="2162477"/>
          </a:xfrm>
          <a:prstGeom prst="rect">
            <a:avLst/>
          </a:prstGeom>
        </p:spPr>
      </p:pic>
      <p:pic>
        <p:nvPicPr>
          <p:cNvPr id="14" name="Picture 13">
            <a:extLst>
              <a:ext uri="{FF2B5EF4-FFF2-40B4-BE49-F238E27FC236}">
                <a16:creationId xmlns:a16="http://schemas.microsoft.com/office/drawing/2014/main" id="{5B599E7E-6FF7-478D-EEA1-E1243758F01F}"/>
              </a:ext>
            </a:extLst>
          </p:cNvPr>
          <p:cNvPicPr>
            <a:picLocks noChangeAspect="1"/>
          </p:cNvPicPr>
          <p:nvPr/>
        </p:nvPicPr>
        <p:blipFill>
          <a:blip r:embed="rId6"/>
          <a:stretch>
            <a:fillRect/>
          </a:stretch>
        </p:blipFill>
        <p:spPr>
          <a:xfrm>
            <a:off x="7343466" y="2560774"/>
            <a:ext cx="2972215" cy="3000794"/>
          </a:xfrm>
          <a:prstGeom prst="rect">
            <a:avLst/>
          </a:prstGeom>
        </p:spPr>
      </p:pic>
    </p:spTree>
    <p:extLst>
      <p:ext uri="{BB962C8B-B14F-4D97-AF65-F5344CB8AC3E}">
        <p14:creationId xmlns:p14="http://schemas.microsoft.com/office/powerpoint/2010/main" val="106447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438 -0.00324 L 0.03438 -0.00324 C 0.0375 -0.01019 0.04024 -0.01806 0.04375 -0.02431 C 0.04453 -0.0257 0.04544 -0.02709 0.0461 -0.02848 C 0.04701 -0.03033 0.04753 -0.03264 0.04857 -0.03426 C 0.05482 -0.04445 0.05326 -0.04306 0.05873 -0.04537 C 0.06042 -0.04769 0.06172 -0.05047 0.06354 -0.05232 C 0.06576 -0.05486 0.06823 -0.05625 0.07057 -0.05811 C 0.07656 -0.06204 0.08164 -0.06412 0.08802 -0.06644 C 0.08985 -0.06713 0.09167 -0.06713 0.09349 -0.06783 C 0.09935 -0.06991 0.10508 -0.07246 0.11094 -0.07477 C 0.11198 -0.07524 0.11302 -0.07616 0.11406 -0.07616 L 0.12357 -0.07778 C 0.12487 -0.07824 0.12617 -0.07871 0.12748 -0.07917 C 0.1332 -0.08033 0.14479 -0.08195 0.14479 -0.08195 C 0.15326 -0.08149 0.16172 -0.08195 0.17005 -0.08056 C 0.17591 -0.0794 0.18164 -0.07662 0.1875 -0.07477 C 0.18985 -0.07408 0.19219 -0.07431 0.19453 -0.07338 C 0.20404 -0.07037 0.2138 -0.06899 0.22305 -0.06366 C 0.22383 -0.0632 0.22461 -0.06274 0.22539 -0.06227 C 0.22748 -0.06042 0.22969 -0.05903 0.23164 -0.05672 C 0.2332 -0.05463 0.23451 -0.05209 0.23568 -0.04954 C 0.23685 -0.04699 0.23789 -0.04422 0.2388 -0.04121 C 0.24115 -0.03287 0.24102 -0.03357 0.24271 -0.0257 C 0.24297 -0.02431 0.24323 -0.02292 0.24349 -0.02153 C 0.24401 -0.01968 0.24466 -0.01783 0.24505 -0.01598 C 0.24544 -0.01459 0.24544 -0.01297 0.24583 -0.01158 C 0.25 0.00139 0.24792 -0.00787 0.25221 0.0037 C 0.25287 0.00555 0.25326 0.0074 0.25378 0.00949 C 0.25482 0.00879 0.25612 0.00926 0.2569 0.00787 C 0.25807 0.00601 0.26016 -0.0044 0.26094 -0.00741 C 0.26315 -0.01667 0.26198 -0.00949 0.26406 -0.02014 C 0.26719 -0.03588 0.26471 -0.02871 0.26875 -0.03843 C 0.27044 -0.05024 0.26836 -0.03727 0.27201 -0.05093 C 0.27409 -0.05903 0.27513 -0.06621 0.27748 -0.07338 C 0.28985 -0.1125 0.27852 -0.07778 0.28542 -0.09584 C 0.2862 -0.09815 0.28685 -0.1007 0.28776 -0.10301 C 0.28867 -0.1051 0.28998 -0.10649 0.29089 -0.10857 C 0.29258 -0.11204 0.29349 -0.11713 0.29557 -0.11968 C 0.29753 -0.12223 0.29922 -0.12454 0.30117 -0.12686 C 0.30208 -0.12801 0.30339 -0.12824 0.3043 -0.12963 C 0.30573 -0.13172 0.30677 -0.13473 0.3082 -0.13658 C 0.30964 -0.13843 0.31159 -0.13912 0.31302 -0.14074 C 0.31393 -0.1419 0.31445 -0.14375 0.31537 -0.14514 C 0.31693 -0.14723 0.31849 -0.14885 0.32005 -0.1507 C 0.32266 -0.15348 0.32526 -0.15672 0.328 -0.15903 C 0.3306 -0.16135 0.33333 -0.16343 0.33594 -0.16621 C 0.33789 -0.16806 0.33945 -0.17107 0.34141 -0.17315 C 0.35117 -0.18334 0.35586 -0.18449 0.36745 -0.19283 C 0.36914 -0.19399 0.37057 -0.19584 0.37227 -0.19699 C 0.37435 -0.19861 0.3806 -0.20255 0.3832 -0.20394 C 0.38425 -0.20463 0.38542 -0.20486 0.38646 -0.20533 C 0.38854 -0.20672 0.3905 -0.2088 0.39271 -0.20973 C 0.39531 -0.21065 0.39805 -0.21065 0.40065 -0.21111 L 0.41953 -0.21806 C 0.42578 -0.21945 0.43594 -0.22176 0.44089 -0.22223 C 0.44961 -0.22315 0.4582 -0.22315 0.46693 -0.22361 C 0.46849 -0.22408 0.47695 -0.22593 0.47878 -0.22639 C 0.47956 -0.22686 0.48034 -0.22732 0.48112 -0.22778 C 0.48776 -0.22732 0.49427 -0.22732 0.50091 -0.22639 C 0.50169 -0.22639 0.50248 -0.2257 0.50326 -0.225 C 0.50417 -0.22431 0.50482 -0.22292 0.5056 -0.22223 C 0.50716 -0.22107 0.50873 -0.22014 0.51042 -0.21945 C 0.51406 -0.21829 0.52149 -0.21667 0.52149 -0.21667 L 0.52149 -0.21667 L 0.52149 -0.21667 " pathEditMode="relative" ptsTypes="AAAAAAAAAAAAAAAAAAAAAAAAAAAAAAAAAAAAAAAAAAAAAAAAAAAAAAAAAAAAAAAAA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44893" y="457200"/>
            <a:ext cx="11184555" cy="5562600"/>
          </a:xfrm>
        </p:spPr>
        <p:txBody>
          <a:bodyPr>
            <a:normAutofit/>
          </a:bodyPr>
          <a:lstStyle/>
          <a:p>
            <a:pPr marL="109728" indent="0">
              <a:buNone/>
            </a:pPr>
            <a:r>
              <a:rPr lang="en-US" b="1" dirty="0">
                <a:solidFill>
                  <a:srgbClr val="FF0000"/>
                </a:solidFill>
              </a:rPr>
              <a:t>Praise God for His Magnificent Holiness</a:t>
            </a:r>
          </a:p>
          <a:p>
            <a:pPr marL="109728" indent="0">
              <a:buNone/>
            </a:pPr>
            <a:endParaRPr lang="en-US" b="1" dirty="0"/>
          </a:p>
          <a:p>
            <a:pPr marL="109728" indent="0">
              <a:buNone/>
            </a:pPr>
            <a:r>
              <a:rPr lang="en-US" dirty="0"/>
              <a:t>Psalm 30:4</a:t>
            </a:r>
          </a:p>
          <a:p>
            <a:pPr marL="109728" indent="0">
              <a:buNone/>
            </a:pPr>
            <a:endParaRPr lang="en-US" dirty="0"/>
          </a:p>
          <a:p>
            <a:pPr marL="109728" indent="0">
              <a:buNone/>
            </a:pPr>
            <a:r>
              <a:rPr lang="en-US" dirty="0"/>
              <a:t>Sing praise to the LORD, you His godly ones,</a:t>
            </a:r>
            <a:br>
              <a:rPr lang="en-US" dirty="0"/>
            </a:br>
            <a:r>
              <a:rPr lang="en-US" dirty="0"/>
              <a:t>         And give thanks to His holy name.</a:t>
            </a:r>
          </a:p>
          <a:p>
            <a:pPr marL="109728" indent="0">
              <a:buNone/>
            </a:pPr>
            <a:endParaRPr lang="en-US" dirty="0"/>
          </a:p>
          <a:p>
            <a:pPr marL="109728" indent="0">
              <a:buNone/>
            </a:pPr>
            <a:endParaRPr lang="en-US" dirty="0"/>
          </a:p>
          <a:p>
            <a:pPr marL="109728" indent="0">
              <a:buNone/>
            </a:pPr>
            <a:r>
              <a:rPr lang="en-US" dirty="0"/>
              <a:t>Psalm 99:5</a:t>
            </a:r>
          </a:p>
          <a:p>
            <a:pPr marL="109728" indent="0">
              <a:buNone/>
            </a:pPr>
            <a:endParaRPr lang="en-US" dirty="0"/>
          </a:p>
          <a:p>
            <a:pPr marL="109728" indent="0">
              <a:buNone/>
            </a:pPr>
            <a:r>
              <a:rPr lang="en-US" dirty="0"/>
              <a:t>Exalt the LORD our God and worship at His footstool;</a:t>
            </a:r>
            <a:br>
              <a:rPr lang="en-US" dirty="0"/>
            </a:br>
            <a:r>
              <a:rPr lang="en-US" dirty="0"/>
              <a:t>         Holy is He.</a:t>
            </a:r>
          </a:p>
        </p:txBody>
      </p:sp>
    </p:spTree>
    <p:extLst>
      <p:ext uri="{BB962C8B-B14F-4D97-AF65-F5344CB8AC3E}">
        <p14:creationId xmlns:p14="http://schemas.microsoft.com/office/powerpoint/2010/main" val="387920928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24576" y="1480366"/>
            <a:ext cx="11142846" cy="1338072"/>
          </a:xfrm>
        </p:spPr>
        <p:txBody>
          <a:bodyPr/>
          <a:lstStyle/>
          <a:p>
            <a:pPr marL="109728" indent="0">
              <a:buNone/>
            </a:pPr>
            <a:r>
              <a:rPr lang="en-US" dirty="0"/>
              <a:t>1) In addition to the ones discussed above, what are some other assurances that God’s holiness means to us?</a:t>
            </a:r>
          </a:p>
        </p:txBody>
      </p:sp>
      <p:sp>
        <p:nvSpPr>
          <p:cNvPr id="3" name="Title 2"/>
          <p:cNvSpPr>
            <a:spLocks noGrp="1"/>
          </p:cNvSpPr>
          <p:nvPr>
            <p:ph type="title"/>
          </p:nvPr>
        </p:nvSpPr>
        <p:spPr/>
        <p:txBody>
          <a:bodyPr>
            <a:normAutofit/>
          </a:bodyPr>
          <a:lstStyle/>
          <a:p>
            <a:r>
              <a:rPr lang="en-US" dirty="0">
                <a:solidFill>
                  <a:srgbClr val="FF0000"/>
                </a:solidFill>
                <a:effectLst/>
              </a:rPr>
              <a:t>Discussion Questions</a:t>
            </a:r>
            <a:endParaRPr lang="en-US" dirty="0">
              <a:solidFill>
                <a:srgbClr val="FF0000"/>
              </a:solidFill>
            </a:endParaRPr>
          </a:p>
        </p:txBody>
      </p:sp>
      <p:sp>
        <p:nvSpPr>
          <p:cNvPr id="4" name="TextBox 3"/>
          <p:cNvSpPr txBox="1"/>
          <p:nvPr/>
        </p:nvSpPr>
        <p:spPr>
          <a:xfrm>
            <a:off x="609599" y="2629176"/>
            <a:ext cx="10972800" cy="507831"/>
          </a:xfrm>
          <a:prstGeom prst="rect">
            <a:avLst/>
          </a:prstGeom>
          <a:noFill/>
        </p:spPr>
        <p:txBody>
          <a:bodyPr wrap="square" rtlCol="0">
            <a:spAutoFit/>
          </a:bodyPr>
          <a:lstStyle/>
          <a:p>
            <a:r>
              <a:rPr lang="en-US" sz="2700" dirty="0">
                <a:solidFill>
                  <a:prstClr val="black"/>
                </a:solidFill>
                <a:latin typeface="Lucida Sans Unicode"/>
              </a:rPr>
              <a:t>2) Why is it important to us that God is holy?</a:t>
            </a:r>
          </a:p>
        </p:txBody>
      </p:sp>
      <p:sp>
        <p:nvSpPr>
          <p:cNvPr id="5" name="TextBox 4"/>
          <p:cNvSpPr txBox="1"/>
          <p:nvPr/>
        </p:nvSpPr>
        <p:spPr>
          <a:xfrm>
            <a:off x="609600" y="3523108"/>
            <a:ext cx="10972799" cy="507831"/>
          </a:xfrm>
          <a:prstGeom prst="rect">
            <a:avLst/>
          </a:prstGeom>
          <a:noFill/>
        </p:spPr>
        <p:txBody>
          <a:bodyPr wrap="square" rtlCol="0">
            <a:spAutoFit/>
          </a:bodyPr>
          <a:lstStyle/>
          <a:p>
            <a:r>
              <a:rPr lang="en-US" sz="2700" dirty="0">
                <a:solidFill>
                  <a:prstClr val="black"/>
                </a:solidFill>
                <a:latin typeface="Lucida Sans Unicode"/>
              </a:rPr>
              <a:t>3) How can we learn how to hate sin?</a:t>
            </a:r>
          </a:p>
        </p:txBody>
      </p:sp>
      <p:sp>
        <p:nvSpPr>
          <p:cNvPr id="6" name="Content Placeholder 1">
            <a:extLst>
              <a:ext uri="{FF2B5EF4-FFF2-40B4-BE49-F238E27FC236}">
                <a16:creationId xmlns:a16="http://schemas.microsoft.com/office/drawing/2014/main" id="{179A2A08-B014-9AFF-2186-7981BDFB3A6E}"/>
              </a:ext>
            </a:extLst>
          </p:cNvPr>
          <p:cNvSpPr txBox="1">
            <a:spLocks/>
          </p:cNvSpPr>
          <p:nvPr/>
        </p:nvSpPr>
        <p:spPr>
          <a:xfrm>
            <a:off x="478929" y="4348545"/>
            <a:ext cx="11103470" cy="957072"/>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Font typeface="Wingdings 3"/>
              <a:buNone/>
            </a:pPr>
            <a:r>
              <a:rPr lang="en-US"/>
              <a:t>4) What are some practical things that we can do to become more holy ourselves?</a:t>
            </a:r>
            <a:endParaRPr lang="en-US" dirty="0"/>
          </a:p>
        </p:txBody>
      </p:sp>
    </p:spTree>
    <p:extLst>
      <p:ext uri="{BB962C8B-B14F-4D97-AF65-F5344CB8AC3E}">
        <p14:creationId xmlns:p14="http://schemas.microsoft.com/office/powerpoint/2010/main" val="94448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4839" y="689008"/>
            <a:ext cx="10886975" cy="507831"/>
          </a:xfrm>
          <a:prstGeom prst="rect">
            <a:avLst/>
          </a:prstGeom>
          <a:noFill/>
        </p:spPr>
        <p:txBody>
          <a:bodyPr wrap="square" rtlCol="0">
            <a:spAutoFit/>
          </a:bodyPr>
          <a:lstStyle/>
          <a:p>
            <a:r>
              <a:rPr lang="en-US" sz="2700" dirty="0">
                <a:solidFill>
                  <a:prstClr val="black"/>
                </a:solidFill>
                <a:latin typeface="Lucida Sans Unicode"/>
              </a:rPr>
              <a:t>5) What are some obstacles to a person desiring to be holy?</a:t>
            </a:r>
          </a:p>
        </p:txBody>
      </p:sp>
      <p:sp>
        <p:nvSpPr>
          <p:cNvPr id="5" name="TextBox 4"/>
          <p:cNvSpPr txBox="1"/>
          <p:nvPr/>
        </p:nvSpPr>
        <p:spPr>
          <a:xfrm>
            <a:off x="624838" y="1549668"/>
            <a:ext cx="10886975" cy="923330"/>
          </a:xfrm>
          <a:prstGeom prst="rect">
            <a:avLst/>
          </a:prstGeom>
          <a:noFill/>
        </p:spPr>
        <p:txBody>
          <a:bodyPr wrap="square" rtlCol="0">
            <a:spAutoFit/>
          </a:bodyPr>
          <a:lstStyle/>
          <a:p>
            <a:r>
              <a:rPr lang="en-US" sz="2700" dirty="0">
                <a:solidFill>
                  <a:prstClr val="black"/>
                </a:solidFill>
                <a:latin typeface="Lucida Sans Unicode"/>
              </a:rPr>
              <a:t>6) Why, when we first get saved, does God not just make us completely free from sin for the rest of our lives?</a:t>
            </a:r>
          </a:p>
        </p:txBody>
      </p:sp>
      <p:sp>
        <p:nvSpPr>
          <p:cNvPr id="7" name="Content Placeholder 1">
            <a:extLst>
              <a:ext uri="{FF2B5EF4-FFF2-40B4-BE49-F238E27FC236}">
                <a16:creationId xmlns:a16="http://schemas.microsoft.com/office/drawing/2014/main" id="{403C6FD7-D860-75B2-7EEB-F5EE02121497}"/>
              </a:ext>
            </a:extLst>
          </p:cNvPr>
          <p:cNvSpPr>
            <a:spLocks noGrp="1"/>
          </p:cNvSpPr>
          <p:nvPr>
            <p:ph idx="1"/>
          </p:nvPr>
        </p:nvSpPr>
        <p:spPr>
          <a:xfrm>
            <a:off x="547036" y="2554705"/>
            <a:ext cx="10886974" cy="1545657"/>
          </a:xfrm>
        </p:spPr>
        <p:txBody>
          <a:bodyPr/>
          <a:lstStyle/>
          <a:p>
            <a:pPr marL="109728" indent="0">
              <a:buNone/>
            </a:pPr>
            <a:r>
              <a:rPr lang="en-US" dirty="0"/>
              <a:t>7) If we have been doing well overcoming a sin in our lives but then slip up once does that mean that we have to start all over again as though we had not made any previous progress?</a:t>
            </a:r>
          </a:p>
        </p:txBody>
      </p:sp>
      <p:sp>
        <p:nvSpPr>
          <p:cNvPr id="8" name="TextBox 7">
            <a:extLst>
              <a:ext uri="{FF2B5EF4-FFF2-40B4-BE49-F238E27FC236}">
                <a16:creationId xmlns:a16="http://schemas.microsoft.com/office/drawing/2014/main" id="{627D7FA8-28DF-64C7-D873-FED468129056}"/>
              </a:ext>
            </a:extLst>
          </p:cNvPr>
          <p:cNvSpPr txBox="1"/>
          <p:nvPr/>
        </p:nvSpPr>
        <p:spPr>
          <a:xfrm>
            <a:off x="624838" y="4182069"/>
            <a:ext cx="10886974" cy="923330"/>
          </a:xfrm>
          <a:prstGeom prst="rect">
            <a:avLst/>
          </a:prstGeom>
          <a:noFill/>
        </p:spPr>
        <p:txBody>
          <a:bodyPr wrap="square" rtlCol="0">
            <a:spAutoFit/>
          </a:bodyPr>
          <a:lstStyle/>
          <a:p>
            <a:r>
              <a:rPr lang="en-US" sz="2700" dirty="0">
                <a:solidFill>
                  <a:prstClr val="black"/>
                </a:solidFill>
                <a:latin typeface="Lucida Sans Unicode"/>
              </a:rPr>
              <a:t>8) In my quest to become holy why should I not compare myself to others?</a:t>
            </a:r>
          </a:p>
        </p:txBody>
      </p:sp>
    </p:spTree>
    <p:extLst>
      <p:ext uri="{BB962C8B-B14F-4D97-AF65-F5344CB8AC3E}">
        <p14:creationId xmlns:p14="http://schemas.microsoft.com/office/powerpoint/2010/main" val="4089136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dirty="0"/>
              <a:t>Jill has been a Christian for quite a while but every once in while when she is confronted by temptation she readily gives in to it and sins. Her explanation is that God promises to always forgive and so once she confesses her sin and repents it is completely wiped out. Therefore, there is no problem and if anyone points out that sin then that person is being judgmental since God no longer remembers it. </a:t>
            </a:r>
            <a:r>
              <a:rPr lang="en-US"/>
              <a:t>Keeping in mind God’s holiness, how would you explain to Jill that her reasoning is flawed and that her behavior is destructive?</a:t>
            </a:r>
          </a:p>
        </p:txBody>
      </p:sp>
      <p:sp>
        <p:nvSpPr>
          <p:cNvPr id="3" name="Title 2"/>
          <p:cNvSpPr>
            <a:spLocks noGrp="1"/>
          </p:cNvSpPr>
          <p:nvPr>
            <p:ph type="title"/>
          </p:nvPr>
        </p:nvSpPr>
        <p:spPr/>
        <p:txBody>
          <a:bodyPr/>
          <a:lstStyle/>
          <a:p>
            <a:r>
              <a:rPr lang="en-US" dirty="0">
                <a:solidFill>
                  <a:srgbClr val="FF0000"/>
                </a:solidFill>
              </a:rPr>
              <a:t>Situation</a:t>
            </a:r>
          </a:p>
        </p:txBody>
      </p:sp>
    </p:spTree>
    <p:extLst>
      <p:ext uri="{BB962C8B-B14F-4D97-AF65-F5344CB8AC3E}">
        <p14:creationId xmlns:p14="http://schemas.microsoft.com/office/powerpoint/2010/main" val="84807527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04801"/>
            <a:ext cx="7772400" cy="3277562"/>
          </a:xfrm>
        </p:spPr>
        <p:txBody>
          <a:bodyPr>
            <a:normAutofit fontScale="90000"/>
          </a:bodyPr>
          <a:lstStyle/>
          <a:p>
            <a:pPr algn="ctr"/>
            <a:r>
              <a:rPr lang="en-US" dirty="0"/>
              <a:t>Welcome to</a:t>
            </a:r>
            <a:br>
              <a:rPr lang="en-US" sz="3100" dirty="0"/>
            </a:br>
            <a:br>
              <a:rPr lang="en-US" sz="3100" dirty="0"/>
            </a:br>
            <a:r>
              <a:rPr lang="en-US" dirty="0"/>
              <a:t>Who is God</a:t>
            </a:r>
            <a:br>
              <a:rPr lang="en-US" dirty="0"/>
            </a:br>
            <a:r>
              <a:rPr lang="en-US" dirty="0"/>
              <a:t>and </a:t>
            </a:r>
            <a:br>
              <a:rPr lang="en-US" dirty="0"/>
            </a:br>
            <a:r>
              <a:rPr lang="en-US" dirty="0"/>
              <a:t>Why Does it Matter to Us?</a:t>
            </a:r>
          </a:p>
        </p:txBody>
      </p:sp>
      <p:sp>
        <p:nvSpPr>
          <p:cNvPr id="3" name="Subtitle 2"/>
          <p:cNvSpPr>
            <a:spLocks noGrp="1"/>
          </p:cNvSpPr>
          <p:nvPr>
            <p:ph type="subTitle" idx="1"/>
          </p:nvPr>
        </p:nvSpPr>
        <p:spPr>
          <a:xfrm>
            <a:off x="2209800" y="3886200"/>
            <a:ext cx="7772400" cy="1199704"/>
          </a:xfrm>
        </p:spPr>
        <p:txBody>
          <a:bodyPr>
            <a:normAutofit/>
          </a:bodyPr>
          <a:lstStyle/>
          <a:p>
            <a:pPr algn="ctr"/>
            <a:r>
              <a:rPr lang="en-US" sz="6000" dirty="0">
                <a:solidFill>
                  <a:srgbClr val="FF0000"/>
                </a:solidFill>
              </a:rPr>
              <a:t>The Sovereign God</a:t>
            </a:r>
          </a:p>
        </p:txBody>
      </p:sp>
    </p:spTree>
    <p:extLst>
      <p:ext uri="{BB962C8B-B14F-4D97-AF65-F5344CB8AC3E}">
        <p14:creationId xmlns:p14="http://schemas.microsoft.com/office/powerpoint/2010/main" val="412310253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533401"/>
            <a:ext cx="8229600" cy="4525963"/>
          </a:xfrm>
        </p:spPr>
        <p:txBody>
          <a:bodyPr>
            <a:normAutofit fontScale="92500" lnSpcReduction="10000"/>
          </a:bodyPr>
          <a:lstStyle/>
          <a:p>
            <a:r>
              <a:rPr lang="en-US" dirty="0"/>
              <a:t>Introduction</a:t>
            </a:r>
          </a:p>
          <a:p>
            <a:r>
              <a:rPr lang="en-US" dirty="0"/>
              <a:t>The Eternal God</a:t>
            </a:r>
          </a:p>
          <a:p>
            <a:r>
              <a:rPr lang="en-US" dirty="0"/>
              <a:t>The Immutable God</a:t>
            </a:r>
          </a:p>
          <a:p>
            <a:r>
              <a:rPr lang="en-US" dirty="0"/>
              <a:t>The Omnipotent God</a:t>
            </a:r>
          </a:p>
          <a:p>
            <a:r>
              <a:rPr lang="en-US" dirty="0"/>
              <a:t>The Omniscient God</a:t>
            </a:r>
          </a:p>
          <a:p>
            <a:r>
              <a:rPr lang="en-US" dirty="0"/>
              <a:t>The Omnipresent God</a:t>
            </a:r>
          </a:p>
          <a:p>
            <a:r>
              <a:rPr lang="en-US" dirty="0"/>
              <a:t>The Holy God</a:t>
            </a:r>
          </a:p>
          <a:p>
            <a:r>
              <a:rPr lang="en-US" dirty="0">
                <a:solidFill>
                  <a:srgbClr val="FF0000"/>
                </a:solidFill>
              </a:rPr>
              <a:t>The Sovereign God</a:t>
            </a:r>
          </a:p>
          <a:p>
            <a:r>
              <a:rPr lang="en-US" dirty="0"/>
              <a:t>The Divine Love</a:t>
            </a:r>
          </a:p>
          <a:p>
            <a:r>
              <a:rPr lang="en-US" dirty="0"/>
              <a:t>The Divine Faithfulness</a:t>
            </a:r>
          </a:p>
          <a:p>
            <a:r>
              <a:rPr lang="en-US" dirty="0"/>
              <a:t>The Divine Comfort</a:t>
            </a:r>
          </a:p>
        </p:txBody>
      </p:sp>
    </p:spTree>
    <p:extLst>
      <p:ext uri="{BB962C8B-B14F-4D97-AF65-F5344CB8AC3E}">
        <p14:creationId xmlns:p14="http://schemas.microsoft.com/office/powerpoint/2010/main" val="390509392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97364" y="1219200"/>
            <a:ext cx="8229600" cy="3700272"/>
          </a:xfrm>
        </p:spPr>
        <p:txBody>
          <a:bodyPr/>
          <a:lstStyle/>
          <a:p>
            <a:pPr lvl="0"/>
            <a:r>
              <a:rPr lang="en-US" dirty="0"/>
              <a:t>God is the most important</a:t>
            </a:r>
          </a:p>
          <a:p>
            <a:pPr lvl="0"/>
            <a:r>
              <a:rPr lang="en-US" dirty="0"/>
              <a:t>God has all authority</a:t>
            </a:r>
          </a:p>
          <a:p>
            <a:pPr lvl="0"/>
            <a:r>
              <a:rPr lang="en-US" dirty="0"/>
              <a:t>God sustains all things</a:t>
            </a:r>
          </a:p>
          <a:p>
            <a:pPr lvl="0"/>
            <a:r>
              <a:rPr lang="en-US" dirty="0"/>
              <a:t>God has the right to command, establish laws and standards, exact obedience, and be final judge</a:t>
            </a:r>
          </a:p>
          <a:p>
            <a:pPr lvl="0"/>
            <a:r>
              <a:rPr lang="en-US" dirty="0"/>
              <a:t>God can freely delegate authority as He so pleases</a:t>
            </a:r>
          </a:p>
        </p:txBody>
      </p:sp>
      <p:sp>
        <p:nvSpPr>
          <p:cNvPr id="3" name="Title 2"/>
          <p:cNvSpPr>
            <a:spLocks noGrp="1"/>
          </p:cNvSpPr>
          <p:nvPr>
            <p:ph type="title"/>
          </p:nvPr>
        </p:nvSpPr>
        <p:spPr>
          <a:xfrm>
            <a:off x="2008909" y="152400"/>
            <a:ext cx="8229600" cy="1143000"/>
          </a:xfrm>
        </p:spPr>
        <p:txBody>
          <a:bodyPr/>
          <a:lstStyle/>
          <a:p>
            <a:r>
              <a:rPr lang="en-US" dirty="0">
                <a:solidFill>
                  <a:srgbClr val="FF0000"/>
                </a:solidFill>
              </a:rPr>
              <a:t>God’s Sovereignty</a:t>
            </a:r>
          </a:p>
        </p:txBody>
      </p:sp>
      <p:sp>
        <p:nvSpPr>
          <p:cNvPr id="4" name="TextBox 3"/>
          <p:cNvSpPr txBox="1"/>
          <p:nvPr/>
        </p:nvSpPr>
        <p:spPr>
          <a:xfrm>
            <a:off x="1981200" y="5087035"/>
            <a:ext cx="8305800" cy="830997"/>
          </a:xfrm>
          <a:prstGeom prst="rect">
            <a:avLst/>
          </a:prstGeom>
          <a:noFill/>
        </p:spPr>
        <p:txBody>
          <a:bodyPr wrap="square" rtlCol="0">
            <a:spAutoFit/>
          </a:bodyPr>
          <a:lstStyle/>
          <a:p>
            <a:r>
              <a:rPr lang="en-US" sz="2400" dirty="0">
                <a:solidFill>
                  <a:prstClr val="black"/>
                </a:solidFill>
                <a:latin typeface="Lucida Sans Unicode"/>
              </a:rPr>
              <a:t>Romans 13:1b, “For there is no authority except from God, and those which exist are established by God.”</a:t>
            </a:r>
          </a:p>
        </p:txBody>
      </p:sp>
    </p:spTree>
    <p:extLst>
      <p:ext uri="{BB962C8B-B14F-4D97-AF65-F5344CB8AC3E}">
        <p14:creationId xmlns:p14="http://schemas.microsoft.com/office/powerpoint/2010/main" val="389651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27785" y="1024290"/>
            <a:ext cx="11138033" cy="2404710"/>
          </a:xfrm>
        </p:spPr>
        <p:txBody>
          <a:bodyPr>
            <a:normAutofit/>
          </a:bodyPr>
          <a:lstStyle/>
          <a:p>
            <a:pPr marL="109728" indent="0">
              <a:buNone/>
            </a:pPr>
            <a:r>
              <a:rPr lang="en-US" sz="3600" dirty="0"/>
              <a:t>Psalm 115:3</a:t>
            </a:r>
          </a:p>
          <a:p>
            <a:pPr marL="109728" indent="0">
              <a:buNone/>
            </a:pPr>
            <a:endParaRPr lang="en-US" sz="3600" dirty="0"/>
          </a:p>
          <a:p>
            <a:pPr marL="109728" indent="0">
              <a:buNone/>
            </a:pPr>
            <a:r>
              <a:rPr lang="en-US" sz="3600" dirty="0"/>
              <a:t>But our God is in the heavens; He does whatever He pleases.</a:t>
            </a:r>
          </a:p>
        </p:txBody>
      </p:sp>
    </p:spTree>
    <p:extLst>
      <p:ext uri="{BB962C8B-B14F-4D97-AF65-F5344CB8AC3E}">
        <p14:creationId xmlns:p14="http://schemas.microsoft.com/office/powerpoint/2010/main" val="97080851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6766" y="533401"/>
            <a:ext cx="11078678" cy="5473891"/>
          </a:xfrm>
        </p:spPr>
        <p:txBody>
          <a:bodyPr>
            <a:normAutofit lnSpcReduction="10000"/>
          </a:bodyPr>
          <a:lstStyle/>
          <a:p>
            <a:pPr marL="109728" indent="0">
              <a:buNone/>
            </a:pPr>
            <a:r>
              <a:rPr lang="en-US" dirty="0"/>
              <a:t>Isaiah 46:9-11</a:t>
            </a:r>
          </a:p>
          <a:p>
            <a:pPr marL="109728" indent="0">
              <a:buNone/>
            </a:pPr>
            <a:endParaRPr lang="en-US" dirty="0"/>
          </a:p>
          <a:p>
            <a:pPr marL="109728" indent="0">
              <a:buNone/>
            </a:pPr>
            <a:r>
              <a:rPr lang="en-US" dirty="0"/>
              <a:t>    </a:t>
            </a:r>
            <a:r>
              <a:rPr lang="en-US" baseline="30000" dirty="0"/>
              <a:t>9</a:t>
            </a:r>
            <a:r>
              <a:rPr lang="en-US" dirty="0"/>
              <a:t>"Remember the former things long past,</a:t>
            </a:r>
            <a:br>
              <a:rPr lang="en-US" dirty="0"/>
            </a:br>
            <a:r>
              <a:rPr lang="en-US" dirty="0"/>
              <a:t>         For I am God, and there is no other;</a:t>
            </a:r>
            <a:br>
              <a:rPr lang="en-US" dirty="0"/>
            </a:br>
            <a:r>
              <a:rPr lang="en-US" dirty="0"/>
              <a:t>         I am God, and there is no one like Me, </a:t>
            </a:r>
            <a:br>
              <a:rPr lang="en-US" dirty="0"/>
            </a:br>
            <a:r>
              <a:rPr lang="en-US" dirty="0"/>
              <a:t>    </a:t>
            </a:r>
            <a:r>
              <a:rPr lang="en-US" baseline="30000" dirty="0"/>
              <a:t>10</a:t>
            </a:r>
            <a:r>
              <a:rPr lang="en-US" dirty="0"/>
              <a:t>Declaring the end from the beginning,</a:t>
            </a:r>
            <a:br>
              <a:rPr lang="en-US" dirty="0"/>
            </a:br>
            <a:r>
              <a:rPr lang="en-US" dirty="0"/>
              <a:t>         And from ancient times things which have not been done,</a:t>
            </a:r>
            <a:br>
              <a:rPr lang="en-US" dirty="0"/>
            </a:br>
            <a:r>
              <a:rPr lang="en-US" dirty="0"/>
              <a:t>         Saying, My purpose will be established,</a:t>
            </a:r>
            <a:br>
              <a:rPr lang="en-US" dirty="0"/>
            </a:br>
            <a:r>
              <a:rPr lang="en-US" dirty="0"/>
              <a:t>         And I will accomplish all My good pleasure'; </a:t>
            </a:r>
            <a:br>
              <a:rPr lang="en-US" dirty="0"/>
            </a:br>
            <a:r>
              <a:rPr lang="en-US" dirty="0"/>
              <a:t>    </a:t>
            </a:r>
            <a:r>
              <a:rPr lang="en-US" baseline="30000" dirty="0"/>
              <a:t>11</a:t>
            </a:r>
            <a:r>
              <a:rPr lang="en-US" dirty="0"/>
              <a:t>Calling a bird of prey from the east,</a:t>
            </a:r>
            <a:br>
              <a:rPr lang="en-US" dirty="0"/>
            </a:br>
            <a:r>
              <a:rPr lang="en-US" dirty="0"/>
              <a:t>         The man of My purpose from a far country </a:t>
            </a:r>
            <a:br>
              <a:rPr lang="en-US" dirty="0"/>
            </a:br>
            <a:r>
              <a:rPr lang="en-US" dirty="0"/>
              <a:t>         Truly I have spoken; truly I will bring it to pass.</a:t>
            </a:r>
            <a:br>
              <a:rPr lang="en-US" dirty="0"/>
            </a:br>
            <a:r>
              <a:rPr lang="en-US" dirty="0"/>
              <a:t>         I have planned it, surely I will do it.</a:t>
            </a:r>
          </a:p>
        </p:txBody>
      </p:sp>
    </p:spTree>
    <p:extLst>
      <p:ext uri="{BB962C8B-B14F-4D97-AF65-F5344CB8AC3E}">
        <p14:creationId xmlns:p14="http://schemas.microsoft.com/office/powerpoint/2010/main" val="822407802"/>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lvl="0"/>
            <a:r>
              <a:rPr lang="en-US" dirty="0" err="1"/>
              <a:t>Adonai</a:t>
            </a:r>
            <a:r>
              <a:rPr lang="en-US" dirty="0"/>
              <a:t> (Master or Lord)</a:t>
            </a:r>
          </a:p>
          <a:p>
            <a:pPr lvl="0"/>
            <a:r>
              <a:rPr lang="en-US" dirty="0"/>
              <a:t>The Lord of Hosts</a:t>
            </a:r>
          </a:p>
          <a:p>
            <a:pPr lvl="0"/>
            <a:r>
              <a:rPr lang="en-US" dirty="0"/>
              <a:t>King</a:t>
            </a:r>
          </a:p>
          <a:p>
            <a:pPr lvl="0"/>
            <a:r>
              <a:rPr lang="en-US" dirty="0"/>
              <a:t>King Eternal</a:t>
            </a:r>
          </a:p>
          <a:p>
            <a:pPr lvl="0"/>
            <a:r>
              <a:rPr lang="en-US" dirty="0"/>
              <a:t>King of Kings</a:t>
            </a:r>
          </a:p>
          <a:p>
            <a:pPr lvl="0"/>
            <a:r>
              <a:rPr lang="en-US" dirty="0"/>
              <a:t>King of the Ages</a:t>
            </a:r>
          </a:p>
          <a:p>
            <a:pPr lvl="0"/>
            <a:r>
              <a:rPr lang="en-US" dirty="0"/>
              <a:t>Lord</a:t>
            </a:r>
          </a:p>
          <a:p>
            <a:pPr lvl="0"/>
            <a:r>
              <a:rPr lang="en-US" dirty="0"/>
              <a:t>Lord God Almighty</a:t>
            </a:r>
          </a:p>
          <a:p>
            <a:pPr lvl="0"/>
            <a:r>
              <a:rPr lang="en-US" dirty="0"/>
              <a:t>Lord Jesus Christ</a:t>
            </a:r>
          </a:p>
          <a:p>
            <a:pPr lvl="0"/>
            <a:r>
              <a:rPr lang="en-US" dirty="0"/>
              <a:t>Lord of All</a:t>
            </a:r>
          </a:p>
          <a:p>
            <a:pPr lvl="0"/>
            <a:r>
              <a:rPr lang="en-US" dirty="0"/>
              <a:t>Lord of Glory</a:t>
            </a:r>
          </a:p>
          <a:p>
            <a:pPr lvl="0"/>
            <a:r>
              <a:rPr lang="en-US" dirty="0"/>
              <a:t>Lord of Lords</a:t>
            </a:r>
          </a:p>
          <a:p>
            <a:pPr lvl="0"/>
            <a:r>
              <a:rPr lang="en-US" dirty="0"/>
              <a:t>Lord of our Righteousness</a:t>
            </a:r>
          </a:p>
        </p:txBody>
      </p:sp>
      <p:sp>
        <p:nvSpPr>
          <p:cNvPr id="3" name="Title 2"/>
          <p:cNvSpPr>
            <a:spLocks noGrp="1"/>
          </p:cNvSpPr>
          <p:nvPr>
            <p:ph type="title"/>
          </p:nvPr>
        </p:nvSpPr>
        <p:spPr/>
        <p:txBody>
          <a:bodyPr>
            <a:normAutofit/>
          </a:bodyPr>
          <a:lstStyle/>
          <a:p>
            <a:r>
              <a:rPr lang="en-US" sz="3200" dirty="0">
                <a:solidFill>
                  <a:srgbClr val="FF0000"/>
                </a:solidFill>
                <a:effectLst/>
              </a:rPr>
              <a:t>Names of God related to His sovereignty</a:t>
            </a:r>
            <a:endParaRPr lang="en-US" sz="3200" dirty="0">
              <a:solidFill>
                <a:srgbClr val="FF0000"/>
              </a:solidFill>
            </a:endParaRPr>
          </a:p>
        </p:txBody>
      </p:sp>
    </p:spTree>
    <p:extLst>
      <p:ext uri="{BB962C8B-B14F-4D97-AF65-F5344CB8AC3E}">
        <p14:creationId xmlns:p14="http://schemas.microsoft.com/office/powerpoint/2010/main" val="3292526143"/>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381001"/>
            <a:ext cx="8229600" cy="5626291"/>
          </a:xfrm>
        </p:spPr>
        <p:txBody>
          <a:bodyPr>
            <a:normAutofit fontScale="92500" lnSpcReduction="20000"/>
          </a:bodyPr>
          <a:lstStyle/>
          <a:p>
            <a:pPr lvl="0"/>
            <a:r>
              <a:rPr lang="en-US" dirty="0"/>
              <a:t>Highest</a:t>
            </a:r>
          </a:p>
          <a:p>
            <a:pPr lvl="0"/>
            <a:r>
              <a:rPr lang="en-US" dirty="0"/>
              <a:t>The Most High God</a:t>
            </a:r>
          </a:p>
          <a:p>
            <a:pPr lvl="0"/>
            <a:r>
              <a:rPr lang="en-US" dirty="0"/>
              <a:t>Shepherd</a:t>
            </a:r>
          </a:p>
          <a:p>
            <a:pPr lvl="0"/>
            <a:r>
              <a:rPr lang="en-US" dirty="0"/>
              <a:t>Chief Shepherd</a:t>
            </a:r>
          </a:p>
          <a:p>
            <a:pPr lvl="0"/>
            <a:r>
              <a:rPr lang="en-US" dirty="0"/>
              <a:t>Great Shepherd</a:t>
            </a:r>
          </a:p>
          <a:p>
            <a:pPr lvl="0"/>
            <a:r>
              <a:rPr lang="en-US" dirty="0"/>
              <a:t>Shepherd of our Souls</a:t>
            </a:r>
          </a:p>
          <a:p>
            <a:pPr lvl="0"/>
            <a:r>
              <a:rPr lang="en-US" dirty="0"/>
              <a:t>Commander</a:t>
            </a:r>
          </a:p>
          <a:p>
            <a:pPr lvl="0"/>
            <a:r>
              <a:rPr lang="en-US" dirty="0"/>
              <a:t>God over All</a:t>
            </a:r>
          </a:p>
          <a:p>
            <a:pPr lvl="0"/>
            <a:r>
              <a:rPr lang="en-US" dirty="0"/>
              <a:t>Head of the Body</a:t>
            </a:r>
          </a:p>
          <a:p>
            <a:pPr lvl="0"/>
            <a:r>
              <a:rPr lang="en-US" dirty="0"/>
              <a:t>Head of the Church</a:t>
            </a:r>
          </a:p>
          <a:p>
            <a:pPr lvl="0"/>
            <a:r>
              <a:rPr lang="en-US" dirty="0"/>
              <a:t>Leader</a:t>
            </a:r>
          </a:p>
          <a:p>
            <a:pPr lvl="0"/>
            <a:r>
              <a:rPr lang="en-US" dirty="0"/>
              <a:t>Lion of the Tribe of Judah</a:t>
            </a:r>
          </a:p>
          <a:p>
            <a:pPr lvl="0"/>
            <a:r>
              <a:rPr lang="en-US" dirty="0"/>
              <a:t>Ruler of God’s Creation</a:t>
            </a:r>
          </a:p>
          <a:p>
            <a:pPr lvl="0"/>
            <a:r>
              <a:rPr lang="en-US" dirty="0"/>
              <a:t>Ruler over Kings of the Earth</a:t>
            </a:r>
          </a:p>
          <a:p>
            <a:pPr lvl="0"/>
            <a:r>
              <a:rPr lang="en-US" dirty="0"/>
              <a:t>Ruler over Israel</a:t>
            </a:r>
          </a:p>
        </p:txBody>
      </p:sp>
    </p:spTree>
    <p:extLst>
      <p:ext uri="{BB962C8B-B14F-4D97-AF65-F5344CB8AC3E}">
        <p14:creationId xmlns:p14="http://schemas.microsoft.com/office/powerpoint/2010/main" val="98705074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609601"/>
            <a:ext cx="8229600" cy="2514600"/>
          </a:xfrm>
        </p:spPr>
        <p:txBody>
          <a:bodyPr/>
          <a:lstStyle/>
          <a:p>
            <a:pPr marL="109728" indent="0">
              <a:buNone/>
            </a:pPr>
            <a:r>
              <a:rPr lang="en-US" dirty="0"/>
              <a:t>Satan is called:</a:t>
            </a:r>
          </a:p>
          <a:p>
            <a:pPr lvl="0"/>
            <a:r>
              <a:rPr lang="en-US" dirty="0"/>
              <a:t>“the ruler of this world” (John 16:11)</a:t>
            </a:r>
          </a:p>
          <a:p>
            <a:pPr lvl="0"/>
            <a:r>
              <a:rPr lang="en-US" dirty="0"/>
              <a:t>“the god of this world” (2 Corinthians 4:4)</a:t>
            </a:r>
          </a:p>
          <a:p>
            <a:pPr lvl="0"/>
            <a:r>
              <a:rPr lang="en-US" dirty="0"/>
              <a:t>“the prince of the power of the air” (Eph. 2:2)</a:t>
            </a:r>
          </a:p>
          <a:p>
            <a:pPr marL="109728" indent="0">
              <a:buNone/>
            </a:pPr>
            <a:endParaRPr lang="en-US" dirty="0"/>
          </a:p>
        </p:txBody>
      </p:sp>
      <p:sp>
        <p:nvSpPr>
          <p:cNvPr id="4" name="TextBox 3"/>
          <p:cNvSpPr txBox="1"/>
          <p:nvPr/>
        </p:nvSpPr>
        <p:spPr>
          <a:xfrm>
            <a:off x="789272" y="3581401"/>
            <a:ext cx="10366408" cy="954107"/>
          </a:xfrm>
          <a:prstGeom prst="rect">
            <a:avLst/>
          </a:prstGeom>
          <a:noFill/>
        </p:spPr>
        <p:txBody>
          <a:bodyPr wrap="square" rtlCol="0">
            <a:spAutoFit/>
          </a:bodyPr>
          <a:lstStyle/>
          <a:p>
            <a:r>
              <a:rPr lang="en-US" sz="2800" dirty="0">
                <a:solidFill>
                  <a:prstClr val="black"/>
                </a:solidFill>
                <a:latin typeface="Lucida Sans Unicode"/>
              </a:rPr>
              <a:t>But is it God who is the “great King over all the earth” (Psalm 47:2)</a:t>
            </a:r>
          </a:p>
        </p:txBody>
      </p:sp>
    </p:spTree>
    <p:extLst>
      <p:ext uri="{BB962C8B-B14F-4D97-AF65-F5344CB8AC3E}">
        <p14:creationId xmlns:p14="http://schemas.microsoft.com/office/powerpoint/2010/main" val="293551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5641" y="838201"/>
            <a:ext cx="10751419" cy="4525963"/>
          </a:xfrm>
        </p:spPr>
        <p:txBody>
          <a:bodyPr>
            <a:normAutofit/>
          </a:bodyPr>
          <a:lstStyle/>
          <a:p>
            <a:pPr marL="109728" indent="0">
              <a:buNone/>
            </a:pPr>
            <a:r>
              <a:rPr lang="en-US" sz="3200" dirty="0"/>
              <a:t>Isaiah 40:15</a:t>
            </a:r>
          </a:p>
          <a:p>
            <a:pPr marL="109728" indent="0">
              <a:buNone/>
            </a:pPr>
            <a:endParaRPr lang="en-US" sz="3200" dirty="0"/>
          </a:p>
          <a:p>
            <a:pPr marL="109728" indent="0">
              <a:buNone/>
            </a:pPr>
            <a:r>
              <a:rPr lang="en-US" sz="3200" dirty="0"/>
              <a:t>Behold, the nations are like a drop from a bucket, And are regarded as a speck of dust on the scales; Behold, He lifts up the islands like fine dust.</a:t>
            </a:r>
          </a:p>
        </p:txBody>
      </p:sp>
    </p:spTree>
    <p:extLst>
      <p:ext uri="{BB962C8B-B14F-4D97-AF65-F5344CB8AC3E}">
        <p14:creationId xmlns:p14="http://schemas.microsoft.com/office/powerpoint/2010/main" val="50632178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035610175"/>
              </p:ext>
            </p:extLst>
          </p:nvPr>
        </p:nvGraphicFramePr>
        <p:xfrm>
          <a:off x="1981200" y="1430154"/>
          <a:ext cx="8001000" cy="3215711"/>
        </p:xfrm>
        <a:graphic>
          <a:graphicData uri="http://schemas.openxmlformats.org/drawingml/2006/table">
            <a:tbl>
              <a:tblPr firstRow="1" firstCol="1" bandRow="1">
                <a:tableStyleId>{5C22544A-7EE6-4342-B048-85BDC9FD1C3A}</a:tableStyleId>
              </a:tblPr>
              <a:tblGrid>
                <a:gridCol w="4000500">
                  <a:extLst>
                    <a:ext uri="{9D8B030D-6E8A-4147-A177-3AD203B41FA5}">
                      <a16:colId xmlns:a16="http://schemas.microsoft.com/office/drawing/2014/main" val="20000"/>
                    </a:ext>
                  </a:extLst>
                </a:gridCol>
                <a:gridCol w="4000500">
                  <a:extLst>
                    <a:ext uri="{9D8B030D-6E8A-4147-A177-3AD203B41FA5}">
                      <a16:colId xmlns:a16="http://schemas.microsoft.com/office/drawing/2014/main" val="20001"/>
                    </a:ext>
                  </a:extLst>
                </a:gridCol>
              </a:tblGrid>
              <a:tr h="258765">
                <a:tc>
                  <a:txBody>
                    <a:bodyPr/>
                    <a:lstStyle/>
                    <a:p>
                      <a:pPr marL="0" marR="0">
                        <a:lnSpc>
                          <a:spcPct val="115000"/>
                        </a:lnSpc>
                        <a:spcBef>
                          <a:spcPts val="0"/>
                        </a:spcBef>
                        <a:spcAft>
                          <a:spcPts val="0"/>
                        </a:spcAft>
                      </a:pPr>
                      <a:r>
                        <a:rPr lang="en-US" sz="1100" dirty="0">
                          <a:effectLst/>
                        </a:rPr>
                        <a:t>An Earthly King</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God</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58765">
                <a:tc>
                  <a:txBody>
                    <a:bodyPr/>
                    <a:lstStyle/>
                    <a:p>
                      <a:pPr marL="0" marR="0">
                        <a:lnSpc>
                          <a:spcPct val="115000"/>
                        </a:lnSpc>
                        <a:spcBef>
                          <a:spcPts val="0"/>
                        </a:spcBef>
                        <a:spcAft>
                          <a:spcPts val="0"/>
                        </a:spcAft>
                      </a:pPr>
                      <a:r>
                        <a:rPr lang="en-US" sz="1100">
                          <a:effectLst/>
                        </a:rPr>
                        <a:t>From an isolated castle</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Is among and in His people</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58765">
                <a:tc>
                  <a:txBody>
                    <a:bodyPr/>
                    <a:lstStyle/>
                    <a:p>
                      <a:pPr marL="0" marR="0">
                        <a:lnSpc>
                          <a:spcPct val="115000"/>
                        </a:lnSpc>
                        <a:spcBef>
                          <a:spcPts val="0"/>
                        </a:spcBef>
                        <a:spcAft>
                          <a:spcPts val="0"/>
                        </a:spcAft>
                      </a:pPr>
                      <a:r>
                        <a:rPr lang="en-US" sz="1100">
                          <a:effectLst/>
                        </a:rPr>
                        <a:t>Decrees are best guesses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Decrees are based on omniscience</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24996">
                <a:tc>
                  <a:txBody>
                    <a:bodyPr/>
                    <a:lstStyle/>
                    <a:p>
                      <a:pPr marL="0" marR="0">
                        <a:lnSpc>
                          <a:spcPct val="115000"/>
                        </a:lnSpc>
                        <a:spcBef>
                          <a:spcPts val="0"/>
                        </a:spcBef>
                        <a:spcAft>
                          <a:spcPts val="0"/>
                        </a:spcAft>
                      </a:pPr>
                      <a:r>
                        <a:rPr lang="en-US" sz="1100">
                          <a:effectLst/>
                        </a:rPr>
                        <a:t>Enforced by his soldiers and minions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Enforced directly by Himself to each person</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258765">
                <a:tc>
                  <a:txBody>
                    <a:bodyPr/>
                    <a:lstStyle/>
                    <a:p>
                      <a:pPr marL="0" marR="0">
                        <a:lnSpc>
                          <a:spcPct val="115000"/>
                        </a:lnSpc>
                        <a:spcBef>
                          <a:spcPts val="0"/>
                        </a:spcBef>
                        <a:spcAft>
                          <a:spcPts val="0"/>
                        </a:spcAft>
                      </a:pPr>
                      <a:r>
                        <a:rPr lang="en-US" sz="1100">
                          <a:effectLst/>
                        </a:rPr>
                        <a:t>May decree laws that benefit only himself</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All of His decrees will benefit us</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258765">
                <a:tc>
                  <a:txBody>
                    <a:bodyPr/>
                    <a:lstStyle/>
                    <a:p>
                      <a:pPr marL="0" marR="0">
                        <a:lnSpc>
                          <a:spcPct val="115000"/>
                        </a:lnSpc>
                        <a:spcBef>
                          <a:spcPts val="0"/>
                        </a:spcBef>
                        <a:spcAft>
                          <a:spcPts val="0"/>
                        </a:spcAft>
                      </a:pPr>
                      <a:r>
                        <a:rPr lang="en-US" sz="1100">
                          <a:effectLst/>
                        </a:rPr>
                        <a:t>May be corrupt</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Is never corrupt</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526252">
                <a:tc>
                  <a:txBody>
                    <a:bodyPr/>
                    <a:lstStyle/>
                    <a:p>
                      <a:pPr marL="0" marR="0">
                        <a:lnSpc>
                          <a:spcPct val="115000"/>
                        </a:lnSpc>
                        <a:spcBef>
                          <a:spcPts val="0"/>
                        </a:spcBef>
                        <a:spcAft>
                          <a:spcPts val="0"/>
                        </a:spcAft>
                      </a:pPr>
                      <a:r>
                        <a:rPr lang="en-US" sz="1100">
                          <a:effectLst/>
                        </a:rPr>
                        <a:t>May be overthrown by enemies, by revolutions, or by his own inner circle</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Can never be overthrown</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258765">
                <a:tc>
                  <a:txBody>
                    <a:bodyPr/>
                    <a:lstStyle/>
                    <a:p>
                      <a:pPr marL="0" marR="0">
                        <a:lnSpc>
                          <a:spcPct val="115000"/>
                        </a:lnSpc>
                        <a:spcBef>
                          <a:spcPts val="0"/>
                        </a:spcBef>
                        <a:spcAft>
                          <a:spcPts val="0"/>
                        </a:spcAft>
                      </a:pPr>
                      <a:r>
                        <a:rPr lang="en-US" sz="1100">
                          <a:effectLst/>
                        </a:rPr>
                        <a:t>Authority is probably shared</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Authority is absolute</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285621">
                <a:tc>
                  <a:txBody>
                    <a:bodyPr/>
                    <a:lstStyle/>
                    <a:p>
                      <a:pPr marL="0" marR="0">
                        <a:lnSpc>
                          <a:spcPct val="115000"/>
                        </a:lnSpc>
                        <a:spcBef>
                          <a:spcPts val="0"/>
                        </a:spcBef>
                        <a:spcAft>
                          <a:spcPts val="0"/>
                        </a:spcAft>
                      </a:pPr>
                      <a:r>
                        <a:rPr lang="en-US" sz="1100">
                          <a:effectLst/>
                        </a:rPr>
                        <a:t>Spends much of his time maintaining his power</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Spends much of His time guiding and perfecting us</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r h="526252">
                <a:tc>
                  <a:txBody>
                    <a:bodyPr/>
                    <a:lstStyle/>
                    <a:p>
                      <a:pPr marL="0" marR="0">
                        <a:lnSpc>
                          <a:spcPct val="115000"/>
                        </a:lnSpc>
                        <a:spcBef>
                          <a:spcPts val="0"/>
                        </a:spcBef>
                        <a:spcAft>
                          <a:spcPts val="0"/>
                        </a:spcAft>
                      </a:pPr>
                      <a:r>
                        <a:rPr lang="en-US" sz="1100" dirty="0">
                          <a:effectLst/>
                        </a:rPr>
                        <a:t>Average reign of a medieval king was just over 20 years</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effectLst/>
                        </a:rPr>
                        <a:t>Average reign of God is just over an eternity</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9"/>
                  </a:ext>
                </a:extLst>
              </a:tr>
            </a:tbl>
          </a:graphicData>
        </a:graphic>
      </p:graphicFrame>
      <p:sp>
        <p:nvSpPr>
          <p:cNvPr id="3" name="Title 2"/>
          <p:cNvSpPr>
            <a:spLocks noGrp="1"/>
          </p:cNvSpPr>
          <p:nvPr>
            <p:ph type="title"/>
          </p:nvPr>
        </p:nvSpPr>
        <p:spPr>
          <a:xfrm>
            <a:off x="770021" y="152400"/>
            <a:ext cx="9471259" cy="1143000"/>
          </a:xfrm>
        </p:spPr>
        <p:txBody>
          <a:bodyPr>
            <a:normAutofit/>
          </a:bodyPr>
          <a:lstStyle/>
          <a:p>
            <a:r>
              <a:rPr lang="en-US" sz="2700" dirty="0">
                <a:solidFill>
                  <a:srgbClr val="FF0000"/>
                </a:solidFill>
                <a:effectLst/>
              </a:rPr>
              <a:t>God’s sovereignty should not be equated with that of earthly kings</a:t>
            </a:r>
            <a:endParaRPr lang="en-US" sz="2700" dirty="0">
              <a:solidFill>
                <a:srgbClr val="FF0000"/>
              </a:solidFill>
            </a:endParaRPr>
          </a:p>
        </p:txBody>
      </p:sp>
      <p:sp>
        <p:nvSpPr>
          <p:cNvPr id="5" name="TextBox 4"/>
          <p:cNvSpPr txBox="1"/>
          <p:nvPr/>
        </p:nvSpPr>
        <p:spPr>
          <a:xfrm>
            <a:off x="975360" y="4966181"/>
            <a:ext cx="10241280" cy="923330"/>
          </a:xfrm>
          <a:prstGeom prst="rect">
            <a:avLst/>
          </a:prstGeom>
          <a:noFill/>
        </p:spPr>
        <p:txBody>
          <a:bodyPr wrap="square" rtlCol="0">
            <a:spAutoFit/>
          </a:bodyPr>
          <a:lstStyle/>
          <a:p>
            <a:r>
              <a:rPr lang="en-US" dirty="0">
                <a:solidFill>
                  <a:prstClr val="black"/>
                </a:solidFill>
                <a:latin typeface="Lucida Sans Unicode"/>
              </a:rPr>
              <a:t>Daniel 2:21</a:t>
            </a:r>
          </a:p>
          <a:p>
            <a:r>
              <a:rPr lang="en-US" dirty="0">
                <a:solidFill>
                  <a:prstClr val="black"/>
                </a:solidFill>
                <a:latin typeface="Lucida Sans Unicode"/>
              </a:rPr>
              <a:t>It is He who changes the times and the epochs; He removes kings and establishes kings; He gives wisdom to wise men and knowledge to men of understanding.</a:t>
            </a:r>
          </a:p>
        </p:txBody>
      </p:sp>
    </p:spTree>
    <p:extLst>
      <p:ext uri="{BB962C8B-B14F-4D97-AF65-F5344CB8AC3E}">
        <p14:creationId xmlns:p14="http://schemas.microsoft.com/office/powerpoint/2010/main" val="1143160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dirty="0"/>
              <a:t>“How could a loving God let that person suffer and die like that?”</a:t>
            </a:r>
          </a:p>
          <a:p>
            <a:pPr marL="109728" indent="0">
              <a:buNone/>
            </a:pPr>
            <a:endParaRPr lang="en-US" dirty="0"/>
          </a:p>
          <a:p>
            <a:pPr marL="109728" indent="0">
              <a:buNone/>
            </a:pPr>
            <a:r>
              <a:rPr lang="en-US" dirty="0"/>
              <a:t>“That guy killed some many people and now he is going to spend the rest of his life in jail with free medical care, a warm bed, and three meals a day. Then he’ll probably die in his sleep. If there is a God then He is certainly unjust.”</a:t>
            </a:r>
          </a:p>
          <a:p>
            <a:pPr marL="109728" indent="0">
              <a:buNone/>
            </a:pPr>
            <a:endParaRPr lang="en-US" dirty="0"/>
          </a:p>
          <a:p>
            <a:pPr marL="109728" indent="0">
              <a:buNone/>
            </a:pPr>
            <a:r>
              <a:rPr lang="en-US" dirty="0"/>
              <a:t>“Look at all of the wars, famine, and disasters. Where is God and why doesn’t He do something?”</a:t>
            </a:r>
          </a:p>
          <a:p>
            <a:pPr marL="109728" indent="0">
              <a:buNone/>
            </a:pPr>
            <a:endParaRPr lang="en-US" dirty="0"/>
          </a:p>
        </p:txBody>
      </p:sp>
      <p:sp>
        <p:nvSpPr>
          <p:cNvPr id="3" name="Title 2"/>
          <p:cNvSpPr>
            <a:spLocks noGrp="1"/>
          </p:cNvSpPr>
          <p:nvPr>
            <p:ph type="title"/>
          </p:nvPr>
        </p:nvSpPr>
        <p:spPr/>
        <p:txBody>
          <a:bodyPr>
            <a:normAutofit/>
          </a:bodyPr>
          <a:lstStyle/>
          <a:p>
            <a:r>
              <a:rPr lang="en-US" sz="3600" dirty="0">
                <a:solidFill>
                  <a:srgbClr val="FF0000"/>
                </a:solidFill>
                <a:effectLst/>
              </a:rPr>
              <a:t>The wicked scorn God’s sovereignty</a:t>
            </a:r>
            <a:endParaRPr lang="en-US" sz="3600" dirty="0">
              <a:solidFill>
                <a:srgbClr val="FF0000"/>
              </a:solidFill>
            </a:endParaRPr>
          </a:p>
        </p:txBody>
      </p:sp>
    </p:spTree>
    <p:extLst>
      <p:ext uri="{BB962C8B-B14F-4D97-AF65-F5344CB8AC3E}">
        <p14:creationId xmlns:p14="http://schemas.microsoft.com/office/powerpoint/2010/main" val="1705061214"/>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56648" y="304801"/>
            <a:ext cx="10607040" cy="1981200"/>
          </a:xfrm>
        </p:spPr>
        <p:txBody>
          <a:bodyPr/>
          <a:lstStyle/>
          <a:p>
            <a:pPr marL="109728" indent="0">
              <a:buNone/>
            </a:pPr>
            <a:r>
              <a:rPr lang="en-US" dirty="0"/>
              <a:t>Lamentations 3:39</a:t>
            </a:r>
          </a:p>
          <a:p>
            <a:pPr marL="109728" indent="0">
              <a:buNone/>
            </a:pPr>
            <a:endParaRPr lang="en-US" dirty="0"/>
          </a:p>
          <a:p>
            <a:pPr marL="109728" indent="0">
              <a:buNone/>
            </a:pPr>
            <a:r>
              <a:rPr lang="en-US" dirty="0"/>
              <a:t>Why should any living mortal, or any man, Offer complaint in view of his sins?</a:t>
            </a:r>
          </a:p>
        </p:txBody>
      </p:sp>
    </p:spTree>
    <p:extLst>
      <p:ext uri="{BB962C8B-B14F-4D97-AF65-F5344CB8AC3E}">
        <p14:creationId xmlns:p14="http://schemas.microsoft.com/office/powerpoint/2010/main" val="2357404500"/>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4413" y="522973"/>
            <a:ext cx="11022530" cy="5262979"/>
          </a:xfrm>
          <a:prstGeom prst="rect">
            <a:avLst/>
          </a:prstGeom>
          <a:noFill/>
        </p:spPr>
        <p:txBody>
          <a:bodyPr wrap="square" rtlCol="0">
            <a:spAutoFit/>
          </a:bodyPr>
          <a:lstStyle/>
          <a:p>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Romans 14:11</a:t>
            </a:r>
          </a:p>
          <a:p>
            <a:endPar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For it is written,</a:t>
            </a:r>
            <a:b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AS I LIVE, SAYS THE LORD, EVERY KNEE SHALL BOW TO ME,</a:t>
            </a:r>
            <a:b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AND EVERY TONGUE SHALL GIVE PRAISE TO GOD.</a:t>
            </a:r>
          </a:p>
          <a:p>
            <a:endPar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endPar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endPar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Philippians 2:10-11</a:t>
            </a:r>
          </a:p>
          <a:p>
            <a:endPar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400" baseline="30000" dirty="0">
                <a:solidFill>
                  <a:prstClr val="black"/>
                </a:solidFill>
                <a:latin typeface="Calibri" panose="020F0502020204030204" pitchFamily="34" charset="0"/>
                <a:ea typeface="Calibri" panose="020F0502020204030204" pitchFamily="34" charset="0"/>
                <a:cs typeface="Calibri" panose="020F0502020204030204" pitchFamily="34" charset="0"/>
              </a:rPr>
              <a:t>10</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so that at the name of Jesus EVERY KNEE WILL BOW, of those who are in heaven and on earth and under the earth, </a:t>
            </a:r>
          </a:p>
          <a:p>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400" baseline="30000" dirty="0">
                <a:solidFill>
                  <a:prstClr val="black"/>
                </a:solidFill>
                <a:latin typeface="Calibri" panose="020F0502020204030204" pitchFamily="34" charset="0"/>
                <a:ea typeface="Calibri" panose="020F0502020204030204" pitchFamily="34" charset="0"/>
                <a:cs typeface="Calibri" panose="020F0502020204030204" pitchFamily="34" charset="0"/>
              </a:rPr>
              <a:t>11</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and that every tongue will confess that Jesus Christ is Lord, to the glory of God the Father. </a:t>
            </a:r>
          </a:p>
        </p:txBody>
      </p:sp>
    </p:spTree>
    <p:extLst>
      <p:ext uri="{BB962C8B-B14F-4D97-AF65-F5344CB8AC3E}">
        <p14:creationId xmlns:p14="http://schemas.microsoft.com/office/powerpoint/2010/main" val="338246500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6392" y="1219201"/>
            <a:ext cx="11338560" cy="4525963"/>
          </a:xfrm>
        </p:spPr>
        <p:txBody>
          <a:bodyPr>
            <a:normAutofit fontScale="55000" lnSpcReduction="20000"/>
          </a:bodyPr>
          <a:lstStyle/>
          <a:p>
            <a:pPr marL="109728" indent="0">
              <a:buNone/>
            </a:pPr>
            <a:r>
              <a:rPr lang="en-US" dirty="0"/>
              <a:t>Genesis 19</a:t>
            </a:r>
          </a:p>
          <a:p>
            <a:pPr marL="109728" indent="0">
              <a:buNone/>
            </a:pPr>
            <a:endParaRPr lang="en-US" dirty="0"/>
          </a:p>
          <a:p>
            <a:pPr marL="109728" indent="0">
              <a:buNone/>
            </a:pPr>
            <a:r>
              <a:rPr lang="en-US" dirty="0"/>
              <a:t> </a:t>
            </a:r>
            <a:r>
              <a:rPr lang="en-US" baseline="30000" dirty="0"/>
              <a:t>17</a:t>
            </a:r>
            <a:r>
              <a:rPr lang="en-US" dirty="0"/>
              <a:t>When they had brought them outside, one said, "Escape for your life! Do not look behind you, and do not stay anywhere in the valley; </a:t>
            </a:r>
            <a:r>
              <a:rPr lang="en-US" b="1" u="sng" dirty="0"/>
              <a:t>escape to the mountains</a:t>
            </a:r>
            <a:r>
              <a:rPr lang="en-US" dirty="0"/>
              <a:t>, or you will be swept away." </a:t>
            </a:r>
          </a:p>
          <a:p>
            <a:pPr marL="109728" indent="0">
              <a:buNone/>
            </a:pPr>
            <a:endParaRPr lang="en-US" dirty="0"/>
          </a:p>
          <a:p>
            <a:pPr marL="109728" indent="0">
              <a:buNone/>
            </a:pPr>
            <a:r>
              <a:rPr lang="en-US" dirty="0"/>
              <a:t> </a:t>
            </a:r>
            <a:r>
              <a:rPr lang="en-US" baseline="30000" dirty="0"/>
              <a:t>18</a:t>
            </a:r>
            <a:r>
              <a:rPr lang="en-US" dirty="0"/>
              <a:t>But Lot said to them, "Oh no, my lords! </a:t>
            </a:r>
          </a:p>
          <a:p>
            <a:pPr marL="109728" indent="0">
              <a:buNone/>
            </a:pPr>
            <a:endParaRPr lang="en-US" dirty="0"/>
          </a:p>
          <a:p>
            <a:pPr marL="109728" indent="0">
              <a:buNone/>
            </a:pPr>
            <a:r>
              <a:rPr lang="en-US" dirty="0"/>
              <a:t> </a:t>
            </a:r>
            <a:r>
              <a:rPr lang="en-US" baseline="30000" dirty="0"/>
              <a:t>19</a:t>
            </a:r>
            <a:r>
              <a:rPr lang="en-US" dirty="0"/>
              <a:t>"Now behold, your servant has found favor in your sight, and you have magnified your </a:t>
            </a:r>
            <a:r>
              <a:rPr lang="en-US" dirty="0" err="1"/>
              <a:t>lovingkindness</a:t>
            </a:r>
            <a:r>
              <a:rPr lang="en-US" dirty="0"/>
              <a:t>, which you have shown me by saving my life; but </a:t>
            </a:r>
            <a:r>
              <a:rPr lang="en-US" b="1" u="sng" dirty="0"/>
              <a:t>I cannot escape to the mountains</a:t>
            </a:r>
            <a:r>
              <a:rPr lang="en-US" dirty="0"/>
              <a:t>, for the disaster will overtake me and I will die; </a:t>
            </a:r>
          </a:p>
          <a:p>
            <a:pPr marL="109728" indent="0">
              <a:buNone/>
            </a:pPr>
            <a:endParaRPr lang="en-US" dirty="0"/>
          </a:p>
          <a:p>
            <a:pPr marL="109728" indent="0">
              <a:buNone/>
            </a:pPr>
            <a:r>
              <a:rPr lang="en-US" dirty="0"/>
              <a:t> </a:t>
            </a:r>
            <a:r>
              <a:rPr lang="en-US" baseline="30000" dirty="0"/>
              <a:t>20</a:t>
            </a:r>
            <a:r>
              <a:rPr lang="en-US" dirty="0"/>
              <a:t>now behold, this town is near enough to flee to, and it is small. Please, </a:t>
            </a:r>
            <a:r>
              <a:rPr lang="en-US" b="1" u="sng" dirty="0"/>
              <a:t>let me escape there</a:t>
            </a:r>
            <a:r>
              <a:rPr lang="en-US" dirty="0"/>
              <a:t> (is it not small?) that my life may be saved." </a:t>
            </a:r>
          </a:p>
          <a:p>
            <a:pPr marL="109728" indent="0">
              <a:buNone/>
            </a:pPr>
            <a:endParaRPr lang="en-US" dirty="0"/>
          </a:p>
          <a:p>
            <a:pPr marL="109728" indent="0">
              <a:buNone/>
            </a:pPr>
            <a:r>
              <a:rPr lang="en-US" dirty="0"/>
              <a:t> </a:t>
            </a:r>
            <a:r>
              <a:rPr lang="en-US" baseline="30000" dirty="0"/>
              <a:t>21</a:t>
            </a:r>
            <a:r>
              <a:rPr lang="en-US" dirty="0"/>
              <a:t>He said to him, "Behold</a:t>
            </a:r>
            <a:r>
              <a:rPr lang="en-US" b="1" u="sng" dirty="0"/>
              <a:t>, I grant you this request</a:t>
            </a:r>
            <a:r>
              <a:rPr lang="en-US" dirty="0"/>
              <a:t> also, not to overthrow the town of which you have spoken. </a:t>
            </a:r>
          </a:p>
          <a:p>
            <a:pPr marL="109728" indent="0">
              <a:buNone/>
            </a:pPr>
            <a:endParaRPr lang="en-US" dirty="0"/>
          </a:p>
          <a:p>
            <a:pPr marL="109728" indent="0">
              <a:buNone/>
            </a:pPr>
            <a:r>
              <a:rPr lang="en-US" dirty="0"/>
              <a:t> </a:t>
            </a:r>
            <a:r>
              <a:rPr lang="en-US" baseline="30000" dirty="0"/>
              <a:t>22</a:t>
            </a:r>
            <a:r>
              <a:rPr lang="en-US" dirty="0"/>
              <a:t>"Hurry, escape there, for I cannot do anything until you arrive there." Therefore the name of the town was called </a:t>
            </a:r>
            <a:r>
              <a:rPr lang="en-US" dirty="0" err="1"/>
              <a:t>Zoar</a:t>
            </a:r>
            <a:r>
              <a:rPr lang="en-US" dirty="0"/>
              <a:t>. </a:t>
            </a:r>
          </a:p>
        </p:txBody>
      </p:sp>
      <p:sp>
        <p:nvSpPr>
          <p:cNvPr id="3" name="Title 2"/>
          <p:cNvSpPr>
            <a:spLocks noGrp="1"/>
          </p:cNvSpPr>
          <p:nvPr>
            <p:ph type="title"/>
          </p:nvPr>
        </p:nvSpPr>
        <p:spPr>
          <a:xfrm>
            <a:off x="1981200" y="152400"/>
            <a:ext cx="8229600" cy="868362"/>
          </a:xfrm>
        </p:spPr>
        <p:txBody>
          <a:bodyPr>
            <a:normAutofit/>
          </a:bodyPr>
          <a:lstStyle/>
          <a:p>
            <a:r>
              <a:rPr lang="en-US" sz="3000" dirty="0">
                <a:solidFill>
                  <a:srgbClr val="FF0000"/>
                </a:solidFill>
                <a:effectLst/>
              </a:rPr>
              <a:t>God’s perfect will vs. God’s permissive will</a:t>
            </a:r>
            <a:endParaRPr lang="en-US" sz="3000" dirty="0">
              <a:solidFill>
                <a:srgbClr val="FF0000"/>
              </a:solidFill>
            </a:endParaRPr>
          </a:p>
        </p:txBody>
      </p:sp>
    </p:spTree>
    <p:extLst>
      <p:ext uri="{BB962C8B-B14F-4D97-AF65-F5344CB8AC3E}">
        <p14:creationId xmlns:p14="http://schemas.microsoft.com/office/powerpoint/2010/main" val="1334037540"/>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81329"/>
            <a:ext cx="10972800" cy="3793315"/>
          </a:xfrm>
        </p:spPr>
        <p:txBody>
          <a:bodyPr>
            <a:normAutofit/>
          </a:bodyPr>
          <a:lstStyle/>
          <a:p>
            <a:pPr marL="109728" indent="0">
              <a:buNone/>
            </a:pPr>
            <a:r>
              <a:rPr lang="en-US" dirty="0"/>
              <a:t>Daniel 4:34-35</a:t>
            </a:r>
          </a:p>
          <a:p>
            <a:pPr marL="109728" indent="0">
              <a:buNone/>
            </a:pPr>
            <a:endParaRPr lang="en-US" dirty="0"/>
          </a:p>
          <a:p>
            <a:pPr marL="109728" indent="0">
              <a:buNone/>
            </a:pPr>
            <a:r>
              <a:rPr lang="en-US" dirty="0"/>
              <a:t>For His dominion is an everlasting dominion,</a:t>
            </a:r>
            <a:br>
              <a:rPr lang="en-US" dirty="0"/>
            </a:br>
            <a:r>
              <a:rPr lang="en-US" dirty="0"/>
              <a:t>And His kingdom endures from generation to generation. </a:t>
            </a:r>
          </a:p>
          <a:p>
            <a:pPr marL="109728" indent="0">
              <a:buNone/>
            </a:pPr>
            <a:r>
              <a:rPr lang="en-US" dirty="0"/>
              <a:t>All the inhabitants of the earth are accounted as nothing, But He does according to His will in the host of heaven And among the inhabitants of earth; And no one can ward off His hand</a:t>
            </a:r>
            <a:br>
              <a:rPr lang="en-US" dirty="0"/>
            </a:br>
            <a:r>
              <a:rPr lang="en-US" dirty="0"/>
              <a:t>Or say to Him, 'What have You done?'</a:t>
            </a:r>
          </a:p>
        </p:txBody>
      </p:sp>
      <p:sp>
        <p:nvSpPr>
          <p:cNvPr id="3" name="Title 2"/>
          <p:cNvSpPr>
            <a:spLocks noGrp="1"/>
          </p:cNvSpPr>
          <p:nvPr>
            <p:ph type="title"/>
          </p:nvPr>
        </p:nvSpPr>
        <p:spPr/>
        <p:txBody>
          <a:bodyPr>
            <a:normAutofit/>
          </a:bodyPr>
          <a:lstStyle/>
          <a:p>
            <a:r>
              <a:rPr lang="en-US" dirty="0">
                <a:solidFill>
                  <a:srgbClr val="FF0000"/>
                </a:solidFill>
                <a:effectLst/>
              </a:rPr>
              <a:t>End-time prophecy is assured</a:t>
            </a:r>
            <a:endParaRPr lang="en-US" dirty="0">
              <a:solidFill>
                <a:srgbClr val="FF0000"/>
              </a:solidFill>
            </a:endParaRPr>
          </a:p>
        </p:txBody>
      </p:sp>
    </p:spTree>
    <p:extLst>
      <p:ext uri="{BB962C8B-B14F-4D97-AF65-F5344CB8AC3E}">
        <p14:creationId xmlns:p14="http://schemas.microsoft.com/office/powerpoint/2010/main" val="1449142233"/>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676401"/>
            <a:ext cx="8229600" cy="4525963"/>
          </a:xfrm>
        </p:spPr>
        <p:txBody>
          <a:bodyPr>
            <a:normAutofit lnSpcReduction="10000"/>
          </a:bodyPr>
          <a:lstStyle/>
          <a:p>
            <a:pPr lvl="0"/>
            <a:r>
              <a:rPr lang="en-US" dirty="0"/>
              <a:t>His place of birth </a:t>
            </a:r>
            <a:r>
              <a:rPr lang="en-US" b="1" dirty="0"/>
              <a:t>(Micah 5:2)</a:t>
            </a:r>
            <a:endParaRPr lang="en-US" dirty="0"/>
          </a:p>
          <a:p>
            <a:pPr lvl="0"/>
            <a:r>
              <a:rPr lang="en-US" dirty="0"/>
              <a:t>The time of birth </a:t>
            </a:r>
            <a:r>
              <a:rPr lang="en-US" b="1" dirty="0"/>
              <a:t>(Daniel 9:25)</a:t>
            </a:r>
            <a:endParaRPr lang="en-US" dirty="0"/>
          </a:p>
          <a:p>
            <a:pPr lvl="0"/>
            <a:r>
              <a:rPr lang="en-US" dirty="0"/>
              <a:t>The manner of birth </a:t>
            </a:r>
            <a:r>
              <a:rPr lang="en-US" b="1" dirty="0"/>
              <a:t>(Isaiah 7:14)</a:t>
            </a:r>
            <a:endParaRPr lang="en-US" dirty="0"/>
          </a:p>
          <a:p>
            <a:pPr lvl="0"/>
            <a:r>
              <a:rPr lang="en-US" dirty="0"/>
              <a:t>How He was betrayed </a:t>
            </a:r>
            <a:r>
              <a:rPr lang="en-US" b="1" dirty="0"/>
              <a:t>(Zechariah 11:11-13)</a:t>
            </a:r>
            <a:endParaRPr lang="en-US" dirty="0"/>
          </a:p>
          <a:p>
            <a:pPr lvl="0"/>
            <a:r>
              <a:rPr lang="en-US" dirty="0"/>
              <a:t>The manner of His Death </a:t>
            </a:r>
            <a:r>
              <a:rPr lang="en-US" b="1" dirty="0"/>
              <a:t>(Psalm 22:16)</a:t>
            </a:r>
            <a:endParaRPr lang="en-US" dirty="0"/>
          </a:p>
          <a:p>
            <a:pPr lvl="0"/>
            <a:r>
              <a:rPr lang="en-US" dirty="0"/>
              <a:t>The piercing of His hands, feet and side  </a:t>
            </a:r>
            <a:r>
              <a:rPr lang="en-US" b="1" dirty="0"/>
              <a:t>(Psalm 22, Zechariah 12:10)</a:t>
            </a:r>
            <a:endParaRPr lang="en-US" dirty="0"/>
          </a:p>
          <a:p>
            <a:pPr lvl="0"/>
            <a:r>
              <a:rPr lang="en-US" dirty="0"/>
              <a:t>The fact that people mocked Him </a:t>
            </a:r>
            <a:r>
              <a:rPr lang="en-US" b="1" dirty="0"/>
              <a:t>(Isaiah 53, Psalm 22)</a:t>
            </a:r>
            <a:endParaRPr lang="en-US" dirty="0"/>
          </a:p>
          <a:p>
            <a:pPr lvl="0"/>
            <a:r>
              <a:rPr lang="en-US" dirty="0"/>
              <a:t>How He was buried </a:t>
            </a:r>
            <a:r>
              <a:rPr lang="en-US" b="1" dirty="0"/>
              <a:t>(Isaiah 53:9)</a:t>
            </a:r>
            <a:endParaRPr lang="en-US" dirty="0"/>
          </a:p>
        </p:txBody>
      </p:sp>
      <p:sp>
        <p:nvSpPr>
          <p:cNvPr id="3" name="Title 2"/>
          <p:cNvSpPr>
            <a:spLocks noGrp="1"/>
          </p:cNvSpPr>
          <p:nvPr>
            <p:ph type="title"/>
          </p:nvPr>
        </p:nvSpPr>
        <p:spPr/>
        <p:txBody>
          <a:bodyPr>
            <a:normAutofit fontScale="90000"/>
          </a:bodyPr>
          <a:lstStyle/>
          <a:p>
            <a:r>
              <a:rPr lang="en-US" dirty="0">
                <a:solidFill>
                  <a:srgbClr val="FF0000"/>
                </a:solidFill>
                <a:effectLst/>
              </a:rPr>
              <a:t>All Messianic OT prophecies were completely fulfilled in Jesus Christ</a:t>
            </a:r>
            <a:endParaRPr lang="en-US" dirty="0">
              <a:solidFill>
                <a:srgbClr val="FF0000"/>
              </a:solidFill>
            </a:endParaRPr>
          </a:p>
        </p:txBody>
      </p:sp>
    </p:spTree>
    <p:extLst>
      <p:ext uri="{BB962C8B-B14F-4D97-AF65-F5344CB8AC3E}">
        <p14:creationId xmlns:p14="http://schemas.microsoft.com/office/powerpoint/2010/main" val="2050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0888" y="274638"/>
            <a:ext cx="11184556" cy="3001962"/>
          </a:xfrm>
        </p:spPr>
        <p:txBody>
          <a:bodyPr>
            <a:noAutofit/>
          </a:bodyPr>
          <a:lstStyle/>
          <a:p>
            <a:r>
              <a:rPr lang="en-US" sz="2700" dirty="0">
                <a:effectLst/>
              </a:rPr>
              <a:t>He found the odds to be 1 in 10</a:t>
            </a:r>
            <a:r>
              <a:rPr lang="en-US" sz="2700" baseline="30000" dirty="0">
                <a:effectLst/>
              </a:rPr>
              <a:t>17</a:t>
            </a:r>
            <a:r>
              <a:rPr lang="en-US" sz="2700" dirty="0">
                <a:effectLst/>
              </a:rPr>
              <a:t>. To put this in perspective, this many silver dollars would cover the state of Texas two feet deep. Mark only one of these silver dollars. Now blindfold someone and let him parachute and pick only one coin. That this would be the one and only marked coin is the same odds as 1 in 10</a:t>
            </a:r>
            <a:r>
              <a:rPr lang="en-US" sz="2700" baseline="30000" dirty="0">
                <a:effectLst/>
              </a:rPr>
              <a:t>17</a:t>
            </a:r>
            <a:r>
              <a:rPr lang="en-US" sz="2700" dirty="0">
                <a:effectLst/>
              </a:rPr>
              <a:t>. </a:t>
            </a:r>
            <a:endParaRPr lang="en-US" sz="2700" dirty="0"/>
          </a:p>
        </p:txBody>
      </p:sp>
      <p:pic>
        <p:nvPicPr>
          <p:cNvPr id="7" name="Picture 6">
            <a:extLst>
              <a:ext uri="{FF2B5EF4-FFF2-40B4-BE49-F238E27FC236}">
                <a16:creationId xmlns:a16="http://schemas.microsoft.com/office/drawing/2014/main" id="{A31059D9-EE84-4728-BD25-9595415DEDFE}"/>
              </a:ext>
            </a:extLst>
          </p:cNvPr>
          <p:cNvPicPr>
            <a:picLocks noChangeAspect="1"/>
          </p:cNvPicPr>
          <p:nvPr/>
        </p:nvPicPr>
        <p:blipFill>
          <a:blip r:embed="rId2"/>
          <a:stretch>
            <a:fillRect/>
          </a:stretch>
        </p:blipFill>
        <p:spPr>
          <a:xfrm>
            <a:off x="716522" y="3276600"/>
            <a:ext cx="2981741" cy="1857634"/>
          </a:xfrm>
          <a:prstGeom prst="rect">
            <a:avLst/>
          </a:prstGeom>
        </p:spPr>
      </p:pic>
      <p:pic>
        <p:nvPicPr>
          <p:cNvPr id="9" name="Picture 8">
            <a:extLst>
              <a:ext uri="{FF2B5EF4-FFF2-40B4-BE49-F238E27FC236}">
                <a16:creationId xmlns:a16="http://schemas.microsoft.com/office/drawing/2014/main" id="{A2A85A81-3DFE-352F-B90E-06BBAC944B43}"/>
              </a:ext>
            </a:extLst>
          </p:cNvPr>
          <p:cNvPicPr>
            <a:picLocks noChangeAspect="1"/>
          </p:cNvPicPr>
          <p:nvPr/>
        </p:nvPicPr>
        <p:blipFill>
          <a:blip r:embed="rId3"/>
          <a:stretch>
            <a:fillRect/>
          </a:stretch>
        </p:blipFill>
        <p:spPr>
          <a:xfrm>
            <a:off x="4041889" y="3232484"/>
            <a:ext cx="3877216" cy="2476846"/>
          </a:xfrm>
          <a:prstGeom prst="rect">
            <a:avLst/>
          </a:prstGeom>
        </p:spPr>
      </p:pic>
      <p:pic>
        <p:nvPicPr>
          <p:cNvPr id="11" name="Picture 10">
            <a:extLst>
              <a:ext uri="{FF2B5EF4-FFF2-40B4-BE49-F238E27FC236}">
                <a16:creationId xmlns:a16="http://schemas.microsoft.com/office/drawing/2014/main" id="{3E3BC536-C015-C37E-12BE-6B549172C357}"/>
              </a:ext>
            </a:extLst>
          </p:cNvPr>
          <p:cNvPicPr>
            <a:picLocks noChangeAspect="1"/>
          </p:cNvPicPr>
          <p:nvPr/>
        </p:nvPicPr>
        <p:blipFill>
          <a:blip r:embed="rId4"/>
          <a:stretch>
            <a:fillRect/>
          </a:stretch>
        </p:blipFill>
        <p:spPr>
          <a:xfrm>
            <a:off x="8373204" y="3232484"/>
            <a:ext cx="3139658" cy="1767154"/>
          </a:xfrm>
          <a:prstGeom prst="rect">
            <a:avLst/>
          </a:prstGeom>
        </p:spPr>
      </p:pic>
      <p:pic>
        <p:nvPicPr>
          <p:cNvPr id="13" name="Picture 12">
            <a:extLst>
              <a:ext uri="{FF2B5EF4-FFF2-40B4-BE49-F238E27FC236}">
                <a16:creationId xmlns:a16="http://schemas.microsoft.com/office/drawing/2014/main" id="{494DB2A0-5EF5-C9AC-6CDA-2391A1C4CFBD}"/>
              </a:ext>
            </a:extLst>
          </p:cNvPr>
          <p:cNvPicPr>
            <a:picLocks noChangeAspect="1"/>
          </p:cNvPicPr>
          <p:nvPr/>
        </p:nvPicPr>
        <p:blipFill>
          <a:blip r:embed="rId5"/>
          <a:stretch>
            <a:fillRect/>
          </a:stretch>
        </p:blipFill>
        <p:spPr>
          <a:xfrm>
            <a:off x="9289778" y="5134234"/>
            <a:ext cx="1505160" cy="1524213"/>
          </a:xfrm>
          <a:prstGeom prst="rect">
            <a:avLst/>
          </a:prstGeom>
        </p:spPr>
      </p:pic>
    </p:spTree>
    <p:extLst>
      <p:ext uri="{BB962C8B-B14F-4D97-AF65-F5344CB8AC3E}">
        <p14:creationId xmlns:p14="http://schemas.microsoft.com/office/powerpoint/2010/main" val="2251313719"/>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6509" y="500515"/>
            <a:ext cx="11184556" cy="2349691"/>
          </a:xfrm>
        </p:spPr>
        <p:txBody>
          <a:bodyPr/>
          <a:lstStyle/>
          <a:p>
            <a:pPr marL="109728" indent="0">
              <a:buNone/>
            </a:pPr>
            <a:r>
              <a:rPr lang="en-US" dirty="0"/>
              <a:t>George Heron, a French mathematician, calculated that the odds of one man fulfilling only 40 of those prophecies to be 1 in 10</a:t>
            </a:r>
            <a:r>
              <a:rPr lang="en-US" baseline="30000" dirty="0"/>
              <a:t>157</a:t>
            </a:r>
            <a:r>
              <a:rPr lang="en-US" dirty="0"/>
              <a:t>. The estimated number of electrons in the entire universe is only around 10</a:t>
            </a:r>
            <a:r>
              <a:rPr lang="en-US" baseline="30000" dirty="0"/>
              <a:t>79</a:t>
            </a:r>
            <a:r>
              <a:rPr lang="en-US" dirty="0"/>
              <a:t>.   </a:t>
            </a:r>
          </a:p>
          <a:p>
            <a:pPr marL="109728" indent="0">
              <a:buNone/>
            </a:pPr>
            <a:endParaRPr lang="en-US" dirty="0"/>
          </a:p>
        </p:txBody>
      </p:sp>
      <p:pic>
        <p:nvPicPr>
          <p:cNvPr id="7" name="Picture 6">
            <a:extLst>
              <a:ext uri="{FF2B5EF4-FFF2-40B4-BE49-F238E27FC236}">
                <a16:creationId xmlns:a16="http://schemas.microsoft.com/office/drawing/2014/main" id="{5A5DA346-F3B0-0141-36AE-67E021E3823E}"/>
              </a:ext>
            </a:extLst>
          </p:cNvPr>
          <p:cNvPicPr>
            <a:picLocks noChangeAspect="1"/>
          </p:cNvPicPr>
          <p:nvPr/>
        </p:nvPicPr>
        <p:blipFill>
          <a:blip r:embed="rId2"/>
          <a:stretch>
            <a:fillRect/>
          </a:stretch>
        </p:blipFill>
        <p:spPr>
          <a:xfrm>
            <a:off x="1402080" y="3429000"/>
            <a:ext cx="1708796" cy="1272242"/>
          </a:xfrm>
          <a:prstGeom prst="rect">
            <a:avLst/>
          </a:prstGeom>
        </p:spPr>
      </p:pic>
      <p:pic>
        <p:nvPicPr>
          <p:cNvPr id="9" name="Picture 8">
            <a:extLst>
              <a:ext uri="{FF2B5EF4-FFF2-40B4-BE49-F238E27FC236}">
                <a16:creationId xmlns:a16="http://schemas.microsoft.com/office/drawing/2014/main" id="{673AF57E-6C38-A966-4FCA-4F8193879530}"/>
              </a:ext>
            </a:extLst>
          </p:cNvPr>
          <p:cNvPicPr>
            <a:picLocks noChangeAspect="1"/>
          </p:cNvPicPr>
          <p:nvPr/>
        </p:nvPicPr>
        <p:blipFill>
          <a:blip r:embed="rId3"/>
          <a:stretch>
            <a:fillRect/>
          </a:stretch>
        </p:blipFill>
        <p:spPr>
          <a:xfrm>
            <a:off x="5630778" y="2258249"/>
            <a:ext cx="5399773" cy="3769653"/>
          </a:xfrm>
          <a:prstGeom prst="rect">
            <a:avLst/>
          </a:prstGeom>
        </p:spPr>
      </p:pic>
    </p:spTree>
    <p:extLst>
      <p:ext uri="{BB962C8B-B14F-4D97-AF65-F5344CB8AC3E}">
        <p14:creationId xmlns:p14="http://schemas.microsoft.com/office/powerpoint/2010/main" val="181875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2013" y="1676401"/>
            <a:ext cx="11203806" cy="4525963"/>
          </a:xfrm>
        </p:spPr>
        <p:txBody>
          <a:bodyPr>
            <a:normAutofit/>
          </a:bodyPr>
          <a:lstStyle/>
          <a:p>
            <a:r>
              <a:rPr lang="en-US" dirty="0"/>
              <a:t>2 Corinthians 12:9-10</a:t>
            </a:r>
          </a:p>
          <a:p>
            <a:endParaRPr lang="en-US" dirty="0"/>
          </a:p>
          <a:p>
            <a:r>
              <a:rPr lang="en-US" dirty="0"/>
              <a:t> </a:t>
            </a:r>
            <a:r>
              <a:rPr lang="en-US" baseline="30000" dirty="0"/>
              <a:t>9</a:t>
            </a:r>
            <a:r>
              <a:rPr lang="en-US" dirty="0"/>
              <a:t>And He has said to me, "My grace is sufficient for you, for power is perfected in weakness " Most gladly, therefore, I will rather boast about my weaknesses, so that the power of Christ may dwell in me. </a:t>
            </a:r>
          </a:p>
          <a:p>
            <a:r>
              <a:rPr lang="en-US" dirty="0"/>
              <a:t> </a:t>
            </a:r>
            <a:r>
              <a:rPr lang="en-US" baseline="30000" dirty="0"/>
              <a:t>10</a:t>
            </a:r>
            <a:r>
              <a:rPr lang="en-US" dirty="0"/>
              <a:t>Therefore I am well content with weaknesses, with insults, with distresses, with persecutions, with difficulties, for Christ's sake; for when I am weak, then I am strong.” </a:t>
            </a:r>
          </a:p>
          <a:p>
            <a:pPr marL="109728" indent="0">
              <a:buNone/>
            </a:pPr>
            <a:endParaRPr lang="en-US" dirty="0"/>
          </a:p>
        </p:txBody>
      </p:sp>
      <p:sp>
        <p:nvSpPr>
          <p:cNvPr id="3" name="Title 2"/>
          <p:cNvSpPr>
            <a:spLocks noGrp="1"/>
          </p:cNvSpPr>
          <p:nvPr>
            <p:ph type="title"/>
          </p:nvPr>
        </p:nvSpPr>
        <p:spPr/>
        <p:txBody>
          <a:bodyPr>
            <a:normAutofit fontScale="90000"/>
          </a:bodyPr>
          <a:lstStyle/>
          <a:p>
            <a:r>
              <a:rPr lang="en-US" dirty="0">
                <a:solidFill>
                  <a:srgbClr val="FF0000"/>
                </a:solidFill>
                <a:effectLst/>
              </a:rPr>
              <a:t>God’s sovereignty means that He can use anyone</a:t>
            </a:r>
            <a:endParaRPr lang="en-US" dirty="0">
              <a:solidFill>
                <a:srgbClr val="FF0000"/>
              </a:solidFill>
            </a:endParaRPr>
          </a:p>
        </p:txBody>
      </p:sp>
    </p:spTree>
    <p:extLst>
      <p:ext uri="{BB962C8B-B14F-4D97-AF65-F5344CB8AC3E}">
        <p14:creationId xmlns:p14="http://schemas.microsoft.com/office/powerpoint/2010/main" val="3708892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1)">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heel(1)">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heel(1)">
                                      <p:cBhvr>
                                        <p:cTn id="17"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76400" y="1481329"/>
            <a:ext cx="8763000" cy="4525963"/>
          </a:xfrm>
        </p:spPr>
        <p:txBody>
          <a:bodyPr>
            <a:normAutofit/>
          </a:bodyPr>
          <a:lstStyle/>
          <a:p>
            <a:pPr marL="109728" indent="0">
              <a:buNone/>
            </a:pPr>
            <a:r>
              <a:rPr lang="en-US" dirty="0"/>
              <a:t>Isaiah 14:13-14</a:t>
            </a:r>
          </a:p>
          <a:p>
            <a:pPr marL="109728" indent="0">
              <a:buNone/>
            </a:pPr>
            <a:endParaRPr lang="en-US" dirty="0"/>
          </a:p>
          <a:p>
            <a:pPr marL="109728" indent="0">
              <a:buNone/>
            </a:pPr>
            <a:r>
              <a:rPr lang="en-US" baseline="30000" dirty="0"/>
              <a:t>13</a:t>
            </a:r>
            <a:r>
              <a:rPr lang="en-US" dirty="0"/>
              <a:t>"But you said in your heart,</a:t>
            </a:r>
            <a:br>
              <a:rPr lang="en-US" dirty="0"/>
            </a:br>
            <a:r>
              <a:rPr lang="en-US" dirty="0"/>
              <a:t>	'I will </a:t>
            </a:r>
            <a:r>
              <a:rPr lang="en-US" b="1" dirty="0"/>
              <a:t>ascend to heaven</a:t>
            </a:r>
            <a:r>
              <a:rPr lang="en-US" dirty="0"/>
              <a:t>;</a:t>
            </a:r>
            <a:br>
              <a:rPr lang="en-US" dirty="0"/>
            </a:br>
            <a:r>
              <a:rPr lang="en-US" dirty="0"/>
              <a:t>        I will </a:t>
            </a:r>
            <a:r>
              <a:rPr lang="en-US" b="1" dirty="0"/>
              <a:t>raise my throne above the stars of God</a:t>
            </a:r>
            <a:r>
              <a:rPr lang="en-US" dirty="0"/>
              <a:t>,</a:t>
            </a:r>
            <a:br>
              <a:rPr lang="en-US" dirty="0"/>
            </a:br>
            <a:r>
              <a:rPr lang="en-US" dirty="0"/>
              <a:t>         And I will </a:t>
            </a:r>
            <a:r>
              <a:rPr lang="en-US" b="1" dirty="0"/>
              <a:t>sit on the mount of assembly</a:t>
            </a:r>
            <a:br>
              <a:rPr lang="en-US" dirty="0"/>
            </a:br>
            <a:r>
              <a:rPr lang="en-US" dirty="0"/>
              <a:t>         In the recesses of the north. </a:t>
            </a:r>
            <a:br>
              <a:rPr lang="en-US" dirty="0"/>
            </a:br>
            <a:r>
              <a:rPr lang="en-US" baseline="30000" dirty="0"/>
              <a:t>14</a:t>
            </a:r>
            <a:r>
              <a:rPr lang="en-US" dirty="0"/>
              <a:t>'I will </a:t>
            </a:r>
            <a:r>
              <a:rPr lang="en-US" b="1" dirty="0"/>
              <a:t>ascend above the heights of the clouds</a:t>
            </a:r>
            <a:r>
              <a:rPr lang="en-US" dirty="0"/>
              <a:t>;</a:t>
            </a:r>
            <a:br>
              <a:rPr lang="en-US" dirty="0"/>
            </a:br>
            <a:r>
              <a:rPr lang="en-US" dirty="0"/>
              <a:t>         I will </a:t>
            </a:r>
            <a:r>
              <a:rPr lang="en-US" b="1" dirty="0"/>
              <a:t>make myself like the Most High</a:t>
            </a:r>
            <a:r>
              <a:rPr lang="en-US" dirty="0"/>
              <a:t>.'</a:t>
            </a:r>
          </a:p>
          <a:p>
            <a:pPr marL="109728" indent="0">
              <a:buNone/>
            </a:pPr>
            <a:endParaRPr lang="en-US" dirty="0"/>
          </a:p>
        </p:txBody>
      </p:sp>
      <p:sp>
        <p:nvSpPr>
          <p:cNvPr id="3" name="Title 2"/>
          <p:cNvSpPr>
            <a:spLocks noGrp="1"/>
          </p:cNvSpPr>
          <p:nvPr>
            <p:ph type="title"/>
          </p:nvPr>
        </p:nvSpPr>
        <p:spPr/>
        <p:txBody>
          <a:bodyPr>
            <a:normAutofit/>
          </a:bodyPr>
          <a:lstStyle/>
          <a:p>
            <a:r>
              <a:rPr lang="en-US" dirty="0">
                <a:solidFill>
                  <a:srgbClr val="FF0000"/>
                </a:solidFill>
                <a:effectLst/>
              </a:rPr>
              <a:t>Satan rejected God’s supremacy</a:t>
            </a:r>
            <a:endParaRPr lang="en-US" dirty="0">
              <a:solidFill>
                <a:srgbClr val="FF0000"/>
              </a:solidFill>
            </a:endParaRPr>
          </a:p>
        </p:txBody>
      </p:sp>
    </p:spTree>
    <p:extLst>
      <p:ext uri="{BB962C8B-B14F-4D97-AF65-F5344CB8AC3E}">
        <p14:creationId xmlns:p14="http://schemas.microsoft.com/office/powerpoint/2010/main" val="358718592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31519" y="2819401"/>
            <a:ext cx="10828421" cy="3187891"/>
          </a:xfrm>
        </p:spPr>
        <p:txBody>
          <a:bodyPr/>
          <a:lstStyle/>
          <a:p>
            <a:pPr marL="109728" indent="0">
              <a:buNone/>
            </a:pPr>
            <a:r>
              <a:rPr lang="en-US" dirty="0"/>
              <a:t>Romans 1:25</a:t>
            </a:r>
          </a:p>
          <a:p>
            <a:pPr marL="109728" indent="0">
              <a:buNone/>
            </a:pPr>
            <a:endParaRPr lang="en-US" dirty="0"/>
          </a:p>
          <a:p>
            <a:pPr marL="109728" indent="0">
              <a:buNone/>
            </a:pPr>
            <a:r>
              <a:rPr lang="en-US" dirty="0"/>
              <a:t>For they exchanged the truth of God for a lie, and worshiped and served the creature rather than the Creator, who is blessed forever. Amen.</a:t>
            </a:r>
          </a:p>
        </p:txBody>
      </p:sp>
      <p:sp>
        <p:nvSpPr>
          <p:cNvPr id="3" name="Title 2"/>
          <p:cNvSpPr>
            <a:spLocks noGrp="1"/>
          </p:cNvSpPr>
          <p:nvPr>
            <p:ph type="title"/>
          </p:nvPr>
        </p:nvSpPr>
        <p:spPr>
          <a:xfrm>
            <a:off x="731519" y="274638"/>
            <a:ext cx="10828421" cy="2087562"/>
          </a:xfrm>
        </p:spPr>
        <p:txBody>
          <a:bodyPr>
            <a:noAutofit/>
          </a:bodyPr>
          <a:lstStyle/>
          <a:p>
            <a:r>
              <a:rPr lang="en-US" sz="2700" dirty="0">
                <a:effectLst/>
              </a:rPr>
              <a:t>Genesis 3:5</a:t>
            </a:r>
            <a:br>
              <a:rPr lang="en-US" sz="2700" dirty="0">
                <a:effectLst/>
              </a:rPr>
            </a:br>
            <a:br>
              <a:rPr lang="en-US" sz="2700" dirty="0">
                <a:effectLst/>
              </a:rPr>
            </a:br>
            <a:r>
              <a:rPr lang="en-US" sz="2700" dirty="0">
                <a:effectLst/>
              </a:rPr>
              <a:t>For God knows that in the day you eat from it your eyes will be opened, and you will be like God, knowing good and evil.</a:t>
            </a:r>
            <a:endParaRPr lang="en-US" sz="2700" dirty="0"/>
          </a:p>
        </p:txBody>
      </p:sp>
    </p:spTree>
    <p:extLst>
      <p:ext uri="{BB962C8B-B14F-4D97-AF65-F5344CB8AC3E}">
        <p14:creationId xmlns:p14="http://schemas.microsoft.com/office/powerpoint/2010/main" val="2222242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US" dirty="0"/>
              <a:t>Matthew 6:24</a:t>
            </a:r>
          </a:p>
          <a:p>
            <a:pPr marL="109728" indent="0">
              <a:buNone/>
            </a:pPr>
            <a:endParaRPr lang="en-US" dirty="0"/>
          </a:p>
          <a:p>
            <a:pPr marL="109728" indent="0">
              <a:buNone/>
            </a:pPr>
            <a:r>
              <a:rPr lang="en-US" dirty="0"/>
              <a:t>No one can serve two masters; for either he will hate the one and love the other, or he will be devoted to one and despise the other you cannot serve God and wealth.</a:t>
            </a:r>
          </a:p>
          <a:p>
            <a:pPr marL="109728" indent="0">
              <a:buNone/>
            </a:pPr>
            <a:endParaRPr lang="en-US" dirty="0"/>
          </a:p>
        </p:txBody>
      </p:sp>
      <p:sp>
        <p:nvSpPr>
          <p:cNvPr id="3" name="Title 2"/>
          <p:cNvSpPr>
            <a:spLocks noGrp="1"/>
          </p:cNvSpPr>
          <p:nvPr>
            <p:ph type="title"/>
          </p:nvPr>
        </p:nvSpPr>
        <p:spPr/>
        <p:txBody>
          <a:bodyPr>
            <a:normAutofit/>
          </a:bodyPr>
          <a:lstStyle/>
          <a:p>
            <a:r>
              <a:rPr lang="en-US" dirty="0">
                <a:solidFill>
                  <a:srgbClr val="FF0000"/>
                </a:solidFill>
                <a:effectLst/>
              </a:rPr>
              <a:t>We cannot serve two masters</a:t>
            </a:r>
            <a:endParaRPr lang="en-US" dirty="0">
              <a:solidFill>
                <a:srgbClr val="FF0000"/>
              </a:solidFill>
            </a:endParaRPr>
          </a:p>
        </p:txBody>
      </p:sp>
    </p:spTree>
    <p:extLst>
      <p:ext uri="{BB962C8B-B14F-4D97-AF65-F5344CB8AC3E}">
        <p14:creationId xmlns:p14="http://schemas.microsoft.com/office/powerpoint/2010/main" val="3436244746"/>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A870EB-488D-88E7-10A1-81F69CD1D02E}"/>
              </a:ext>
            </a:extLst>
          </p:cNvPr>
          <p:cNvSpPr txBox="1"/>
          <p:nvPr/>
        </p:nvSpPr>
        <p:spPr>
          <a:xfrm>
            <a:off x="770021" y="850571"/>
            <a:ext cx="10664792" cy="2964914"/>
          </a:xfrm>
          <a:prstGeom prst="rect">
            <a:avLst/>
          </a:prstGeom>
          <a:noFill/>
        </p:spPr>
        <p:txBody>
          <a:bodyPr wrap="square">
            <a:spAutoFit/>
          </a:bodyPr>
          <a:lstStyle/>
          <a:p>
            <a:r>
              <a:rPr lang="en-US" sz="280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 Timothy 2:20-21</a:t>
            </a:r>
          </a:p>
          <a:p>
            <a:endParaRPr lang="en-US" sz="2800" b="1" baseline="30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US" sz="2800" b="1" i="0" baseline="30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20 </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Now in a large house there are not only gold and silver implements, but also </a:t>
            </a:r>
            <a:r>
              <a:rPr lang="en-US" sz="2800" b="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implements</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of wood and of earthenware, and some </a:t>
            </a:r>
            <a:r>
              <a:rPr lang="en-US" sz="2800" b="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are</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for honor while others </a:t>
            </a:r>
            <a:r>
              <a:rPr lang="en-US" sz="2800" b="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are</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for dishonor. </a:t>
            </a:r>
            <a:r>
              <a:rPr lang="en-US" sz="2800" b="1" i="0" baseline="30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21 </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Therefore, if anyone cleanses himself from these </a:t>
            </a:r>
            <a:r>
              <a:rPr lang="en-US" sz="2800" b="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things</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he will be an implement for honor, sanctified, useful to the Master, prepared for every good work. </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66335903"/>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7A99C0-7667-DF0C-2F71-0139317F79DA}"/>
              </a:ext>
            </a:extLst>
          </p:cNvPr>
          <p:cNvSpPr txBox="1"/>
          <p:nvPr/>
        </p:nvSpPr>
        <p:spPr>
          <a:xfrm>
            <a:off x="529389" y="594472"/>
            <a:ext cx="9721516" cy="2264081"/>
          </a:xfrm>
          <a:prstGeom prst="rect">
            <a:avLst/>
          </a:prstGeom>
          <a:noFill/>
        </p:spPr>
        <p:txBody>
          <a:bodyPr wrap="square">
            <a:spAutoFit/>
          </a:bodyPr>
          <a:lstStyle/>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What are implements of honor? Those who:</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Put others above themselves</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Are kind and generous to others</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Stand with and support the oppressed</a:t>
            </a:r>
          </a:p>
          <a:p>
            <a:pPr marL="342900" marR="0" lvl="0" indent="-342900">
              <a:lnSpc>
                <a:spcPct val="115000"/>
              </a:lnSpc>
              <a:spcBef>
                <a:spcPts val="0"/>
              </a:spcBef>
              <a:spcAft>
                <a:spcPts val="10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Glorify God in their thoughts, motives, and actions</a:t>
            </a:r>
          </a:p>
        </p:txBody>
      </p:sp>
      <p:sp>
        <p:nvSpPr>
          <p:cNvPr id="5" name="TextBox 4">
            <a:extLst>
              <a:ext uri="{FF2B5EF4-FFF2-40B4-BE49-F238E27FC236}">
                <a16:creationId xmlns:a16="http://schemas.microsoft.com/office/drawing/2014/main" id="{BF5E6B6C-3276-C3AC-E6D4-BACAD4424E47}"/>
              </a:ext>
            </a:extLst>
          </p:cNvPr>
          <p:cNvSpPr txBox="1"/>
          <p:nvPr/>
        </p:nvSpPr>
        <p:spPr>
          <a:xfrm>
            <a:off x="529389" y="3429000"/>
            <a:ext cx="9567512" cy="2264081"/>
          </a:xfrm>
          <a:prstGeom prst="rect">
            <a:avLst/>
          </a:prstGeom>
          <a:noFill/>
        </p:spPr>
        <p:txBody>
          <a:bodyPr wrap="square">
            <a:spAutoFit/>
          </a:bodyPr>
          <a:lstStyle/>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What are implements of dishonor? Those who:</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Consider their own wants as more important than other people’s wants</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Consider how to get from others</a:t>
            </a:r>
          </a:p>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Bully and oppress those who are weaker and more vulnerable</a:t>
            </a:r>
          </a:p>
          <a:p>
            <a:pPr marL="342900" marR="0" lvl="0" indent="-342900">
              <a:lnSpc>
                <a:spcPct val="115000"/>
              </a:lnSpc>
              <a:spcBef>
                <a:spcPts val="0"/>
              </a:spcBef>
              <a:spcAft>
                <a:spcPts val="10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Glorify themselves in their thoughts, motives, and actions</a:t>
            </a:r>
          </a:p>
        </p:txBody>
      </p:sp>
    </p:spTree>
    <p:extLst>
      <p:ext uri="{BB962C8B-B14F-4D97-AF65-F5344CB8AC3E}">
        <p14:creationId xmlns:p14="http://schemas.microsoft.com/office/powerpoint/2010/main" val="347031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481329"/>
            <a:ext cx="8229600" cy="652272"/>
          </a:xfrm>
        </p:spPr>
        <p:txBody>
          <a:bodyPr/>
          <a:lstStyle/>
          <a:p>
            <a:pPr marL="109728" indent="0">
              <a:buNone/>
            </a:pPr>
            <a:r>
              <a:rPr lang="en-US" b="1" dirty="0">
                <a:solidFill>
                  <a:srgbClr val="FF0000"/>
                </a:solidFill>
              </a:rPr>
              <a:t>He is not merely a distant observer.</a:t>
            </a:r>
          </a:p>
        </p:txBody>
      </p:sp>
      <p:sp>
        <p:nvSpPr>
          <p:cNvPr id="3" name="Title 2"/>
          <p:cNvSpPr>
            <a:spLocks noGrp="1"/>
          </p:cNvSpPr>
          <p:nvPr>
            <p:ph type="title"/>
          </p:nvPr>
        </p:nvSpPr>
        <p:spPr/>
        <p:txBody>
          <a:bodyPr>
            <a:normAutofit/>
          </a:bodyPr>
          <a:lstStyle/>
          <a:p>
            <a:r>
              <a:rPr lang="en-US" sz="3000" dirty="0">
                <a:solidFill>
                  <a:srgbClr val="FF0000"/>
                </a:solidFill>
                <a:effectLst/>
              </a:rPr>
              <a:t>What does God’s sovereignty mean to us?</a:t>
            </a:r>
            <a:endParaRPr lang="en-US" sz="3000" dirty="0">
              <a:solidFill>
                <a:srgbClr val="FF0000"/>
              </a:solidFill>
            </a:endParaRPr>
          </a:p>
        </p:txBody>
      </p:sp>
      <p:sp>
        <p:nvSpPr>
          <p:cNvPr id="4" name="TextBox 3"/>
          <p:cNvSpPr txBox="1"/>
          <p:nvPr/>
        </p:nvSpPr>
        <p:spPr>
          <a:xfrm>
            <a:off x="1981200" y="2667000"/>
            <a:ext cx="8305800" cy="1754326"/>
          </a:xfrm>
          <a:prstGeom prst="rect">
            <a:avLst/>
          </a:prstGeom>
          <a:noFill/>
        </p:spPr>
        <p:txBody>
          <a:bodyPr wrap="square" rtlCol="0">
            <a:spAutoFit/>
          </a:bodyPr>
          <a:lstStyle/>
          <a:p>
            <a:r>
              <a:rPr lang="en-US" sz="2700" dirty="0">
                <a:solidFill>
                  <a:prstClr val="black"/>
                </a:solidFill>
                <a:latin typeface="Lucida Sans Unicode"/>
              </a:rPr>
              <a:t>Jeremiah 23:23 declares</a:t>
            </a:r>
          </a:p>
          <a:p>
            <a:endParaRPr lang="en-US" sz="2700" dirty="0">
              <a:solidFill>
                <a:prstClr val="black"/>
              </a:solidFill>
              <a:latin typeface="Lucida Sans Unicode"/>
            </a:endParaRPr>
          </a:p>
          <a:p>
            <a:r>
              <a:rPr lang="en-US" sz="2700" dirty="0">
                <a:solidFill>
                  <a:prstClr val="black"/>
                </a:solidFill>
                <a:latin typeface="Lucida Sans Unicode"/>
              </a:rPr>
              <a:t>’Am I a God who is near,’ declares the LORD, ‘And not a God far off?’</a:t>
            </a:r>
          </a:p>
        </p:txBody>
      </p:sp>
    </p:spTree>
    <p:extLst>
      <p:ext uri="{BB962C8B-B14F-4D97-AF65-F5344CB8AC3E}">
        <p14:creationId xmlns:p14="http://schemas.microsoft.com/office/powerpoint/2010/main" val="2828693745"/>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31871E-007E-F776-C259-2556D7E4A675}"/>
              </a:ext>
            </a:extLst>
          </p:cNvPr>
          <p:cNvSpPr txBox="1"/>
          <p:nvPr/>
        </p:nvSpPr>
        <p:spPr>
          <a:xfrm>
            <a:off x="654517" y="751344"/>
            <a:ext cx="11011301" cy="1815882"/>
          </a:xfrm>
          <a:prstGeom prst="rect">
            <a:avLst/>
          </a:prstGeom>
          <a:noFill/>
        </p:spPr>
        <p:txBody>
          <a:bodyPr wrap="square">
            <a:spAutoFit/>
          </a:bodyPr>
          <a:lstStyle/>
          <a:p>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Joshua 1:9</a:t>
            </a:r>
          </a:p>
          <a:p>
            <a:endPar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Have I not commanded you? Be strong and courageous! Do not be terrified nor dismayed, for the </a:t>
            </a:r>
            <a:r>
              <a:rPr lang="en-US" sz="2800" b="0" i="0" cap="small"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Lord</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your God is with you wherever you go.”</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76572578"/>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81329"/>
            <a:ext cx="10863714" cy="2862072"/>
          </a:xfrm>
        </p:spPr>
        <p:txBody>
          <a:bodyPr/>
          <a:lstStyle/>
          <a:p>
            <a:pPr marL="109728" indent="0">
              <a:buNone/>
            </a:pPr>
            <a:r>
              <a:rPr lang="en-US" dirty="0"/>
              <a:t>Romans 8:28 states</a:t>
            </a:r>
          </a:p>
          <a:p>
            <a:pPr marL="109728" indent="0">
              <a:buNone/>
            </a:pPr>
            <a:endParaRPr lang="en-US" dirty="0"/>
          </a:p>
          <a:p>
            <a:pPr marL="109728" indent="0">
              <a:buNone/>
            </a:pPr>
            <a:r>
              <a:rPr lang="en-US" dirty="0"/>
              <a:t>And we know that God causes all things to work together for good to those who love God, to those who are called according to His purpose.</a:t>
            </a:r>
          </a:p>
        </p:txBody>
      </p:sp>
      <p:sp>
        <p:nvSpPr>
          <p:cNvPr id="3" name="Title 2"/>
          <p:cNvSpPr>
            <a:spLocks noGrp="1"/>
          </p:cNvSpPr>
          <p:nvPr>
            <p:ph type="title"/>
          </p:nvPr>
        </p:nvSpPr>
        <p:spPr/>
        <p:txBody>
          <a:bodyPr>
            <a:normAutofit/>
          </a:bodyPr>
          <a:lstStyle/>
          <a:p>
            <a:r>
              <a:rPr lang="en-US" sz="2700" dirty="0">
                <a:solidFill>
                  <a:srgbClr val="FF0000"/>
                </a:solidFill>
                <a:effectLst/>
              </a:rPr>
              <a:t>God can direct and control whatever He wants</a:t>
            </a:r>
            <a:endParaRPr lang="en-US" sz="2700" dirty="0">
              <a:solidFill>
                <a:srgbClr val="FF0000"/>
              </a:solidFill>
            </a:endParaRPr>
          </a:p>
        </p:txBody>
      </p:sp>
    </p:spTree>
    <p:extLst>
      <p:ext uri="{BB962C8B-B14F-4D97-AF65-F5344CB8AC3E}">
        <p14:creationId xmlns:p14="http://schemas.microsoft.com/office/powerpoint/2010/main" val="478912736"/>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FF0000"/>
                </a:solidFill>
                <a:effectLst/>
              </a:rPr>
              <a:t>We never have to be overcome by Satan or by any other evil or sin.</a:t>
            </a:r>
            <a:endParaRPr lang="en-US" dirty="0">
              <a:solidFill>
                <a:srgbClr val="FF0000"/>
              </a:solidFill>
            </a:endParaRPr>
          </a:p>
        </p:txBody>
      </p:sp>
      <p:sp>
        <p:nvSpPr>
          <p:cNvPr id="4" name="TextBox 3">
            <a:extLst>
              <a:ext uri="{FF2B5EF4-FFF2-40B4-BE49-F238E27FC236}">
                <a16:creationId xmlns:a16="http://schemas.microsoft.com/office/drawing/2014/main" id="{9FB441C6-DD1D-4B19-4A3B-6593246F294C}"/>
              </a:ext>
            </a:extLst>
          </p:cNvPr>
          <p:cNvSpPr txBox="1"/>
          <p:nvPr/>
        </p:nvSpPr>
        <p:spPr>
          <a:xfrm>
            <a:off x="693019" y="2563868"/>
            <a:ext cx="10741794" cy="2677656"/>
          </a:xfrm>
          <a:prstGeom prst="rect">
            <a:avLst/>
          </a:prstGeom>
          <a:noFill/>
        </p:spPr>
        <p:txBody>
          <a:bodyPr wrap="square">
            <a:spAutoFit/>
          </a:bodyPr>
          <a:lstStyle/>
          <a:p>
            <a:r>
              <a:rPr lang="en-US" sz="28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Corinthians 10:13</a:t>
            </a:r>
          </a:p>
          <a:p>
            <a:br>
              <a:rPr lang="en-US" sz="28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28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28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temptation</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has overtaken you except </a:t>
            </a:r>
            <a:r>
              <a:rPr lang="en-US" sz="2800" b="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something</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common to mankind; and God is faithful, so He will </a:t>
            </a:r>
            <a:r>
              <a:rPr lang="en-US" sz="280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not allow you to be tempted beyond what you are able, but with the temptation </a:t>
            </a:r>
            <a:r>
              <a:rPr lang="en-US" sz="2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will provide the way of escape also, so that you will be able to endure it.</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6236596"/>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3C24C79-F3AB-444E-CE81-C35E3C7AD94C}"/>
              </a:ext>
            </a:extLst>
          </p:cNvPr>
          <p:cNvPicPr>
            <a:picLocks noChangeAspect="1"/>
          </p:cNvPicPr>
          <p:nvPr/>
        </p:nvPicPr>
        <p:blipFill>
          <a:blip r:embed="rId2"/>
          <a:stretch>
            <a:fillRect/>
          </a:stretch>
        </p:blipFill>
        <p:spPr>
          <a:xfrm>
            <a:off x="1978347" y="548639"/>
            <a:ext cx="8386409" cy="4795746"/>
          </a:xfrm>
          <a:prstGeom prst="rect">
            <a:avLst/>
          </a:prstGeom>
        </p:spPr>
      </p:pic>
    </p:spTree>
    <p:extLst>
      <p:ext uri="{BB962C8B-B14F-4D97-AF65-F5344CB8AC3E}">
        <p14:creationId xmlns:p14="http://schemas.microsoft.com/office/powerpoint/2010/main" val="3016821804"/>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1638" y="1481329"/>
            <a:ext cx="11110762" cy="1414272"/>
          </a:xfrm>
        </p:spPr>
        <p:txBody>
          <a:bodyPr/>
          <a:lstStyle/>
          <a:p>
            <a:pPr marL="109728" indent="0">
              <a:buNone/>
            </a:pPr>
            <a:r>
              <a:rPr lang="en-US" dirty="0"/>
              <a:t>1) In addition to the ones discussed above, what are some other assurances that God’s sovereignty means to us?</a:t>
            </a:r>
          </a:p>
        </p:txBody>
      </p:sp>
      <p:sp>
        <p:nvSpPr>
          <p:cNvPr id="3" name="Title 2"/>
          <p:cNvSpPr>
            <a:spLocks noGrp="1"/>
          </p:cNvSpPr>
          <p:nvPr>
            <p:ph type="title"/>
          </p:nvPr>
        </p:nvSpPr>
        <p:spPr/>
        <p:txBody>
          <a:bodyPr>
            <a:normAutofit/>
          </a:bodyPr>
          <a:lstStyle/>
          <a:p>
            <a:r>
              <a:rPr lang="en-US" dirty="0">
                <a:solidFill>
                  <a:srgbClr val="FF0000"/>
                </a:solidFill>
                <a:effectLst/>
              </a:rPr>
              <a:t>Discussion Questions</a:t>
            </a:r>
            <a:endParaRPr lang="en-US" dirty="0">
              <a:solidFill>
                <a:srgbClr val="FF0000"/>
              </a:solidFill>
            </a:endParaRPr>
          </a:p>
        </p:txBody>
      </p:sp>
      <p:sp>
        <p:nvSpPr>
          <p:cNvPr id="4" name="TextBox 3"/>
          <p:cNvSpPr txBox="1"/>
          <p:nvPr/>
        </p:nvSpPr>
        <p:spPr>
          <a:xfrm>
            <a:off x="609600" y="2623572"/>
            <a:ext cx="10972800" cy="1338828"/>
          </a:xfrm>
          <a:prstGeom prst="rect">
            <a:avLst/>
          </a:prstGeom>
          <a:noFill/>
        </p:spPr>
        <p:txBody>
          <a:bodyPr wrap="square" rtlCol="0">
            <a:spAutoFit/>
          </a:bodyPr>
          <a:lstStyle/>
          <a:p>
            <a:r>
              <a:rPr lang="en-US" sz="2700" dirty="0">
                <a:solidFill>
                  <a:prstClr val="black"/>
                </a:solidFill>
                <a:latin typeface="Lucida Sans Unicode"/>
              </a:rPr>
              <a:t>2) If God is sovereign then why do bad things still happen? Does not this mean that He has relinquished at least a little of His power or authority?</a:t>
            </a:r>
          </a:p>
        </p:txBody>
      </p:sp>
      <p:sp>
        <p:nvSpPr>
          <p:cNvPr id="5" name="Content Placeholder 1">
            <a:extLst>
              <a:ext uri="{FF2B5EF4-FFF2-40B4-BE49-F238E27FC236}">
                <a16:creationId xmlns:a16="http://schemas.microsoft.com/office/drawing/2014/main" id="{2CDE8309-0628-AB16-786E-5AA33D45AECD}"/>
              </a:ext>
            </a:extLst>
          </p:cNvPr>
          <p:cNvSpPr txBox="1">
            <a:spLocks/>
          </p:cNvSpPr>
          <p:nvPr/>
        </p:nvSpPr>
        <p:spPr>
          <a:xfrm>
            <a:off x="471638" y="4238324"/>
            <a:ext cx="11110762" cy="957072"/>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Font typeface="Wingdings 3"/>
              <a:buNone/>
            </a:pPr>
            <a:r>
              <a:rPr lang="en-US"/>
              <a:t>3) How does knowing that God is in control help us in our struggles?</a:t>
            </a:r>
            <a:endParaRPr lang="en-US" dirty="0"/>
          </a:p>
        </p:txBody>
      </p:sp>
    </p:spTree>
    <p:extLst>
      <p:ext uri="{BB962C8B-B14F-4D97-AF65-F5344CB8AC3E}">
        <p14:creationId xmlns:p14="http://schemas.microsoft.com/office/powerpoint/2010/main" val="131819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1362" y="719489"/>
            <a:ext cx="10792326" cy="507831"/>
          </a:xfrm>
          <a:prstGeom prst="rect">
            <a:avLst/>
          </a:prstGeom>
          <a:noFill/>
        </p:spPr>
        <p:txBody>
          <a:bodyPr wrap="square" rtlCol="0">
            <a:spAutoFit/>
          </a:bodyPr>
          <a:lstStyle/>
          <a:p>
            <a:r>
              <a:rPr lang="en-US" sz="2700" dirty="0">
                <a:solidFill>
                  <a:prstClr val="black"/>
                </a:solidFill>
                <a:latin typeface="Lucida Sans Unicode"/>
              </a:rPr>
              <a:t>4) If God is sovereign then why did He allow sin into the world?</a:t>
            </a:r>
          </a:p>
        </p:txBody>
      </p:sp>
      <p:sp>
        <p:nvSpPr>
          <p:cNvPr id="5" name="TextBox 4"/>
          <p:cNvSpPr txBox="1"/>
          <p:nvPr/>
        </p:nvSpPr>
        <p:spPr>
          <a:xfrm>
            <a:off x="671361" y="1609826"/>
            <a:ext cx="10792325" cy="923330"/>
          </a:xfrm>
          <a:prstGeom prst="rect">
            <a:avLst/>
          </a:prstGeom>
          <a:noFill/>
        </p:spPr>
        <p:txBody>
          <a:bodyPr wrap="square" rtlCol="0">
            <a:spAutoFit/>
          </a:bodyPr>
          <a:lstStyle/>
          <a:p>
            <a:r>
              <a:rPr lang="en-US" sz="2700" dirty="0">
                <a:solidFill>
                  <a:prstClr val="black"/>
                </a:solidFill>
                <a:latin typeface="Lucida Sans Unicode"/>
              </a:rPr>
              <a:t>5) If God is in control then why does not He just come back now and set everything straight?</a:t>
            </a:r>
          </a:p>
        </p:txBody>
      </p:sp>
      <p:sp>
        <p:nvSpPr>
          <p:cNvPr id="7" name="Content Placeholder 1">
            <a:extLst>
              <a:ext uri="{FF2B5EF4-FFF2-40B4-BE49-F238E27FC236}">
                <a16:creationId xmlns:a16="http://schemas.microsoft.com/office/drawing/2014/main" id="{6F41AA4D-EA2E-4EF2-F30A-9ABA8A821567}"/>
              </a:ext>
            </a:extLst>
          </p:cNvPr>
          <p:cNvSpPr>
            <a:spLocks noGrp="1"/>
          </p:cNvSpPr>
          <p:nvPr>
            <p:ph idx="1"/>
          </p:nvPr>
        </p:nvSpPr>
        <p:spPr>
          <a:xfrm>
            <a:off x="603984" y="2773680"/>
            <a:ext cx="10792324" cy="957072"/>
          </a:xfrm>
        </p:spPr>
        <p:txBody>
          <a:bodyPr/>
          <a:lstStyle/>
          <a:p>
            <a:pPr marL="109728" indent="0">
              <a:buNone/>
            </a:pPr>
            <a:r>
              <a:rPr lang="en-US" dirty="0"/>
              <a:t>6) What are some ways that we can give God greater control of our lives?</a:t>
            </a:r>
          </a:p>
        </p:txBody>
      </p:sp>
      <p:sp>
        <p:nvSpPr>
          <p:cNvPr id="8" name="TextBox 7">
            <a:extLst>
              <a:ext uri="{FF2B5EF4-FFF2-40B4-BE49-F238E27FC236}">
                <a16:creationId xmlns:a16="http://schemas.microsoft.com/office/drawing/2014/main" id="{55DB2305-4F25-E16B-5CBF-8FC107DD508C}"/>
              </a:ext>
            </a:extLst>
          </p:cNvPr>
          <p:cNvSpPr txBox="1"/>
          <p:nvPr/>
        </p:nvSpPr>
        <p:spPr>
          <a:xfrm>
            <a:off x="749166" y="4079516"/>
            <a:ext cx="10647142" cy="923330"/>
          </a:xfrm>
          <a:prstGeom prst="rect">
            <a:avLst/>
          </a:prstGeom>
          <a:noFill/>
        </p:spPr>
        <p:txBody>
          <a:bodyPr wrap="square" rtlCol="0">
            <a:spAutoFit/>
          </a:bodyPr>
          <a:lstStyle/>
          <a:p>
            <a:r>
              <a:rPr lang="en-US" sz="2700" dirty="0">
                <a:solidFill>
                  <a:prstClr val="black"/>
                </a:solidFill>
                <a:latin typeface="Lucida Sans Unicode"/>
              </a:rPr>
              <a:t>7) Can you think of any examples of God’s sovereignty being demonstrated in any of the people in the Bible?</a:t>
            </a:r>
          </a:p>
        </p:txBody>
      </p:sp>
    </p:spTree>
    <p:extLst>
      <p:ext uri="{BB962C8B-B14F-4D97-AF65-F5344CB8AC3E}">
        <p14:creationId xmlns:p14="http://schemas.microsoft.com/office/powerpoint/2010/main" val="146517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dirty="0"/>
              <a:t>George is not a Christian and every time that you try to bring up the Gospel his response is that he would never want to serve a God that allows such horrors as genocide, torture, and war. So if God really is in control, he will say, then He must not care what happens to people and so is not worthy of our worship. The only other option, he will continue, is that God really is not in control and so then how could He guarantee our eternal future? </a:t>
            </a:r>
            <a:r>
              <a:rPr lang="en-US"/>
              <a:t>After giving it careful thought, how would you answer George’s contention?</a:t>
            </a:r>
          </a:p>
        </p:txBody>
      </p:sp>
      <p:sp>
        <p:nvSpPr>
          <p:cNvPr id="3" name="Title 2"/>
          <p:cNvSpPr>
            <a:spLocks noGrp="1"/>
          </p:cNvSpPr>
          <p:nvPr>
            <p:ph type="title"/>
          </p:nvPr>
        </p:nvSpPr>
        <p:spPr/>
        <p:txBody>
          <a:bodyPr/>
          <a:lstStyle/>
          <a:p>
            <a:r>
              <a:rPr lang="en-US" dirty="0">
                <a:solidFill>
                  <a:srgbClr val="FF0000"/>
                </a:solidFill>
              </a:rPr>
              <a:t>Situation</a:t>
            </a:r>
          </a:p>
        </p:txBody>
      </p:sp>
    </p:spTree>
    <p:extLst>
      <p:ext uri="{BB962C8B-B14F-4D97-AF65-F5344CB8AC3E}">
        <p14:creationId xmlns:p14="http://schemas.microsoft.com/office/powerpoint/2010/main" val="677952109"/>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04801"/>
            <a:ext cx="7772400" cy="3295650"/>
          </a:xfrm>
        </p:spPr>
        <p:txBody>
          <a:bodyPr>
            <a:normAutofit fontScale="90000"/>
          </a:bodyPr>
          <a:lstStyle/>
          <a:p>
            <a:pPr algn="ctr"/>
            <a:r>
              <a:rPr lang="en-US" dirty="0"/>
              <a:t>Welcome to</a:t>
            </a:r>
            <a:br>
              <a:rPr lang="en-US" sz="2800" dirty="0"/>
            </a:br>
            <a:br>
              <a:rPr lang="en-US" sz="2800" dirty="0"/>
            </a:br>
            <a:r>
              <a:rPr lang="en-US" dirty="0"/>
              <a:t>Who is God</a:t>
            </a:r>
            <a:br>
              <a:rPr lang="en-US" dirty="0"/>
            </a:br>
            <a:r>
              <a:rPr lang="en-US" dirty="0"/>
              <a:t>and </a:t>
            </a:r>
            <a:br>
              <a:rPr lang="en-US" dirty="0"/>
            </a:br>
            <a:r>
              <a:rPr lang="en-US" dirty="0"/>
              <a:t>Why Does it Matter to Us?</a:t>
            </a:r>
          </a:p>
        </p:txBody>
      </p:sp>
      <p:sp>
        <p:nvSpPr>
          <p:cNvPr id="3" name="Subtitle 2"/>
          <p:cNvSpPr>
            <a:spLocks noGrp="1"/>
          </p:cNvSpPr>
          <p:nvPr>
            <p:ph type="subTitle" idx="1"/>
          </p:nvPr>
        </p:nvSpPr>
        <p:spPr>
          <a:xfrm>
            <a:off x="2209800" y="3886200"/>
            <a:ext cx="7772400" cy="1199704"/>
          </a:xfrm>
        </p:spPr>
        <p:txBody>
          <a:bodyPr>
            <a:normAutofit/>
          </a:bodyPr>
          <a:lstStyle/>
          <a:p>
            <a:pPr algn="ctr"/>
            <a:r>
              <a:rPr lang="en-US" sz="6000" dirty="0">
                <a:solidFill>
                  <a:srgbClr val="FF0000"/>
                </a:solidFill>
              </a:rPr>
              <a:t>The Love of God</a:t>
            </a:r>
          </a:p>
        </p:txBody>
      </p:sp>
    </p:spTree>
    <p:extLst>
      <p:ext uri="{BB962C8B-B14F-4D97-AF65-F5344CB8AC3E}">
        <p14:creationId xmlns:p14="http://schemas.microsoft.com/office/powerpoint/2010/main" val="335613377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533401"/>
            <a:ext cx="8229600" cy="5473891"/>
          </a:xfrm>
        </p:spPr>
        <p:txBody>
          <a:bodyPr>
            <a:normAutofit/>
          </a:bodyPr>
          <a:lstStyle/>
          <a:p>
            <a:r>
              <a:rPr lang="en-US" dirty="0"/>
              <a:t>Introduction</a:t>
            </a:r>
          </a:p>
          <a:p>
            <a:r>
              <a:rPr lang="en-US" dirty="0"/>
              <a:t>The Eternal God</a:t>
            </a:r>
          </a:p>
          <a:p>
            <a:r>
              <a:rPr lang="en-US" dirty="0"/>
              <a:t>The Immutable God</a:t>
            </a:r>
          </a:p>
          <a:p>
            <a:r>
              <a:rPr lang="en-US" dirty="0"/>
              <a:t>The Omnipotent God</a:t>
            </a:r>
          </a:p>
          <a:p>
            <a:r>
              <a:rPr lang="en-US" dirty="0"/>
              <a:t>The Omniscient God</a:t>
            </a:r>
          </a:p>
          <a:p>
            <a:r>
              <a:rPr lang="en-US" dirty="0"/>
              <a:t>The Omnipresent God</a:t>
            </a:r>
          </a:p>
          <a:p>
            <a:r>
              <a:rPr lang="en-US" dirty="0"/>
              <a:t>The Holy God</a:t>
            </a:r>
          </a:p>
          <a:p>
            <a:r>
              <a:rPr lang="en-US" dirty="0"/>
              <a:t>The Sovereign God</a:t>
            </a:r>
          </a:p>
          <a:p>
            <a:r>
              <a:rPr lang="en-US" dirty="0">
                <a:solidFill>
                  <a:srgbClr val="FF0000"/>
                </a:solidFill>
              </a:rPr>
              <a:t>The Love of God</a:t>
            </a:r>
          </a:p>
          <a:p>
            <a:r>
              <a:rPr lang="en-US" dirty="0"/>
              <a:t>The Faithfulness of God</a:t>
            </a:r>
          </a:p>
          <a:p>
            <a:r>
              <a:rPr lang="en-US" dirty="0"/>
              <a:t>The Comfort of God</a:t>
            </a:r>
          </a:p>
        </p:txBody>
      </p:sp>
    </p:spTree>
    <p:extLst>
      <p:ext uri="{BB962C8B-B14F-4D97-AF65-F5344CB8AC3E}">
        <p14:creationId xmlns:p14="http://schemas.microsoft.com/office/powerpoint/2010/main" val="2728623059"/>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57927" y="1447801"/>
            <a:ext cx="8763000" cy="1871471"/>
          </a:xfrm>
        </p:spPr>
        <p:txBody>
          <a:bodyPr/>
          <a:lstStyle/>
          <a:p>
            <a:pPr marL="109728" indent="0">
              <a:buNone/>
            </a:pPr>
            <a:r>
              <a:rPr lang="en-US" b="1" dirty="0"/>
              <a:t>“I love you if…” </a:t>
            </a:r>
          </a:p>
          <a:p>
            <a:pPr marL="109728" indent="0">
              <a:buNone/>
            </a:pPr>
            <a:r>
              <a:rPr lang="en-US" sz="1800" dirty="0"/>
              <a:t>This love is conditional on what the other person does.</a:t>
            </a:r>
          </a:p>
          <a:p>
            <a:pPr>
              <a:buFont typeface="Wingdings" pitchFamily="2" charset="2"/>
              <a:buChar char="§"/>
            </a:pPr>
            <a:r>
              <a:rPr lang="en-US" sz="1800" dirty="0"/>
              <a:t>I love you if you love me back.</a:t>
            </a:r>
          </a:p>
          <a:p>
            <a:pPr>
              <a:buFont typeface="Wingdings" pitchFamily="2" charset="2"/>
              <a:buChar char="§"/>
            </a:pPr>
            <a:r>
              <a:rPr lang="en-US" sz="1800" dirty="0"/>
              <a:t>I love you if you cook me meals, do my laundry, and clean the house.</a:t>
            </a:r>
          </a:p>
          <a:p>
            <a:pPr>
              <a:buFont typeface="Wingdings" pitchFamily="2" charset="2"/>
              <a:buChar char="§"/>
            </a:pPr>
            <a:r>
              <a:rPr lang="en-US" sz="1800" dirty="0"/>
              <a:t>I love you if you make a lot of money and make my life comfortable.</a:t>
            </a:r>
          </a:p>
        </p:txBody>
      </p:sp>
      <p:sp>
        <p:nvSpPr>
          <p:cNvPr id="3" name="Title 2"/>
          <p:cNvSpPr>
            <a:spLocks noGrp="1"/>
          </p:cNvSpPr>
          <p:nvPr>
            <p:ph type="title"/>
          </p:nvPr>
        </p:nvSpPr>
        <p:spPr>
          <a:xfrm>
            <a:off x="1981200" y="274638"/>
            <a:ext cx="8229600" cy="868362"/>
          </a:xfrm>
        </p:spPr>
        <p:txBody>
          <a:bodyPr>
            <a:normAutofit/>
          </a:bodyPr>
          <a:lstStyle/>
          <a:p>
            <a:r>
              <a:rPr lang="en-US" dirty="0">
                <a:solidFill>
                  <a:srgbClr val="FF0000"/>
                </a:solidFill>
                <a:effectLst/>
              </a:rPr>
              <a:t>Three types of love</a:t>
            </a:r>
            <a:endParaRPr lang="en-US" dirty="0">
              <a:solidFill>
                <a:srgbClr val="FF0000"/>
              </a:solidFill>
            </a:endParaRPr>
          </a:p>
        </p:txBody>
      </p:sp>
      <p:sp>
        <p:nvSpPr>
          <p:cNvPr id="5" name="TextBox 4"/>
          <p:cNvSpPr txBox="1"/>
          <p:nvPr/>
        </p:nvSpPr>
        <p:spPr>
          <a:xfrm>
            <a:off x="1657927" y="3962401"/>
            <a:ext cx="8610600" cy="1615827"/>
          </a:xfrm>
          <a:prstGeom prst="rect">
            <a:avLst/>
          </a:prstGeom>
          <a:noFill/>
        </p:spPr>
        <p:txBody>
          <a:bodyPr wrap="square" rtlCol="0">
            <a:spAutoFit/>
          </a:bodyPr>
          <a:lstStyle/>
          <a:p>
            <a:r>
              <a:rPr lang="en-US" sz="2700" b="1" dirty="0">
                <a:solidFill>
                  <a:prstClr val="black"/>
                </a:solidFill>
                <a:latin typeface="Lucida Sans Unicode"/>
              </a:rPr>
              <a:t>“I love you because…”</a:t>
            </a:r>
          </a:p>
          <a:p>
            <a:r>
              <a:rPr lang="en-US" dirty="0">
                <a:solidFill>
                  <a:prstClr val="black"/>
                </a:solidFill>
                <a:latin typeface="Lucida Sans Unicode"/>
              </a:rPr>
              <a:t>This love is conditional on what the other person is or has.</a:t>
            </a:r>
          </a:p>
          <a:p>
            <a:pPr marL="285750" indent="-285750">
              <a:buFont typeface="Arial" pitchFamily="34" charset="0"/>
              <a:buChar char="•"/>
            </a:pPr>
            <a:r>
              <a:rPr lang="en-US" dirty="0">
                <a:solidFill>
                  <a:prstClr val="black"/>
                </a:solidFill>
                <a:latin typeface="Lucida Sans Unicode"/>
              </a:rPr>
              <a:t>I love you because you are attractive.</a:t>
            </a:r>
          </a:p>
          <a:p>
            <a:pPr marL="285750" indent="-285750">
              <a:buFont typeface="Arial" pitchFamily="34" charset="0"/>
              <a:buChar char="•"/>
            </a:pPr>
            <a:r>
              <a:rPr lang="en-US" dirty="0">
                <a:solidFill>
                  <a:prstClr val="black"/>
                </a:solidFill>
                <a:latin typeface="Lucida Sans Unicode"/>
              </a:rPr>
              <a:t>I love you because you are smart.</a:t>
            </a:r>
          </a:p>
          <a:p>
            <a:pPr marL="285750" indent="-285750">
              <a:buFont typeface="Arial" pitchFamily="34" charset="0"/>
              <a:buChar char="•"/>
            </a:pPr>
            <a:r>
              <a:rPr lang="en-US" dirty="0">
                <a:solidFill>
                  <a:prstClr val="black"/>
                </a:solidFill>
                <a:latin typeface="Lucida Sans Unicode"/>
              </a:rPr>
              <a:t>I love you because you are funny.</a:t>
            </a:r>
          </a:p>
        </p:txBody>
      </p:sp>
    </p:spTree>
    <p:extLst>
      <p:ext uri="{BB962C8B-B14F-4D97-AF65-F5344CB8AC3E}">
        <p14:creationId xmlns:p14="http://schemas.microsoft.com/office/powerpoint/2010/main" val="2113704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762001"/>
            <a:ext cx="8229600" cy="4525963"/>
          </a:xfrm>
        </p:spPr>
        <p:txBody>
          <a:bodyPr/>
          <a:lstStyle/>
          <a:p>
            <a:pPr marL="109728" indent="0">
              <a:buNone/>
            </a:pPr>
            <a:r>
              <a:rPr lang="en-US" b="1" dirty="0"/>
              <a:t>“I love you no matter what”</a:t>
            </a:r>
          </a:p>
          <a:p>
            <a:pPr marL="109728" indent="0">
              <a:buNone/>
            </a:pPr>
            <a:r>
              <a:rPr lang="en-US" sz="1800" dirty="0"/>
              <a:t>This love is unconditional. It does not depend on anything regarding the object but only on the source. God is the source and so as long as God is love we will be loved.</a:t>
            </a:r>
          </a:p>
          <a:p>
            <a:pPr marL="109728" indent="0">
              <a:buNone/>
            </a:pPr>
            <a:endParaRPr lang="en-US" sz="1800" dirty="0"/>
          </a:p>
          <a:p>
            <a:pPr marL="109728" indent="0">
              <a:buNone/>
            </a:pPr>
            <a:r>
              <a:rPr lang="en-US" sz="1800" dirty="0"/>
              <a:t>God loves us now, </a:t>
            </a:r>
          </a:p>
          <a:p>
            <a:r>
              <a:rPr lang="en-US" sz="1800" dirty="0"/>
              <a:t>Regardless of what we will become</a:t>
            </a:r>
          </a:p>
          <a:p>
            <a:r>
              <a:rPr lang="en-US" sz="1800" dirty="0"/>
              <a:t>Regardless of what we are</a:t>
            </a:r>
          </a:p>
          <a:p>
            <a:r>
              <a:rPr lang="en-US" sz="1800" dirty="0"/>
              <a:t>Regardless of what we were</a:t>
            </a:r>
          </a:p>
        </p:txBody>
      </p:sp>
    </p:spTree>
    <p:extLst>
      <p:ext uri="{BB962C8B-B14F-4D97-AF65-F5344CB8AC3E}">
        <p14:creationId xmlns:p14="http://schemas.microsoft.com/office/powerpoint/2010/main" val="3172795711"/>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523341634"/>
              </p:ext>
            </p:extLst>
          </p:nvPr>
        </p:nvGraphicFramePr>
        <p:xfrm>
          <a:off x="2133600" y="1524000"/>
          <a:ext cx="7391400" cy="4267200"/>
        </p:xfrm>
        <a:graphic>
          <a:graphicData uri="http://schemas.openxmlformats.org/drawingml/2006/table">
            <a:tbl>
              <a:tblPr firstRow="1" firstCol="1" bandRow="1">
                <a:tableStyleId>{BC89EF96-8CEA-46FF-86C4-4CE0E7609802}</a:tableStyleId>
              </a:tblPr>
              <a:tblGrid>
                <a:gridCol w="3695700">
                  <a:extLst>
                    <a:ext uri="{9D8B030D-6E8A-4147-A177-3AD203B41FA5}">
                      <a16:colId xmlns:a16="http://schemas.microsoft.com/office/drawing/2014/main" val="20000"/>
                    </a:ext>
                  </a:extLst>
                </a:gridCol>
                <a:gridCol w="3695700">
                  <a:extLst>
                    <a:ext uri="{9D8B030D-6E8A-4147-A177-3AD203B41FA5}">
                      <a16:colId xmlns:a16="http://schemas.microsoft.com/office/drawing/2014/main" val="20001"/>
                    </a:ext>
                  </a:extLst>
                </a:gridCol>
              </a:tblGrid>
              <a:tr h="304800">
                <a:tc>
                  <a:txBody>
                    <a:bodyPr/>
                    <a:lstStyle/>
                    <a:p>
                      <a:pPr marL="0" marR="0">
                        <a:lnSpc>
                          <a:spcPct val="115000"/>
                        </a:lnSpc>
                        <a:spcBef>
                          <a:spcPts val="0"/>
                        </a:spcBef>
                        <a:spcAft>
                          <a:spcPts val="0"/>
                        </a:spcAft>
                      </a:pPr>
                      <a:r>
                        <a:rPr lang="en-US" sz="1800" dirty="0">
                          <a:effectLst/>
                          <a:latin typeface="Calibri" pitchFamily="34" charset="0"/>
                          <a:cs typeface="Calibri" pitchFamily="34" charset="0"/>
                        </a:rPr>
                        <a:t>For God</a:t>
                      </a:r>
                      <a:endParaRPr lang="en-US" sz="1800" dirty="0">
                        <a:effectLst/>
                        <a:latin typeface="Calibri" pitchFamily="34" charset="0"/>
                        <a:ea typeface="Calibri"/>
                        <a:cs typeface="Calibri" pitchFamily="34" charset="0"/>
                      </a:endParaRPr>
                    </a:p>
                  </a:txBody>
                  <a:tcPr marL="68580" marR="68580" marT="0" marB="0"/>
                </a:tc>
                <a:tc>
                  <a:txBody>
                    <a:bodyPr/>
                    <a:lstStyle/>
                    <a:p>
                      <a:pPr marL="0" marR="0">
                        <a:lnSpc>
                          <a:spcPct val="115000"/>
                        </a:lnSpc>
                        <a:spcBef>
                          <a:spcPts val="0"/>
                        </a:spcBef>
                        <a:spcAft>
                          <a:spcPts val="0"/>
                        </a:spcAft>
                      </a:pPr>
                      <a:r>
                        <a:rPr lang="en-US" sz="1800">
                          <a:effectLst/>
                          <a:latin typeface="Calibri" pitchFamily="34" charset="0"/>
                          <a:cs typeface="Calibri" pitchFamily="34" charset="0"/>
                        </a:rPr>
                        <a:t>the greatest lover </a:t>
                      </a:r>
                      <a:endParaRPr lang="en-US" sz="1800">
                        <a:effectLst/>
                        <a:latin typeface="Calibri" pitchFamily="34" charset="0"/>
                        <a:ea typeface="Calibri"/>
                        <a:cs typeface="Calibri" pitchFamily="34" charset="0"/>
                      </a:endParaRPr>
                    </a:p>
                  </a:txBody>
                  <a:tcPr marL="68580" marR="68580" marT="0" marB="0"/>
                </a:tc>
                <a:extLst>
                  <a:ext uri="{0D108BD9-81ED-4DB2-BD59-A6C34878D82A}">
                    <a16:rowId xmlns:a16="http://schemas.microsoft.com/office/drawing/2014/main" val="10000"/>
                  </a:ext>
                </a:extLst>
              </a:tr>
              <a:tr h="304800">
                <a:tc>
                  <a:txBody>
                    <a:bodyPr/>
                    <a:lstStyle/>
                    <a:p>
                      <a:pPr marL="0" marR="0">
                        <a:lnSpc>
                          <a:spcPct val="115000"/>
                        </a:lnSpc>
                        <a:spcBef>
                          <a:spcPts val="0"/>
                        </a:spcBef>
                        <a:spcAft>
                          <a:spcPts val="0"/>
                        </a:spcAft>
                      </a:pPr>
                      <a:r>
                        <a:rPr lang="en-US" sz="1800" dirty="0">
                          <a:effectLst/>
                          <a:latin typeface="Calibri" pitchFamily="34" charset="0"/>
                          <a:cs typeface="Calibri" pitchFamily="34" charset="0"/>
                        </a:rPr>
                        <a:t>so loved</a:t>
                      </a:r>
                      <a:endParaRPr lang="en-US" sz="1800" dirty="0">
                        <a:effectLst/>
                        <a:latin typeface="Calibri" pitchFamily="34" charset="0"/>
                        <a:ea typeface="Calibri"/>
                        <a:cs typeface="Calibri" pitchFamily="34" charset="0"/>
                      </a:endParaRPr>
                    </a:p>
                  </a:txBody>
                  <a:tcPr marL="68580" marR="68580" marT="0" marB="0"/>
                </a:tc>
                <a:tc>
                  <a:txBody>
                    <a:bodyPr/>
                    <a:lstStyle/>
                    <a:p>
                      <a:pPr marL="0" marR="0">
                        <a:lnSpc>
                          <a:spcPct val="115000"/>
                        </a:lnSpc>
                        <a:spcBef>
                          <a:spcPts val="0"/>
                        </a:spcBef>
                        <a:spcAft>
                          <a:spcPts val="0"/>
                        </a:spcAft>
                      </a:pPr>
                      <a:r>
                        <a:rPr lang="en-US" sz="1800" b="1" dirty="0">
                          <a:effectLst/>
                          <a:latin typeface="Calibri" pitchFamily="34" charset="0"/>
                          <a:cs typeface="Calibri" pitchFamily="34" charset="0"/>
                        </a:rPr>
                        <a:t>the greatest degree </a:t>
                      </a:r>
                      <a:endParaRPr lang="en-US" sz="1800" b="1" dirty="0">
                        <a:effectLst/>
                        <a:latin typeface="Calibri" pitchFamily="34" charset="0"/>
                        <a:ea typeface="Calibri"/>
                        <a:cs typeface="Calibri" pitchFamily="34" charset="0"/>
                      </a:endParaRPr>
                    </a:p>
                  </a:txBody>
                  <a:tcPr marL="68580" marR="68580" marT="0" marB="0"/>
                </a:tc>
                <a:extLst>
                  <a:ext uri="{0D108BD9-81ED-4DB2-BD59-A6C34878D82A}">
                    <a16:rowId xmlns:a16="http://schemas.microsoft.com/office/drawing/2014/main" val="10001"/>
                  </a:ext>
                </a:extLst>
              </a:tr>
              <a:tr h="304800">
                <a:tc>
                  <a:txBody>
                    <a:bodyPr/>
                    <a:lstStyle/>
                    <a:p>
                      <a:pPr marL="0" marR="0">
                        <a:lnSpc>
                          <a:spcPct val="115000"/>
                        </a:lnSpc>
                        <a:spcBef>
                          <a:spcPts val="0"/>
                        </a:spcBef>
                        <a:spcAft>
                          <a:spcPts val="0"/>
                        </a:spcAft>
                      </a:pPr>
                      <a:r>
                        <a:rPr lang="en-US" sz="1800" dirty="0">
                          <a:effectLst/>
                          <a:latin typeface="Calibri" pitchFamily="34" charset="0"/>
                          <a:cs typeface="Calibri" pitchFamily="34" charset="0"/>
                        </a:rPr>
                        <a:t>the world</a:t>
                      </a:r>
                      <a:endParaRPr lang="en-US" sz="1800" dirty="0">
                        <a:effectLst/>
                        <a:latin typeface="Calibri" pitchFamily="34" charset="0"/>
                        <a:ea typeface="Calibri"/>
                        <a:cs typeface="Calibri" pitchFamily="34" charset="0"/>
                      </a:endParaRPr>
                    </a:p>
                  </a:txBody>
                  <a:tcPr marL="68580" marR="68580" marT="0" marB="0"/>
                </a:tc>
                <a:tc>
                  <a:txBody>
                    <a:bodyPr/>
                    <a:lstStyle/>
                    <a:p>
                      <a:pPr marL="0" marR="0">
                        <a:lnSpc>
                          <a:spcPct val="115000"/>
                        </a:lnSpc>
                        <a:spcBef>
                          <a:spcPts val="0"/>
                        </a:spcBef>
                        <a:spcAft>
                          <a:spcPts val="0"/>
                        </a:spcAft>
                      </a:pPr>
                      <a:r>
                        <a:rPr lang="en-US" sz="1800" b="1" dirty="0">
                          <a:effectLst/>
                          <a:latin typeface="Calibri" pitchFamily="34" charset="0"/>
                          <a:cs typeface="Calibri" pitchFamily="34" charset="0"/>
                        </a:rPr>
                        <a:t>the greatest number </a:t>
                      </a:r>
                      <a:endParaRPr lang="en-US" sz="1800" b="1" dirty="0">
                        <a:effectLst/>
                        <a:latin typeface="Calibri" pitchFamily="34" charset="0"/>
                        <a:ea typeface="Calibri"/>
                        <a:cs typeface="Calibri" pitchFamily="34" charset="0"/>
                      </a:endParaRPr>
                    </a:p>
                  </a:txBody>
                  <a:tcPr marL="68580" marR="68580" marT="0" marB="0"/>
                </a:tc>
                <a:extLst>
                  <a:ext uri="{0D108BD9-81ED-4DB2-BD59-A6C34878D82A}">
                    <a16:rowId xmlns:a16="http://schemas.microsoft.com/office/drawing/2014/main" val="10002"/>
                  </a:ext>
                </a:extLst>
              </a:tr>
              <a:tr h="304800">
                <a:tc>
                  <a:txBody>
                    <a:bodyPr/>
                    <a:lstStyle/>
                    <a:p>
                      <a:pPr marL="0" marR="0">
                        <a:lnSpc>
                          <a:spcPct val="115000"/>
                        </a:lnSpc>
                        <a:spcBef>
                          <a:spcPts val="0"/>
                        </a:spcBef>
                        <a:spcAft>
                          <a:spcPts val="0"/>
                        </a:spcAft>
                      </a:pPr>
                      <a:r>
                        <a:rPr lang="en-US" sz="1800" dirty="0">
                          <a:effectLst/>
                          <a:latin typeface="Calibri" pitchFamily="34" charset="0"/>
                          <a:cs typeface="Calibri" pitchFamily="34" charset="0"/>
                        </a:rPr>
                        <a:t>that He gave</a:t>
                      </a:r>
                      <a:endParaRPr lang="en-US" sz="1800" dirty="0">
                        <a:effectLst/>
                        <a:latin typeface="Calibri" pitchFamily="34" charset="0"/>
                        <a:ea typeface="Calibri"/>
                        <a:cs typeface="Calibri" pitchFamily="34" charset="0"/>
                      </a:endParaRPr>
                    </a:p>
                  </a:txBody>
                  <a:tcPr marL="68580" marR="68580" marT="0" marB="0"/>
                </a:tc>
                <a:tc>
                  <a:txBody>
                    <a:bodyPr/>
                    <a:lstStyle/>
                    <a:p>
                      <a:pPr marL="0" marR="0">
                        <a:lnSpc>
                          <a:spcPct val="115000"/>
                        </a:lnSpc>
                        <a:spcBef>
                          <a:spcPts val="0"/>
                        </a:spcBef>
                        <a:spcAft>
                          <a:spcPts val="0"/>
                        </a:spcAft>
                      </a:pPr>
                      <a:r>
                        <a:rPr lang="en-US" sz="1800" b="1" dirty="0">
                          <a:effectLst/>
                          <a:latin typeface="Calibri" pitchFamily="34" charset="0"/>
                          <a:cs typeface="Calibri" pitchFamily="34" charset="0"/>
                        </a:rPr>
                        <a:t>the greatest act </a:t>
                      </a:r>
                      <a:endParaRPr lang="en-US" sz="1800" b="1" dirty="0">
                        <a:effectLst/>
                        <a:latin typeface="Calibri" pitchFamily="34" charset="0"/>
                        <a:ea typeface="Calibri"/>
                        <a:cs typeface="Calibri" pitchFamily="34" charset="0"/>
                      </a:endParaRPr>
                    </a:p>
                  </a:txBody>
                  <a:tcPr marL="68580" marR="68580" marT="0" marB="0"/>
                </a:tc>
                <a:extLst>
                  <a:ext uri="{0D108BD9-81ED-4DB2-BD59-A6C34878D82A}">
                    <a16:rowId xmlns:a16="http://schemas.microsoft.com/office/drawing/2014/main" val="10003"/>
                  </a:ext>
                </a:extLst>
              </a:tr>
              <a:tr h="304800">
                <a:tc>
                  <a:txBody>
                    <a:bodyPr/>
                    <a:lstStyle/>
                    <a:p>
                      <a:pPr marL="0" marR="0">
                        <a:lnSpc>
                          <a:spcPct val="115000"/>
                        </a:lnSpc>
                        <a:spcBef>
                          <a:spcPts val="0"/>
                        </a:spcBef>
                        <a:spcAft>
                          <a:spcPts val="0"/>
                        </a:spcAft>
                      </a:pPr>
                      <a:r>
                        <a:rPr lang="en-US" sz="1800" dirty="0">
                          <a:effectLst/>
                          <a:latin typeface="Calibri" pitchFamily="34" charset="0"/>
                          <a:cs typeface="Calibri" pitchFamily="34" charset="0"/>
                        </a:rPr>
                        <a:t>His only begotten </a:t>
                      </a:r>
                      <a:endParaRPr lang="en-US" sz="1800" dirty="0">
                        <a:effectLst/>
                        <a:latin typeface="Calibri" pitchFamily="34" charset="0"/>
                        <a:ea typeface="Calibri"/>
                        <a:cs typeface="Calibri" pitchFamily="34" charset="0"/>
                      </a:endParaRPr>
                    </a:p>
                  </a:txBody>
                  <a:tcPr marL="68580" marR="68580" marT="0" marB="0"/>
                </a:tc>
                <a:tc>
                  <a:txBody>
                    <a:bodyPr/>
                    <a:lstStyle/>
                    <a:p>
                      <a:pPr marL="0" marR="0">
                        <a:lnSpc>
                          <a:spcPct val="115000"/>
                        </a:lnSpc>
                        <a:spcBef>
                          <a:spcPts val="0"/>
                        </a:spcBef>
                        <a:spcAft>
                          <a:spcPts val="0"/>
                        </a:spcAft>
                      </a:pPr>
                      <a:r>
                        <a:rPr lang="en-US" sz="1800" b="1" dirty="0">
                          <a:effectLst/>
                          <a:latin typeface="Calibri" pitchFamily="34" charset="0"/>
                          <a:cs typeface="Calibri" pitchFamily="34" charset="0"/>
                        </a:rPr>
                        <a:t>the greatest sacrifice</a:t>
                      </a:r>
                      <a:endParaRPr lang="en-US" sz="1800" b="1" dirty="0">
                        <a:effectLst/>
                        <a:latin typeface="Calibri" pitchFamily="34" charset="0"/>
                        <a:ea typeface="Calibri"/>
                        <a:cs typeface="Calibri" pitchFamily="34" charset="0"/>
                      </a:endParaRPr>
                    </a:p>
                  </a:txBody>
                  <a:tcPr marL="68580" marR="68580" marT="0" marB="0"/>
                </a:tc>
                <a:extLst>
                  <a:ext uri="{0D108BD9-81ED-4DB2-BD59-A6C34878D82A}">
                    <a16:rowId xmlns:a16="http://schemas.microsoft.com/office/drawing/2014/main" val="10004"/>
                  </a:ext>
                </a:extLst>
              </a:tr>
              <a:tr h="304800">
                <a:tc>
                  <a:txBody>
                    <a:bodyPr/>
                    <a:lstStyle/>
                    <a:p>
                      <a:pPr marL="0" marR="0">
                        <a:lnSpc>
                          <a:spcPct val="115000"/>
                        </a:lnSpc>
                        <a:spcBef>
                          <a:spcPts val="0"/>
                        </a:spcBef>
                        <a:spcAft>
                          <a:spcPts val="0"/>
                        </a:spcAft>
                      </a:pPr>
                      <a:r>
                        <a:rPr lang="en-US" sz="1800" dirty="0">
                          <a:effectLst/>
                          <a:latin typeface="Calibri" pitchFamily="34" charset="0"/>
                          <a:ea typeface="Calibri"/>
                          <a:cs typeface="Calibri" pitchFamily="34" charset="0"/>
                        </a:rPr>
                        <a:t>Son</a:t>
                      </a:r>
                    </a:p>
                  </a:txBody>
                  <a:tcPr marL="68580" marR="68580" marT="0" marB="0"/>
                </a:tc>
                <a:tc>
                  <a:txBody>
                    <a:bodyPr/>
                    <a:lstStyle/>
                    <a:p>
                      <a:pPr marL="0" marR="0">
                        <a:lnSpc>
                          <a:spcPct val="115000"/>
                        </a:lnSpc>
                        <a:spcBef>
                          <a:spcPts val="0"/>
                        </a:spcBef>
                        <a:spcAft>
                          <a:spcPts val="0"/>
                        </a:spcAft>
                      </a:pPr>
                      <a:r>
                        <a:rPr lang="en-US" sz="1800" b="1" dirty="0">
                          <a:effectLst/>
                          <a:latin typeface="Calibri" pitchFamily="34" charset="0"/>
                          <a:ea typeface="Calibri"/>
                          <a:cs typeface="Calibri" pitchFamily="34" charset="0"/>
                        </a:rPr>
                        <a:t>the greatest gift</a:t>
                      </a:r>
                    </a:p>
                  </a:txBody>
                  <a:tcPr marL="68580" marR="68580" marT="0" marB="0"/>
                </a:tc>
                <a:extLst>
                  <a:ext uri="{0D108BD9-81ED-4DB2-BD59-A6C34878D82A}">
                    <a16:rowId xmlns:a16="http://schemas.microsoft.com/office/drawing/2014/main" val="2975210158"/>
                  </a:ext>
                </a:extLst>
              </a:tr>
              <a:tr h="304800">
                <a:tc>
                  <a:txBody>
                    <a:bodyPr/>
                    <a:lstStyle/>
                    <a:p>
                      <a:pPr marL="0" marR="0">
                        <a:lnSpc>
                          <a:spcPct val="115000"/>
                        </a:lnSpc>
                        <a:spcBef>
                          <a:spcPts val="0"/>
                        </a:spcBef>
                        <a:spcAft>
                          <a:spcPts val="0"/>
                        </a:spcAft>
                      </a:pPr>
                      <a:r>
                        <a:rPr lang="en-US" sz="1800" dirty="0">
                          <a:effectLst/>
                          <a:latin typeface="Calibri" pitchFamily="34" charset="0"/>
                          <a:cs typeface="Calibri" pitchFamily="34" charset="0"/>
                        </a:rPr>
                        <a:t>that whosoever</a:t>
                      </a:r>
                      <a:endParaRPr lang="en-US" sz="1800" dirty="0">
                        <a:effectLst/>
                        <a:latin typeface="Calibri" pitchFamily="34" charset="0"/>
                        <a:ea typeface="Calibri"/>
                        <a:cs typeface="Calibri" pitchFamily="34" charset="0"/>
                      </a:endParaRPr>
                    </a:p>
                  </a:txBody>
                  <a:tcPr marL="68580" marR="68580" marT="0" marB="0"/>
                </a:tc>
                <a:tc>
                  <a:txBody>
                    <a:bodyPr/>
                    <a:lstStyle/>
                    <a:p>
                      <a:pPr marL="0" marR="0">
                        <a:lnSpc>
                          <a:spcPct val="115000"/>
                        </a:lnSpc>
                        <a:spcBef>
                          <a:spcPts val="0"/>
                        </a:spcBef>
                        <a:spcAft>
                          <a:spcPts val="0"/>
                        </a:spcAft>
                      </a:pPr>
                      <a:r>
                        <a:rPr lang="en-US" sz="1800" b="1" dirty="0">
                          <a:effectLst/>
                          <a:latin typeface="Calibri" pitchFamily="34" charset="0"/>
                          <a:cs typeface="Calibri" pitchFamily="34" charset="0"/>
                        </a:rPr>
                        <a:t>the greatest invitation </a:t>
                      </a:r>
                      <a:endParaRPr lang="en-US" sz="1800" b="1" dirty="0">
                        <a:effectLst/>
                        <a:latin typeface="Calibri" pitchFamily="34" charset="0"/>
                        <a:ea typeface="Calibri"/>
                        <a:cs typeface="Calibri" pitchFamily="34" charset="0"/>
                      </a:endParaRPr>
                    </a:p>
                  </a:txBody>
                  <a:tcPr marL="68580" marR="68580" marT="0" marB="0"/>
                </a:tc>
                <a:extLst>
                  <a:ext uri="{0D108BD9-81ED-4DB2-BD59-A6C34878D82A}">
                    <a16:rowId xmlns:a16="http://schemas.microsoft.com/office/drawing/2014/main" val="3742036174"/>
                  </a:ext>
                </a:extLst>
              </a:tr>
              <a:tr h="304800">
                <a:tc>
                  <a:txBody>
                    <a:bodyPr/>
                    <a:lstStyle/>
                    <a:p>
                      <a:pPr marL="0" marR="0">
                        <a:lnSpc>
                          <a:spcPct val="115000"/>
                        </a:lnSpc>
                        <a:spcBef>
                          <a:spcPts val="0"/>
                        </a:spcBef>
                        <a:spcAft>
                          <a:spcPts val="0"/>
                        </a:spcAft>
                      </a:pPr>
                      <a:r>
                        <a:rPr lang="en-US" sz="1800">
                          <a:effectLst/>
                          <a:latin typeface="Calibri" pitchFamily="34" charset="0"/>
                          <a:cs typeface="Calibri" pitchFamily="34" charset="0"/>
                        </a:rPr>
                        <a:t>believes</a:t>
                      </a:r>
                      <a:endParaRPr lang="en-US" sz="1800">
                        <a:effectLst/>
                        <a:latin typeface="Calibri" pitchFamily="34" charset="0"/>
                        <a:ea typeface="Calibri"/>
                        <a:cs typeface="Calibri" pitchFamily="34" charset="0"/>
                      </a:endParaRPr>
                    </a:p>
                  </a:txBody>
                  <a:tcPr marL="68580" marR="68580" marT="0" marB="0"/>
                </a:tc>
                <a:tc>
                  <a:txBody>
                    <a:bodyPr/>
                    <a:lstStyle/>
                    <a:p>
                      <a:pPr marL="0" marR="0">
                        <a:lnSpc>
                          <a:spcPct val="115000"/>
                        </a:lnSpc>
                        <a:spcBef>
                          <a:spcPts val="0"/>
                        </a:spcBef>
                        <a:spcAft>
                          <a:spcPts val="0"/>
                        </a:spcAft>
                      </a:pPr>
                      <a:r>
                        <a:rPr lang="en-US" sz="1800" b="1" dirty="0">
                          <a:effectLst/>
                          <a:latin typeface="Calibri" pitchFamily="34" charset="0"/>
                          <a:cs typeface="Calibri" pitchFamily="34" charset="0"/>
                        </a:rPr>
                        <a:t>the greatest simplicity </a:t>
                      </a:r>
                      <a:endParaRPr lang="en-US" sz="1800" b="1" dirty="0">
                        <a:effectLst/>
                        <a:latin typeface="Calibri" pitchFamily="34" charset="0"/>
                        <a:ea typeface="Calibri"/>
                        <a:cs typeface="Calibri" pitchFamily="34" charset="0"/>
                      </a:endParaRPr>
                    </a:p>
                  </a:txBody>
                  <a:tcPr marL="68580" marR="68580" marT="0" marB="0"/>
                </a:tc>
                <a:extLst>
                  <a:ext uri="{0D108BD9-81ED-4DB2-BD59-A6C34878D82A}">
                    <a16:rowId xmlns:a16="http://schemas.microsoft.com/office/drawing/2014/main" val="722336414"/>
                  </a:ext>
                </a:extLst>
              </a:tr>
              <a:tr h="304800">
                <a:tc>
                  <a:txBody>
                    <a:bodyPr/>
                    <a:lstStyle/>
                    <a:p>
                      <a:pPr marL="0" marR="0">
                        <a:lnSpc>
                          <a:spcPct val="115000"/>
                        </a:lnSpc>
                        <a:spcBef>
                          <a:spcPts val="0"/>
                        </a:spcBef>
                        <a:spcAft>
                          <a:spcPts val="0"/>
                        </a:spcAft>
                      </a:pPr>
                      <a:r>
                        <a:rPr lang="en-US" sz="1800">
                          <a:effectLst/>
                          <a:latin typeface="Calibri" pitchFamily="34" charset="0"/>
                          <a:cs typeface="Calibri" pitchFamily="34" charset="0"/>
                        </a:rPr>
                        <a:t>in Him</a:t>
                      </a:r>
                      <a:endParaRPr lang="en-US" sz="1800">
                        <a:effectLst/>
                        <a:latin typeface="Calibri" pitchFamily="34" charset="0"/>
                        <a:ea typeface="Calibri"/>
                        <a:cs typeface="Calibri" pitchFamily="34" charset="0"/>
                      </a:endParaRPr>
                    </a:p>
                  </a:txBody>
                  <a:tcPr marL="68580" marR="68580" marT="0" marB="0"/>
                </a:tc>
                <a:tc>
                  <a:txBody>
                    <a:bodyPr/>
                    <a:lstStyle/>
                    <a:p>
                      <a:pPr marL="0" marR="0">
                        <a:lnSpc>
                          <a:spcPct val="115000"/>
                        </a:lnSpc>
                        <a:spcBef>
                          <a:spcPts val="0"/>
                        </a:spcBef>
                        <a:spcAft>
                          <a:spcPts val="0"/>
                        </a:spcAft>
                      </a:pPr>
                      <a:r>
                        <a:rPr lang="en-US" sz="1800" b="1" dirty="0">
                          <a:effectLst/>
                          <a:latin typeface="Calibri" pitchFamily="34" charset="0"/>
                          <a:cs typeface="Calibri" pitchFamily="34" charset="0"/>
                        </a:rPr>
                        <a:t>the greatest person</a:t>
                      </a:r>
                      <a:endParaRPr lang="en-US" sz="1800" b="1" dirty="0">
                        <a:effectLst/>
                        <a:latin typeface="Calibri" pitchFamily="34" charset="0"/>
                        <a:ea typeface="Calibri"/>
                        <a:cs typeface="Calibri" pitchFamily="34" charset="0"/>
                      </a:endParaRPr>
                    </a:p>
                  </a:txBody>
                  <a:tcPr marL="68580" marR="68580" marT="0" marB="0"/>
                </a:tc>
                <a:extLst>
                  <a:ext uri="{0D108BD9-81ED-4DB2-BD59-A6C34878D82A}">
                    <a16:rowId xmlns:a16="http://schemas.microsoft.com/office/drawing/2014/main" val="3382013532"/>
                  </a:ext>
                </a:extLst>
              </a:tr>
              <a:tr h="304800">
                <a:tc>
                  <a:txBody>
                    <a:bodyPr/>
                    <a:lstStyle/>
                    <a:p>
                      <a:pPr marL="0" marR="0">
                        <a:lnSpc>
                          <a:spcPct val="115000"/>
                        </a:lnSpc>
                        <a:spcBef>
                          <a:spcPts val="0"/>
                        </a:spcBef>
                        <a:spcAft>
                          <a:spcPts val="0"/>
                        </a:spcAft>
                      </a:pPr>
                      <a:r>
                        <a:rPr lang="en-US" sz="1800">
                          <a:effectLst/>
                          <a:latin typeface="Calibri" pitchFamily="34" charset="0"/>
                          <a:cs typeface="Calibri" pitchFamily="34" charset="0"/>
                        </a:rPr>
                        <a:t>shall not perish</a:t>
                      </a:r>
                      <a:endParaRPr lang="en-US" sz="1800">
                        <a:effectLst/>
                        <a:latin typeface="Calibri" pitchFamily="34" charset="0"/>
                        <a:ea typeface="Calibri"/>
                        <a:cs typeface="Calibri" pitchFamily="34" charset="0"/>
                      </a:endParaRPr>
                    </a:p>
                  </a:txBody>
                  <a:tcPr marL="68580" marR="68580" marT="0" marB="0"/>
                </a:tc>
                <a:tc>
                  <a:txBody>
                    <a:bodyPr/>
                    <a:lstStyle/>
                    <a:p>
                      <a:pPr marL="0" marR="0">
                        <a:lnSpc>
                          <a:spcPct val="115000"/>
                        </a:lnSpc>
                        <a:spcBef>
                          <a:spcPts val="0"/>
                        </a:spcBef>
                        <a:spcAft>
                          <a:spcPts val="0"/>
                        </a:spcAft>
                      </a:pPr>
                      <a:r>
                        <a:rPr lang="en-US" sz="1800" b="1" dirty="0">
                          <a:effectLst/>
                          <a:latin typeface="Calibri" pitchFamily="34" charset="0"/>
                          <a:cs typeface="Calibri" pitchFamily="34" charset="0"/>
                        </a:rPr>
                        <a:t>the greatest deliverance </a:t>
                      </a:r>
                      <a:endParaRPr lang="en-US" sz="1800" b="1" dirty="0">
                        <a:effectLst/>
                        <a:latin typeface="Calibri" pitchFamily="34" charset="0"/>
                        <a:ea typeface="Calibri"/>
                        <a:cs typeface="Calibri" pitchFamily="34" charset="0"/>
                      </a:endParaRPr>
                    </a:p>
                  </a:txBody>
                  <a:tcPr marL="68580" marR="68580" marT="0" marB="0"/>
                </a:tc>
                <a:extLst>
                  <a:ext uri="{0D108BD9-81ED-4DB2-BD59-A6C34878D82A}">
                    <a16:rowId xmlns:a16="http://schemas.microsoft.com/office/drawing/2014/main" val="4100674044"/>
                  </a:ext>
                </a:extLst>
              </a:tr>
              <a:tr h="304800">
                <a:tc>
                  <a:txBody>
                    <a:bodyPr/>
                    <a:lstStyle/>
                    <a:p>
                      <a:pPr marL="0" marR="0">
                        <a:lnSpc>
                          <a:spcPct val="115000"/>
                        </a:lnSpc>
                        <a:spcBef>
                          <a:spcPts val="0"/>
                        </a:spcBef>
                        <a:spcAft>
                          <a:spcPts val="0"/>
                        </a:spcAft>
                      </a:pPr>
                      <a:r>
                        <a:rPr lang="en-US" sz="1800">
                          <a:effectLst/>
                          <a:latin typeface="Calibri" pitchFamily="34" charset="0"/>
                          <a:cs typeface="Calibri" pitchFamily="34" charset="0"/>
                        </a:rPr>
                        <a:t>but</a:t>
                      </a:r>
                      <a:endParaRPr lang="en-US" sz="1800">
                        <a:effectLst/>
                        <a:latin typeface="Calibri" pitchFamily="34" charset="0"/>
                        <a:ea typeface="Calibri"/>
                        <a:cs typeface="Calibri" pitchFamily="34" charset="0"/>
                      </a:endParaRPr>
                    </a:p>
                  </a:txBody>
                  <a:tcPr marL="68580" marR="68580" marT="0" marB="0"/>
                </a:tc>
                <a:tc>
                  <a:txBody>
                    <a:bodyPr/>
                    <a:lstStyle/>
                    <a:p>
                      <a:pPr marL="0" marR="0">
                        <a:lnSpc>
                          <a:spcPct val="115000"/>
                        </a:lnSpc>
                        <a:spcBef>
                          <a:spcPts val="0"/>
                        </a:spcBef>
                        <a:spcAft>
                          <a:spcPts val="0"/>
                        </a:spcAft>
                      </a:pPr>
                      <a:r>
                        <a:rPr lang="en-US" sz="1800" b="1" dirty="0">
                          <a:effectLst/>
                          <a:latin typeface="Calibri" pitchFamily="34" charset="0"/>
                          <a:cs typeface="Calibri" pitchFamily="34" charset="0"/>
                        </a:rPr>
                        <a:t>the greatest difference</a:t>
                      </a:r>
                      <a:endParaRPr lang="en-US" sz="1800" b="1" dirty="0">
                        <a:effectLst/>
                        <a:latin typeface="Calibri" pitchFamily="34" charset="0"/>
                        <a:ea typeface="Calibri"/>
                        <a:cs typeface="Calibri" pitchFamily="34" charset="0"/>
                      </a:endParaRPr>
                    </a:p>
                  </a:txBody>
                  <a:tcPr marL="68580" marR="68580" marT="0" marB="0"/>
                </a:tc>
                <a:extLst>
                  <a:ext uri="{0D108BD9-81ED-4DB2-BD59-A6C34878D82A}">
                    <a16:rowId xmlns:a16="http://schemas.microsoft.com/office/drawing/2014/main" val="2138304696"/>
                  </a:ext>
                </a:extLst>
              </a:tr>
              <a:tr h="304800">
                <a:tc>
                  <a:txBody>
                    <a:bodyPr/>
                    <a:lstStyle/>
                    <a:p>
                      <a:pPr marL="0" marR="0">
                        <a:lnSpc>
                          <a:spcPct val="115000"/>
                        </a:lnSpc>
                        <a:spcBef>
                          <a:spcPts val="0"/>
                        </a:spcBef>
                        <a:spcAft>
                          <a:spcPts val="0"/>
                        </a:spcAft>
                      </a:pPr>
                      <a:r>
                        <a:rPr lang="en-US" sz="1800">
                          <a:effectLst/>
                          <a:latin typeface="Calibri" pitchFamily="34" charset="0"/>
                          <a:cs typeface="Calibri" pitchFamily="34" charset="0"/>
                        </a:rPr>
                        <a:t>have</a:t>
                      </a:r>
                      <a:endParaRPr lang="en-US" sz="1800">
                        <a:effectLst/>
                        <a:latin typeface="Calibri" pitchFamily="34" charset="0"/>
                        <a:ea typeface="Calibri"/>
                        <a:cs typeface="Calibri" pitchFamily="34" charset="0"/>
                      </a:endParaRPr>
                    </a:p>
                  </a:txBody>
                  <a:tcPr marL="68580" marR="68580" marT="0" marB="0"/>
                </a:tc>
                <a:tc>
                  <a:txBody>
                    <a:bodyPr/>
                    <a:lstStyle/>
                    <a:p>
                      <a:pPr marL="0" marR="0">
                        <a:lnSpc>
                          <a:spcPct val="115000"/>
                        </a:lnSpc>
                        <a:spcBef>
                          <a:spcPts val="0"/>
                        </a:spcBef>
                        <a:spcAft>
                          <a:spcPts val="0"/>
                        </a:spcAft>
                      </a:pPr>
                      <a:r>
                        <a:rPr lang="en-US" sz="1800" b="1" dirty="0">
                          <a:effectLst/>
                          <a:latin typeface="Calibri" pitchFamily="34" charset="0"/>
                          <a:cs typeface="Calibri" pitchFamily="34" charset="0"/>
                        </a:rPr>
                        <a:t>the greatest certainty</a:t>
                      </a:r>
                      <a:endParaRPr lang="en-US" sz="1800" b="1" dirty="0">
                        <a:effectLst/>
                        <a:latin typeface="Calibri" pitchFamily="34" charset="0"/>
                        <a:ea typeface="Calibri"/>
                        <a:cs typeface="Calibri" pitchFamily="34" charset="0"/>
                      </a:endParaRPr>
                    </a:p>
                  </a:txBody>
                  <a:tcPr marL="68580" marR="68580" marT="0" marB="0"/>
                </a:tc>
                <a:extLst>
                  <a:ext uri="{0D108BD9-81ED-4DB2-BD59-A6C34878D82A}">
                    <a16:rowId xmlns:a16="http://schemas.microsoft.com/office/drawing/2014/main" val="2934744970"/>
                  </a:ext>
                </a:extLst>
              </a:tr>
              <a:tr h="304800">
                <a:tc>
                  <a:txBody>
                    <a:bodyPr/>
                    <a:lstStyle/>
                    <a:p>
                      <a:pPr marL="0" marR="0">
                        <a:lnSpc>
                          <a:spcPct val="115000"/>
                        </a:lnSpc>
                        <a:spcBef>
                          <a:spcPts val="0"/>
                        </a:spcBef>
                        <a:spcAft>
                          <a:spcPts val="0"/>
                        </a:spcAft>
                      </a:pPr>
                      <a:r>
                        <a:rPr lang="en-US" sz="1800" dirty="0">
                          <a:effectLst/>
                          <a:latin typeface="Calibri" pitchFamily="34" charset="0"/>
                          <a:cs typeface="Calibri" pitchFamily="34" charset="0"/>
                        </a:rPr>
                        <a:t>everlasting</a:t>
                      </a:r>
                      <a:endParaRPr lang="en-US" sz="1800" dirty="0">
                        <a:effectLst/>
                        <a:latin typeface="Calibri" pitchFamily="34" charset="0"/>
                        <a:ea typeface="Calibri"/>
                        <a:cs typeface="Calibri" pitchFamily="34" charset="0"/>
                      </a:endParaRPr>
                    </a:p>
                  </a:txBody>
                  <a:tcPr marL="68580" marR="68580" marT="0" marB="0"/>
                </a:tc>
                <a:tc>
                  <a:txBody>
                    <a:bodyPr/>
                    <a:lstStyle/>
                    <a:p>
                      <a:pPr marL="0" marR="0">
                        <a:lnSpc>
                          <a:spcPct val="115000"/>
                        </a:lnSpc>
                        <a:spcBef>
                          <a:spcPts val="0"/>
                        </a:spcBef>
                        <a:spcAft>
                          <a:spcPts val="0"/>
                        </a:spcAft>
                      </a:pPr>
                      <a:r>
                        <a:rPr lang="en-US" sz="1800" b="1" dirty="0">
                          <a:effectLst/>
                          <a:latin typeface="Calibri" pitchFamily="34" charset="0"/>
                          <a:cs typeface="Calibri" pitchFamily="34" charset="0"/>
                        </a:rPr>
                        <a:t>the greatest time</a:t>
                      </a:r>
                      <a:endParaRPr lang="en-US" sz="1800" b="1" dirty="0">
                        <a:effectLst/>
                        <a:latin typeface="Calibri" pitchFamily="34" charset="0"/>
                        <a:ea typeface="Calibri"/>
                        <a:cs typeface="Calibri" pitchFamily="34" charset="0"/>
                      </a:endParaRPr>
                    </a:p>
                  </a:txBody>
                  <a:tcPr marL="68580" marR="68580" marT="0" marB="0"/>
                </a:tc>
                <a:extLst>
                  <a:ext uri="{0D108BD9-81ED-4DB2-BD59-A6C34878D82A}">
                    <a16:rowId xmlns:a16="http://schemas.microsoft.com/office/drawing/2014/main" val="710929094"/>
                  </a:ext>
                </a:extLst>
              </a:tr>
              <a:tr h="304800">
                <a:tc>
                  <a:txBody>
                    <a:bodyPr/>
                    <a:lstStyle/>
                    <a:p>
                      <a:pPr marL="0" marR="0">
                        <a:lnSpc>
                          <a:spcPct val="115000"/>
                        </a:lnSpc>
                        <a:spcBef>
                          <a:spcPts val="0"/>
                        </a:spcBef>
                        <a:spcAft>
                          <a:spcPts val="0"/>
                        </a:spcAft>
                      </a:pPr>
                      <a:r>
                        <a:rPr lang="en-US" sz="1800">
                          <a:effectLst/>
                          <a:latin typeface="Calibri" pitchFamily="34" charset="0"/>
                          <a:cs typeface="Calibri" pitchFamily="34" charset="0"/>
                        </a:rPr>
                        <a:t>life</a:t>
                      </a:r>
                      <a:endParaRPr lang="en-US" sz="1800">
                        <a:effectLst/>
                        <a:latin typeface="Calibri" pitchFamily="34" charset="0"/>
                        <a:ea typeface="Calibri"/>
                        <a:cs typeface="Calibri" pitchFamily="34" charset="0"/>
                      </a:endParaRPr>
                    </a:p>
                  </a:txBody>
                  <a:tcPr marL="68580" marR="68580" marT="0" marB="0"/>
                </a:tc>
                <a:tc>
                  <a:txBody>
                    <a:bodyPr/>
                    <a:lstStyle/>
                    <a:p>
                      <a:pPr marL="0" marR="0">
                        <a:lnSpc>
                          <a:spcPct val="115000"/>
                        </a:lnSpc>
                        <a:spcBef>
                          <a:spcPts val="0"/>
                        </a:spcBef>
                        <a:spcAft>
                          <a:spcPts val="0"/>
                        </a:spcAft>
                      </a:pPr>
                      <a:r>
                        <a:rPr lang="en-US" sz="1800" b="1" dirty="0">
                          <a:effectLst/>
                          <a:latin typeface="Calibri" pitchFamily="34" charset="0"/>
                          <a:cs typeface="Calibri" pitchFamily="34" charset="0"/>
                        </a:rPr>
                        <a:t>the greatest possession</a:t>
                      </a:r>
                      <a:endParaRPr lang="en-US" sz="1800" b="1" dirty="0">
                        <a:effectLst/>
                        <a:latin typeface="Calibri" pitchFamily="34" charset="0"/>
                        <a:ea typeface="Calibri"/>
                        <a:cs typeface="Calibri" pitchFamily="34" charset="0"/>
                      </a:endParaRPr>
                    </a:p>
                  </a:txBody>
                  <a:tcPr marL="68580" marR="68580" marT="0" marB="0"/>
                </a:tc>
                <a:extLst>
                  <a:ext uri="{0D108BD9-81ED-4DB2-BD59-A6C34878D82A}">
                    <a16:rowId xmlns:a16="http://schemas.microsoft.com/office/drawing/2014/main" val="3702469179"/>
                  </a:ext>
                </a:extLst>
              </a:tr>
            </a:tbl>
          </a:graphicData>
        </a:graphic>
      </p:graphicFrame>
      <p:sp>
        <p:nvSpPr>
          <p:cNvPr id="3" name="Title 2"/>
          <p:cNvSpPr>
            <a:spLocks noGrp="1"/>
          </p:cNvSpPr>
          <p:nvPr>
            <p:ph type="title"/>
          </p:nvPr>
        </p:nvSpPr>
        <p:spPr/>
        <p:txBody>
          <a:bodyPr>
            <a:normAutofit/>
          </a:bodyPr>
          <a:lstStyle/>
          <a:p>
            <a:r>
              <a:rPr lang="en-US" dirty="0">
                <a:solidFill>
                  <a:srgbClr val="FF0000"/>
                </a:solidFill>
                <a:effectLst/>
              </a:rPr>
              <a:t>The Gospel in John 3:16</a:t>
            </a:r>
            <a:endParaRPr lang="en-US" dirty="0">
              <a:solidFill>
                <a:srgbClr val="FF0000"/>
              </a:solidFill>
            </a:endParaRPr>
          </a:p>
        </p:txBody>
      </p:sp>
      <p:sp>
        <p:nvSpPr>
          <p:cNvPr id="5" name="Rectangle 1"/>
          <p:cNvSpPr>
            <a:spLocks noChangeArrowheads="1"/>
          </p:cNvSpPr>
          <p:nvPr/>
        </p:nvSpPr>
        <p:spPr bwMode="auto">
          <a:xfrm>
            <a:off x="4068764" y="25347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257771313"/>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solidFill>
                  <a:srgbClr val="FF0000"/>
                </a:solidFill>
                <a:effectLst/>
              </a:rPr>
              <a:t>Four Greek words for love</a:t>
            </a:r>
            <a:endParaRPr lang="en-US" dirty="0">
              <a:solidFill>
                <a:srgbClr val="FF0000"/>
              </a:solidFill>
            </a:endParaRPr>
          </a:p>
        </p:txBody>
      </p:sp>
      <p:sp>
        <p:nvSpPr>
          <p:cNvPr id="4" name="TextBox 3"/>
          <p:cNvSpPr txBox="1"/>
          <p:nvPr/>
        </p:nvSpPr>
        <p:spPr>
          <a:xfrm>
            <a:off x="2133600" y="1524000"/>
            <a:ext cx="7848600" cy="1754326"/>
          </a:xfrm>
          <a:prstGeom prst="rect">
            <a:avLst/>
          </a:prstGeom>
          <a:noFill/>
        </p:spPr>
        <p:txBody>
          <a:bodyPr wrap="square" rtlCol="0">
            <a:spAutoFit/>
          </a:bodyPr>
          <a:lstStyle/>
          <a:p>
            <a:r>
              <a:rPr lang="en-US" i="1" u="sng" dirty="0" err="1">
                <a:solidFill>
                  <a:prstClr val="black"/>
                </a:solidFill>
                <a:latin typeface="Lucida Sans Unicode"/>
                <a:hlinkClick r:id="rId2"/>
              </a:rPr>
              <a:t>Storge</a:t>
            </a:r>
            <a:r>
              <a:rPr lang="en-US" dirty="0">
                <a:solidFill>
                  <a:prstClr val="black"/>
                </a:solidFill>
                <a:latin typeface="Lucida Sans Unicode"/>
              </a:rPr>
              <a:t> (</a:t>
            </a:r>
            <a:r>
              <a:rPr lang="en-US" dirty="0" err="1">
                <a:solidFill>
                  <a:prstClr val="black"/>
                </a:solidFill>
                <a:latin typeface="Lucida Sans Unicode"/>
              </a:rPr>
              <a:t>στοργή</a:t>
            </a:r>
            <a:r>
              <a:rPr lang="en-US" dirty="0">
                <a:solidFill>
                  <a:prstClr val="black"/>
                </a:solidFill>
                <a:latin typeface="Lucida Sans Unicode"/>
              </a:rPr>
              <a:t> </a:t>
            </a:r>
            <a:r>
              <a:rPr lang="en-US" i="1" dirty="0" err="1">
                <a:solidFill>
                  <a:prstClr val="black"/>
                </a:solidFill>
                <a:latin typeface="Lucida Sans Unicode"/>
              </a:rPr>
              <a:t>storgē</a:t>
            </a:r>
            <a:r>
              <a:rPr lang="en-US" dirty="0">
                <a:solidFill>
                  <a:prstClr val="black"/>
                </a:solidFill>
                <a:latin typeface="Lucida Sans Unicode"/>
              </a:rPr>
              <a:t>) Affection</a:t>
            </a:r>
          </a:p>
          <a:p>
            <a:endParaRPr lang="en-US" dirty="0">
              <a:solidFill>
                <a:prstClr val="black"/>
              </a:solidFill>
              <a:latin typeface="Lucida Sans Unicode"/>
            </a:endParaRPr>
          </a:p>
          <a:p>
            <a:r>
              <a:rPr lang="en-US" dirty="0">
                <a:solidFill>
                  <a:prstClr val="black"/>
                </a:solidFill>
                <a:latin typeface="Lucida Sans Unicode"/>
              </a:rPr>
              <a:t>It is natural affection, like that felt by parents for offspring. It is mostly used in the context of relationships within the family. It is considered the most natural because it is the result of familiarity rather than coercion.</a:t>
            </a:r>
          </a:p>
        </p:txBody>
      </p:sp>
      <p:sp>
        <p:nvSpPr>
          <p:cNvPr id="5" name="TextBox 4"/>
          <p:cNvSpPr txBox="1"/>
          <p:nvPr/>
        </p:nvSpPr>
        <p:spPr>
          <a:xfrm>
            <a:off x="2133600" y="3657600"/>
            <a:ext cx="7924800" cy="1754326"/>
          </a:xfrm>
          <a:prstGeom prst="rect">
            <a:avLst/>
          </a:prstGeom>
          <a:noFill/>
        </p:spPr>
        <p:txBody>
          <a:bodyPr wrap="square" rtlCol="0">
            <a:spAutoFit/>
          </a:bodyPr>
          <a:lstStyle/>
          <a:p>
            <a:r>
              <a:rPr lang="en-US" i="1" u="sng" dirty="0" err="1">
                <a:solidFill>
                  <a:prstClr val="black"/>
                </a:solidFill>
                <a:latin typeface="Lucida Sans Unicode"/>
                <a:hlinkClick r:id="rId3"/>
              </a:rPr>
              <a:t>Philia</a:t>
            </a:r>
            <a:r>
              <a:rPr lang="en-US" dirty="0">
                <a:solidFill>
                  <a:prstClr val="black"/>
                </a:solidFill>
                <a:latin typeface="Lucida Sans Unicode"/>
              </a:rPr>
              <a:t> (</a:t>
            </a:r>
            <a:r>
              <a:rPr lang="en-US" dirty="0" err="1">
                <a:solidFill>
                  <a:prstClr val="black"/>
                </a:solidFill>
                <a:latin typeface="Lucida Sans Unicode"/>
              </a:rPr>
              <a:t>φιλί</a:t>
            </a:r>
            <a:r>
              <a:rPr lang="en-US" dirty="0">
                <a:solidFill>
                  <a:prstClr val="black"/>
                </a:solidFill>
                <a:latin typeface="Lucida Sans Unicode"/>
              </a:rPr>
              <a:t>α </a:t>
            </a:r>
            <a:r>
              <a:rPr lang="en-US" i="1" dirty="0">
                <a:solidFill>
                  <a:prstClr val="black"/>
                </a:solidFill>
                <a:latin typeface="Lucida Sans Unicode"/>
              </a:rPr>
              <a:t>philía</a:t>
            </a:r>
            <a:r>
              <a:rPr lang="en-US" dirty="0">
                <a:solidFill>
                  <a:prstClr val="black"/>
                </a:solidFill>
                <a:latin typeface="Lucida Sans Unicode"/>
              </a:rPr>
              <a:t>) Friendship</a:t>
            </a:r>
          </a:p>
          <a:p>
            <a:endParaRPr lang="en-US" dirty="0">
              <a:solidFill>
                <a:prstClr val="black"/>
              </a:solidFill>
              <a:latin typeface="Lucida Sans Unicode"/>
            </a:endParaRPr>
          </a:p>
          <a:p>
            <a:r>
              <a:rPr lang="en-US" dirty="0">
                <a:solidFill>
                  <a:prstClr val="black"/>
                </a:solidFill>
                <a:latin typeface="Lucida Sans Unicode"/>
              </a:rPr>
              <a:t>This is a dispassionate virtuous love. It includes loyalty to friends, family, and community, and requires virtue, equality and familiarity. It usually develops between people who share common interests or activities.</a:t>
            </a:r>
          </a:p>
        </p:txBody>
      </p:sp>
    </p:spTree>
    <p:extLst>
      <p:ext uri="{BB962C8B-B14F-4D97-AF65-F5344CB8AC3E}">
        <p14:creationId xmlns:p14="http://schemas.microsoft.com/office/powerpoint/2010/main" val="1639310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3768" y="76200"/>
            <a:ext cx="11030552" cy="2252472"/>
          </a:xfrm>
        </p:spPr>
        <p:txBody>
          <a:bodyPr>
            <a:normAutofit/>
          </a:bodyPr>
          <a:lstStyle/>
          <a:p>
            <a:pPr marL="109728" indent="0">
              <a:buNone/>
            </a:pPr>
            <a:r>
              <a:rPr lang="en-US" sz="1800" i="1" u="sng" dirty="0" err="1">
                <a:hlinkClick r:id="rId2" tooltip="Eros (concept)"/>
              </a:rPr>
              <a:t>Éros</a:t>
            </a:r>
            <a:r>
              <a:rPr lang="en-US" sz="1800" dirty="0"/>
              <a:t> (</a:t>
            </a:r>
            <a:r>
              <a:rPr lang="en-US" sz="1800" dirty="0" err="1"/>
              <a:t>ἔρως</a:t>
            </a:r>
            <a:r>
              <a:rPr lang="en-US" sz="1800" dirty="0"/>
              <a:t> </a:t>
            </a:r>
            <a:r>
              <a:rPr lang="en-US" sz="1800" i="1" dirty="0" err="1"/>
              <a:t>érōs</a:t>
            </a:r>
            <a:r>
              <a:rPr lang="en-US" sz="1800" dirty="0"/>
              <a:t>) Romance</a:t>
            </a:r>
          </a:p>
          <a:p>
            <a:pPr marL="109728" indent="0">
              <a:buNone/>
            </a:pPr>
            <a:endParaRPr lang="en-US" sz="1800" dirty="0"/>
          </a:p>
          <a:p>
            <a:pPr marL="109728" indent="0">
              <a:buNone/>
            </a:pPr>
            <a:r>
              <a:rPr lang="en-US" sz="1800" dirty="0"/>
              <a:t>This is a passionate love, with sensual desire and longing; however, </a:t>
            </a:r>
            <a:r>
              <a:rPr lang="en-US" sz="1800" i="1" dirty="0" err="1"/>
              <a:t>eros</a:t>
            </a:r>
            <a:r>
              <a:rPr lang="en-US" sz="1800" dirty="0"/>
              <a:t> does not have to be sexual in nature. </a:t>
            </a:r>
            <a:r>
              <a:rPr lang="en-US" sz="1800" i="1" dirty="0"/>
              <a:t>Eros</a:t>
            </a:r>
            <a:r>
              <a:rPr lang="en-US" sz="1800" dirty="0"/>
              <a:t> can be interpreted as a love for someone whom you love more than the </a:t>
            </a:r>
            <a:r>
              <a:rPr lang="en-US" sz="1800" i="1" dirty="0" err="1"/>
              <a:t>philia</a:t>
            </a:r>
            <a:r>
              <a:rPr lang="en-US" sz="1800" dirty="0"/>
              <a:t>, love of friendship. It can also apply to dating relationships as well as marriage. It has a sense of emotional intimacy.</a:t>
            </a:r>
          </a:p>
        </p:txBody>
      </p:sp>
      <p:sp>
        <p:nvSpPr>
          <p:cNvPr id="4" name="TextBox 3"/>
          <p:cNvSpPr txBox="1"/>
          <p:nvPr/>
        </p:nvSpPr>
        <p:spPr>
          <a:xfrm>
            <a:off x="789271" y="2438401"/>
            <a:ext cx="10915047" cy="3416320"/>
          </a:xfrm>
          <a:prstGeom prst="rect">
            <a:avLst/>
          </a:prstGeom>
          <a:noFill/>
        </p:spPr>
        <p:txBody>
          <a:bodyPr wrap="square" rtlCol="0">
            <a:spAutoFit/>
          </a:bodyPr>
          <a:lstStyle/>
          <a:p>
            <a:r>
              <a:rPr lang="en-US" i="1" u="sng" dirty="0" err="1">
                <a:solidFill>
                  <a:prstClr val="black"/>
                </a:solidFill>
                <a:latin typeface="Lucida Sans Unicode"/>
                <a:hlinkClick r:id="rId3" tooltip="Agape"/>
              </a:rPr>
              <a:t>Agápe</a:t>
            </a:r>
            <a:r>
              <a:rPr lang="en-US" dirty="0">
                <a:solidFill>
                  <a:prstClr val="black"/>
                </a:solidFill>
                <a:latin typeface="Lucida Sans Unicode"/>
              </a:rPr>
              <a:t> (</a:t>
            </a:r>
            <a:r>
              <a:rPr lang="en-US" dirty="0" err="1">
                <a:solidFill>
                  <a:prstClr val="black"/>
                </a:solidFill>
                <a:latin typeface="Lucida Sans Unicode"/>
              </a:rPr>
              <a:t>ἀγά</a:t>
            </a:r>
            <a:r>
              <a:rPr lang="en-US" dirty="0">
                <a:solidFill>
                  <a:prstClr val="black"/>
                </a:solidFill>
                <a:latin typeface="Lucida Sans Unicode"/>
              </a:rPr>
              <a:t>πη </a:t>
            </a:r>
            <a:r>
              <a:rPr lang="en-US" i="1" dirty="0">
                <a:solidFill>
                  <a:prstClr val="black"/>
                </a:solidFill>
                <a:latin typeface="Lucida Sans Unicode"/>
              </a:rPr>
              <a:t>agápē</a:t>
            </a:r>
            <a:r>
              <a:rPr lang="en-US" dirty="0">
                <a:solidFill>
                  <a:prstClr val="black"/>
                </a:solidFill>
                <a:latin typeface="Lucida Sans Unicode"/>
              </a:rPr>
              <a:t>) True, Unconditional Love</a:t>
            </a:r>
          </a:p>
          <a:p>
            <a:endParaRPr lang="en-US" dirty="0">
              <a:solidFill>
                <a:prstClr val="black"/>
              </a:solidFill>
              <a:latin typeface="Lucida Sans Unicode"/>
            </a:endParaRPr>
          </a:p>
          <a:p>
            <a:r>
              <a:rPr lang="en-US" dirty="0">
                <a:solidFill>
                  <a:prstClr val="black"/>
                </a:solidFill>
                <a:latin typeface="Lucida Sans Unicode"/>
              </a:rPr>
              <a:t>Agape is the highest form of love there is. This is an unconditional love for others in spite of their character flaws and weaknesses. It is a difficult love to obtain simply because we are usually concerned more with ourselves and how the world and people around us affect us. </a:t>
            </a:r>
            <a:r>
              <a:rPr lang="en-US" i="1" dirty="0">
                <a:solidFill>
                  <a:prstClr val="black"/>
                </a:solidFill>
                <a:latin typeface="Lucida Sans Unicode"/>
              </a:rPr>
              <a:t>Agape</a:t>
            </a:r>
            <a:r>
              <a:rPr lang="en-US" dirty="0">
                <a:solidFill>
                  <a:prstClr val="black"/>
                </a:solidFill>
                <a:latin typeface="Lucida Sans Unicode"/>
              </a:rPr>
              <a:t> is used in 1 Corinthians 13 and is described there and throughout the New Testament as sacrificial love. In the New Testament it describes, amongst other things, the relationship between Jesus and the beloved disciple. Its meaning and usage is illustrated by self-sacrificing, giving love to all--both friend and enemy. It is used in Matthew 22:39, "Love your neighbor as yourself," and in John 15:12, "This is my commandment, that you love one another as I have loved you," and in 1 John 4:8, "God is love."</a:t>
            </a:r>
          </a:p>
          <a:p>
            <a:endParaRPr lang="en-US" dirty="0">
              <a:solidFill>
                <a:prstClr val="black"/>
              </a:solidFill>
              <a:latin typeface="Lucida Sans Unicode"/>
            </a:endParaRPr>
          </a:p>
        </p:txBody>
      </p:sp>
    </p:spTree>
    <p:extLst>
      <p:ext uri="{BB962C8B-B14F-4D97-AF65-F5344CB8AC3E}">
        <p14:creationId xmlns:p14="http://schemas.microsoft.com/office/powerpoint/2010/main" val="2559979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1145" y="838200"/>
            <a:ext cx="11001676" cy="5715000"/>
          </a:xfrm>
        </p:spPr>
        <p:txBody>
          <a:bodyPr>
            <a:noAutofit/>
          </a:bodyPr>
          <a:lstStyle/>
          <a:p>
            <a:r>
              <a:rPr lang="en-US" sz="1500" dirty="0"/>
              <a:t>Because God is </a:t>
            </a:r>
            <a:r>
              <a:rPr lang="en-US" sz="1500" b="1" dirty="0"/>
              <a:t>eternal</a:t>
            </a:r>
            <a:r>
              <a:rPr lang="en-US" sz="1500" dirty="0"/>
              <a:t> and so simultaneously exists in all of time, He loves us now as much as He loved us when Jesus was dying on the cross for our sins. He loves us now as much as He loved us in eternally past and will love us in eternity future. There has never been a point in time when God first began to love us.</a:t>
            </a:r>
          </a:p>
          <a:p>
            <a:pPr marL="109728" indent="0">
              <a:buNone/>
            </a:pPr>
            <a:endParaRPr lang="en-US" sz="1500" dirty="0"/>
          </a:p>
          <a:p>
            <a:r>
              <a:rPr lang="en-US" sz="1500" dirty="0"/>
              <a:t>Because God is </a:t>
            </a:r>
            <a:r>
              <a:rPr lang="en-US" sz="1500" b="1" dirty="0"/>
              <a:t>omniscient</a:t>
            </a:r>
            <a:r>
              <a:rPr lang="en-US" sz="1500" dirty="0"/>
              <a:t> and has always known everything about us, there is nothing that we can say or do that will surprise Him and cause Him to pull away from us.</a:t>
            </a:r>
          </a:p>
          <a:p>
            <a:pPr marL="109728" indent="0">
              <a:buNone/>
            </a:pPr>
            <a:endParaRPr lang="en-US" sz="1500" dirty="0"/>
          </a:p>
          <a:p>
            <a:r>
              <a:rPr lang="en-US" sz="1500" dirty="0"/>
              <a:t>Because God is </a:t>
            </a:r>
            <a:r>
              <a:rPr lang="en-US" sz="1500" b="1" dirty="0"/>
              <a:t>immutable</a:t>
            </a:r>
            <a:r>
              <a:rPr lang="en-US" sz="1500" dirty="0"/>
              <a:t> He will never change and become bitter or resentful towards us because we are so sinful and foolish.</a:t>
            </a:r>
          </a:p>
          <a:p>
            <a:pPr marL="109728" indent="0">
              <a:buNone/>
            </a:pPr>
            <a:endParaRPr lang="en-US" sz="1500" dirty="0"/>
          </a:p>
          <a:p>
            <a:r>
              <a:rPr lang="en-US" sz="1500" dirty="0"/>
              <a:t>Because God is </a:t>
            </a:r>
            <a:r>
              <a:rPr lang="en-US" sz="1500" b="1" dirty="0"/>
              <a:t>holy</a:t>
            </a:r>
            <a:r>
              <a:rPr lang="en-US" sz="1500" dirty="0"/>
              <a:t> His love is pure.</a:t>
            </a:r>
          </a:p>
          <a:p>
            <a:pPr marL="109728" indent="0">
              <a:buNone/>
            </a:pPr>
            <a:endParaRPr lang="en-US" sz="1500" dirty="0"/>
          </a:p>
          <a:p>
            <a:r>
              <a:rPr lang="en-US" sz="1500" dirty="0"/>
              <a:t>Because God is </a:t>
            </a:r>
            <a:r>
              <a:rPr lang="en-US" sz="1500" b="1" dirty="0"/>
              <a:t>just</a:t>
            </a:r>
            <a:r>
              <a:rPr lang="en-US" sz="1500" dirty="0"/>
              <a:t> His love disciplines.</a:t>
            </a:r>
          </a:p>
          <a:p>
            <a:pPr marL="109728" indent="0">
              <a:buNone/>
            </a:pPr>
            <a:endParaRPr lang="en-US" sz="1500" dirty="0"/>
          </a:p>
          <a:p>
            <a:r>
              <a:rPr lang="en-US" sz="1500" dirty="0"/>
              <a:t>Because God is </a:t>
            </a:r>
            <a:r>
              <a:rPr lang="en-US" sz="1500" b="1" dirty="0"/>
              <a:t>omnipresent</a:t>
            </a:r>
            <a:r>
              <a:rPr lang="en-US" sz="1500" dirty="0"/>
              <a:t> His love is always with us.</a:t>
            </a:r>
          </a:p>
          <a:p>
            <a:pPr marL="109728" indent="0">
              <a:buNone/>
            </a:pPr>
            <a:endParaRPr lang="en-US" sz="1500" dirty="0"/>
          </a:p>
          <a:p>
            <a:r>
              <a:rPr lang="en-US" sz="1500" dirty="0"/>
              <a:t>Because God is </a:t>
            </a:r>
            <a:r>
              <a:rPr lang="en-US" sz="1500" b="1" dirty="0"/>
              <a:t>omnipotent</a:t>
            </a:r>
            <a:r>
              <a:rPr lang="en-US" sz="1500" dirty="0"/>
              <a:t> His love is inseparable from us.</a:t>
            </a:r>
          </a:p>
          <a:p>
            <a:pPr marL="109728" indent="0">
              <a:buNone/>
            </a:pPr>
            <a:endParaRPr lang="en-US" sz="1500" dirty="0"/>
          </a:p>
          <a:p>
            <a:r>
              <a:rPr lang="en-US" sz="1500" dirty="0"/>
              <a:t>Because God is </a:t>
            </a:r>
            <a:r>
              <a:rPr lang="en-US" sz="1500" b="1" dirty="0"/>
              <a:t>infinite</a:t>
            </a:r>
            <a:r>
              <a:rPr lang="en-US" sz="1500" dirty="0"/>
              <a:t> His love is limitless.</a:t>
            </a:r>
          </a:p>
        </p:txBody>
      </p:sp>
      <p:sp>
        <p:nvSpPr>
          <p:cNvPr id="3" name="Title 2"/>
          <p:cNvSpPr>
            <a:spLocks noGrp="1"/>
          </p:cNvSpPr>
          <p:nvPr>
            <p:ph type="title"/>
          </p:nvPr>
        </p:nvSpPr>
        <p:spPr>
          <a:xfrm>
            <a:off x="1124552" y="104274"/>
            <a:ext cx="8229600" cy="639762"/>
          </a:xfrm>
        </p:spPr>
        <p:txBody>
          <a:bodyPr>
            <a:normAutofit/>
          </a:bodyPr>
          <a:lstStyle/>
          <a:p>
            <a:r>
              <a:rPr lang="en-US" sz="2800" dirty="0">
                <a:solidFill>
                  <a:srgbClr val="FF0000"/>
                </a:solidFill>
                <a:effectLst/>
              </a:rPr>
              <a:t>All of God’s attributes affirm His love</a:t>
            </a:r>
          </a:p>
        </p:txBody>
      </p:sp>
    </p:spTree>
    <p:extLst>
      <p:ext uri="{BB962C8B-B14F-4D97-AF65-F5344CB8AC3E}">
        <p14:creationId xmlns:p14="http://schemas.microsoft.com/office/powerpoint/2010/main" val="1529759104"/>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3200400"/>
            <a:ext cx="8229600" cy="2404872"/>
          </a:xfrm>
        </p:spPr>
        <p:txBody>
          <a:bodyPr/>
          <a:lstStyle/>
          <a:p>
            <a:pPr marL="109728" indent="0">
              <a:buNone/>
            </a:pPr>
            <a:r>
              <a:rPr lang="en-US" dirty="0"/>
              <a:t>Song of Solomon 4:9</a:t>
            </a:r>
          </a:p>
          <a:p>
            <a:pPr marL="109728" indent="0">
              <a:buNone/>
            </a:pPr>
            <a:endParaRPr lang="en-US" dirty="0"/>
          </a:p>
          <a:p>
            <a:pPr marL="109728" indent="0">
              <a:buNone/>
            </a:pPr>
            <a:r>
              <a:rPr lang="en-US" dirty="0"/>
              <a:t>You have made my heart beat faster, my sister, my bride;  You have made my heart beat faster with a single glance of your eyes.</a:t>
            </a:r>
          </a:p>
        </p:txBody>
      </p:sp>
      <p:sp>
        <p:nvSpPr>
          <p:cNvPr id="3" name="Title 2"/>
          <p:cNvSpPr>
            <a:spLocks noGrp="1"/>
          </p:cNvSpPr>
          <p:nvPr>
            <p:ph type="title"/>
          </p:nvPr>
        </p:nvSpPr>
        <p:spPr/>
        <p:txBody>
          <a:bodyPr>
            <a:normAutofit/>
          </a:bodyPr>
          <a:lstStyle/>
          <a:p>
            <a:r>
              <a:rPr lang="en-US" dirty="0">
                <a:solidFill>
                  <a:srgbClr val="FF0000"/>
                </a:solidFill>
                <a:effectLst/>
              </a:rPr>
              <a:t>The cause of salvation</a:t>
            </a:r>
            <a:endParaRPr lang="en-US" dirty="0">
              <a:solidFill>
                <a:srgbClr val="FF0000"/>
              </a:solidFill>
            </a:endParaRPr>
          </a:p>
        </p:txBody>
      </p:sp>
      <p:sp>
        <p:nvSpPr>
          <p:cNvPr id="4" name="TextBox 3"/>
          <p:cNvSpPr txBox="1"/>
          <p:nvPr/>
        </p:nvSpPr>
        <p:spPr>
          <a:xfrm>
            <a:off x="1752600" y="1371601"/>
            <a:ext cx="8610600" cy="1323439"/>
          </a:xfrm>
          <a:prstGeom prst="rect">
            <a:avLst/>
          </a:prstGeom>
          <a:noFill/>
        </p:spPr>
        <p:txBody>
          <a:bodyPr wrap="square" rtlCol="0">
            <a:spAutoFit/>
          </a:bodyPr>
          <a:lstStyle/>
          <a:p>
            <a:r>
              <a:rPr lang="en-US" sz="2000" dirty="0">
                <a:solidFill>
                  <a:prstClr val="black"/>
                </a:solidFill>
                <a:latin typeface="Lucida Sans Unicode"/>
              </a:rPr>
              <a:t>God saves people simply because He wants to. The gratification that God gets from saving someone is deeper and more complex than the benefits that even we receive. What we sometimes see merely as a fact, “I’m saved,” God cherishes.</a:t>
            </a:r>
          </a:p>
        </p:txBody>
      </p:sp>
    </p:spTree>
    <p:extLst>
      <p:ext uri="{BB962C8B-B14F-4D97-AF65-F5344CB8AC3E}">
        <p14:creationId xmlns:p14="http://schemas.microsoft.com/office/powerpoint/2010/main" val="505616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29388" y="2111141"/>
            <a:ext cx="10934299" cy="1981200"/>
          </a:xfrm>
        </p:spPr>
        <p:txBody>
          <a:bodyPr/>
          <a:lstStyle/>
          <a:p>
            <a:pPr marL="109728" indent="0">
              <a:buNone/>
            </a:pPr>
            <a:r>
              <a:rPr lang="en-US" dirty="0"/>
              <a:t>John 15:13</a:t>
            </a:r>
          </a:p>
          <a:p>
            <a:pPr marL="109728" indent="0">
              <a:buNone/>
            </a:pPr>
            <a:endParaRPr lang="en-US" dirty="0"/>
          </a:p>
          <a:p>
            <a:pPr marL="109728" indent="0">
              <a:buNone/>
            </a:pPr>
            <a:r>
              <a:rPr lang="en-US" dirty="0"/>
              <a:t>Greater love has no one than this, that one lay down his life for his friends.</a:t>
            </a:r>
          </a:p>
        </p:txBody>
      </p:sp>
      <p:sp>
        <p:nvSpPr>
          <p:cNvPr id="3" name="Title 2"/>
          <p:cNvSpPr>
            <a:spLocks noGrp="1"/>
          </p:cNvSpPr>
          <p:nvPr>
            <p:ph type="title"/>
          </p:nvPr>
        </p:nvSpPr>
        <p:spPr>
          <a:xfrm>
            <a:off x="529389" y="152400"/>
            <a:ext cx="10934299" cy="1676400"/>
          </a:xfrm>
        </p:spPr>
        <p:txBody>
          <a:bodyPr>
            <a:noAutofit/>
          </a:bodyPr>
          <a:lstStyle/>
          <a:p>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To be without sin is to be pure.</a:t>
            </a:r>
            <a:b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To be pure while having a deep hatred towards sin is to be holy.</a:t>
            </a:r>
            <a:b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To be holy and yet to die in order to pay for another’s sins towards you is to love.</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6FE48927-0F29-E0E1-CAB9-451BCBDC3844}"/>
              </a:ext>
            </a:extLst>
          </p:cNvPr>
          <p:cNvPicPr>
            <a:picLocks noChangeAspect="1"/>
          </p:cNvPicPr>
          <p:nvPr/>
        </p:nvPicPr>
        <p:blipFill>
          <a:blip r:embed="rId2"/>
          <a:stretch>
            <a:fillRect/>
          </a:stretch>
        </p:blipFill>
        <p:spPr>
          <a:xfrm>
            <a:off x="3926711" y="4257174"/>
            <a:ext cx="4165324" cy="1942573"/>
          </a:xfrm>
          <a:prstGeom prst="rect">
            <a:avLst/>
          </a:prstGeom>
        </p:spPr>
      </p:pic>
    </p:spTree>
    <p:extLst>
      <p:ext uri="{BB962C8B-B14F-4D97-AF65-F5344CB8AC3E}">
        <p14:creationId xmlns:p14="http://schemas.microsoft.com/office/powerpoint/2010/main" val="3193613966"/>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3200400"/>
            <a:ext cx="8229600" cy="2590800"/>
          </a:xfrm>
        </p:spPr>
        <p:txBody>
          <a:bodyPr>
            <a:normAutofit fontScale="92500" lnSpcReduction="20000"/>
          </a:bodyPr>
          <a:lstStyle/>
          <a:p>
            <a:r>
              <a:rPr lang="en-US" dirty="0">
                <a:latin typeface="Calibri" pitchFamily="34" charset="0"/>
                <a:cs typeface="Calibri" pitchFamily="34" charset="0"/>
              </a:rPr>
              <a:t>We were dead in our sins -&gt; His love made us alive</a:t>
            </a:r>
          </a:p>
          <a:p>
            <a:r>
              <a:rPr lang="en-US" dirty="0">
                <a:latin typeface="Calibri" pitchFamily="34" charset="0"/>
                <a:cs typeface="Calibri" pitchFamily="34" charset="0"/>
              </a:rPr>
              <a:t>We were alone -&gt; His love brought us to Christ</a:t>
            </a:r>
          </a:p>
          <a:p>
            <a:r>
              <a:rPr lang="en-US" dirty="0">
                <a:latin typeface="Calibri" pitchFamily="34" charset="0"/>
                <a:cs typeface="Calibri" pitchFamily="34" charset="0"/>
              </a:rPr>
              <a:t>We were low -&gt; His love raised us up</a:t>
            </a:r>
          </a:p>
          <a:p>
            <a:r>
              <a:rPr lang="en-US" dirty="0">
                <a:latin typeface="Calibri" pitchFamily="34" charset="0"/>
                <a:cs typeface="Calibri" pitchFamily="34" charset="0"/>
              </a:rPr>
              <a:t>We were struggling on the Earth -&gt; His love seated us in Heaven</a:t>
            </a:r>
          </a:p>
          <a:p>
            <a:r>
              <a:rPr lang="en-US" dirty="0">
                <a:latin typeface="Calibri" pitchFamily="34" charset="0"/>
                <a:cs typeface="Calibri" pitchFamily="34" charset="0"/>
              </a:rPr>
              <a:t>Our destiny was eternal torment in Hell -&gt; His love will show us the surpassing riches of His grace</a:t>
            </a:r>
          </a:p>
        </p:txBody>
      </p:sp>
      <p:sp>
        <p:nvSpPr>
          <p:cNvPr id="3" name="Title 2"/>
          <p:cNvSpPr>
            <a:spLocks noGrp="1"/>
          </p:cNvSpPr>
          <p:nvPr>
            <p:ph type="title"/>
          </p:nvPr>
        </p:nvSpPr>
        <p:spPr>
          <a:xfrm>
            <a:off x="1676400" y="76200"/>
            <a:ext cx="8763000" cy="2667000"/>
          </a:xfrm>
        </p:spPr>
        <p:txBody>
          <a:bodyPr>
            <a:noAutofit/>
          </a:bodyPr>
          <a:lstStyle/>
          <a:p>
            <a:r>
              <a:rPr lang="en-US" sz="1800" dirty="0">
                <a:effectLst/>
                <a:latin typeface="Calibri" pitchFamily="34" charset="0"/>
                <a:cs typeface="Calibri" pitchFamily="34" charset="0"/>
              </a:rPr>
              <a:t>Ephesians 2:4-7</a:t>
            </a:r>
            <a:br>
              <a:rPr lang="en-US" sz="1800" dirty="0">
                <a:effectLst/>
                <a:latin typeface="Calibri" pitchFamily="34" charset="0"/>
                <a:cs typeface="Calibri" pitchFamily="34" charset="0"/>
              </a:rPr>
            </a:br>
            <a:br>
              <a:rPr lang="en-US" sz="1800" dirty="0">
                <a:effectLst/>
                <a:latin typeface="Calibri" pitchFamily="34" charset="0"/>
                <a:cs typeface="Calibri" pitchFamily="34" charset="0"/>
              </a:rPr>
            </a:br>
            <a:r>
              <a:rPr lang="en-US" sz="1800" dirty="0">
                <a:effectLst/>
                <a:latin typeface="Calibri" pitchFamily="34" charset="0"/>
                <a:cs typeface="Calibri" pitchFamily="34" charset="0"/>
              </a:rPr>
              <a:t> </a:t>
            </a:r>
            <a:r>
              <a:rPr lang="en-US" sz="1800" baseline="30000" dirty="0">
                <a:effectLst/>
                <a:latin typeface="Calibri" pitchFamily="34" charset="0"/>
                <a:cs typeface="Calibri" pitchFamily="34" charset="0"/>
              </a:rPr>
              <a:t>4</a:t>
            </a:r>
            <a:r>
              <a:rPr lang="en-US" sz="1800" dirty="0">
                <a:effectLst/>
                <a:latin typeface="Calibri" pitchFamily="34" charset="0"/>
                <a:cs typeface="Calibri" pitchFamily="34" charset="0"/>
              </a:rPr>
              <a:t>But God, being rich in mercy, because of His great love with which He loved us, </a:t>
            </a:r>
            <a:br>
              <a:rPr lang="en-US" sz="1800" dirty="0">
                <a:effectLst/>
                <a:latin typeface="Calibri" pitchFamily="34" charset="0"/>
                <a:cs typeface="Calibri" pitchFamily="34" charset="0"/>
              </a:rPr>
            </a:br>
            <a:r>
              <a:rPr lang="en-US" sz="1800" dirty="0">
                <a:effectLst/>
                <a:latin typeface="Calibri" pitchFamily="34" charset="0"/>
                <a:cs typeface="Calibri" pitchFamily="34" charset="0"/>
              </a:rPr>
              <a:t> </a:t>
            </a:r>
            <a:r>
              <a:rPr lang="en-US" sz="1800" baseline="30000" dirty="0">
                <a:effectLst/>
                <a:latin typeface="Calibri" pitchFamily="34" charset="0"/>
                <a:cs typeface="Calibri" pitchFamily="34" charset="0"/>
              </a:rPr>
              <a:t>5</a:t>
            </a:r>
            <a:r>
              <a:rPr lang="en-US" sz="1800" dirty="0">
                <a:effectLst/>
                <a:latin typeface="Calibri" pitchFamily="34" charset="0"/>
                <a:cs typeface="Calibri" pitchFamily="34" charset="0"/>
              </a:rPr>
              <a:t>even when we were dead in our transgressions, made us alive together with Christ (by grace you have been saved), </a:t>
            </a:r>
            <a:br>
              <a:rPr lang="en-US" sz="1800" dirty="0">
                <a:effectLst/>
                <a:latin typeface="Calibri" pitchFamily="34" charset="0"/>
                <a:cs typeface="Calibri" pitchFamily="34" charset="0"/>
              </a:rPr>
            </a:br>
            <a:r>
              <a:rPr lang="en-US" sz="1800" dirty="0">
                <a:effectLst/>
                <a:latin typeface="Calibri" pitchFamily="34" charset="0"/>
                <a:cs typeface="Calibri" pitchFamily="34" charset="0"/>
              </a:rPr>
              <a:t> </a:t>
            </a:r>
            <a:r>
              <a:rPr lang="en-US" sz="1800" baseline="30000" dirty="0">
                <a:effectLst/>
                <a:latin typeface="Calibri" pitchFamily="34" charset="0"/>
                <a:cs typeface="Calibri" pitchFamily="34" charset="0"/>
              </a:rPr>
              <a:t>6</a:t>
            </a:r>
            <a:r>
              <a:rPr lang="en-US" sz="1800" dirty="0">
                <a:effectLst/>
                <a:latin typeface="Calibri" pitchFamily="34" charset="0"/>
                <a:cs typeface="Calibri" pitchFamily="34" charset="0"/>
              </a:rPr>
              <a:t>and raised us up with Him, and seated us with Him in the heavenly places in Christ Jesus, </a:t>
            </a:r>
            <a:br>
              <a:rPr lang="en-US" sz="1800" dirty="0">
                <a:effectLst/>
                <a:latin typeface="Calibri" pitchFamily="34" charset="0"/>
                <a:cs typeface="Calibri" pitchFamily="34" charset="0"/>
              </a:rPr>
            </a:br>
            <a:r>
              <a:rPr lang="en-US" sz="1800" dirty="0">
                <a:effectLst/>
                <a:latin typeface="Calibri" pitchFamily="34" charset="0"/>
                <a:cs typeface="Calibri" pitchFamily="34" charset="0"/>
              </a:rPr>
              <a:t> </a:t>
            </a:r>
            <a:r>
              <a:rPr lang="en-US" sz="1800" baseline="30000" dirty="0">
                <a:effectLst/>
                <a:latin typeface="Calibri" pitchFamily="34" charset="0"/>
                <a:cs typeface="Calibri" pitchFamily="34" charset="0"/>
              </a:rPr>
              <a:t>7</a:t>
            </a:r>
            <a:r>
              <a:rPr lang="en-US" sz="1800" dirty="0">
                <a:effectLst/>
                <a:latin typeface="Calibri" pitchFamily="34" charset="0"/>
                <a:cs typeface="Calibri" pitchFamily="34" charset="0"/>
              </a:rPr>
              <a:t>so that in the ages to come He might show the surpassing riches of His grace in kindness toward us in Christ Jesus. </a:t>
            </a:r>
            <a:endParaRPr lang="en-US" sz="1800" dirty="0">
              <a:latin typeface="Calibri" pitchFamily="34" charset="0"/>
              <a:cs typeface="Calibri" pitchFamily="34" charset="0"/>
            </a:endParaRPr>
          </a:p>
        </p:txBody>
      </p:sp>
    </p:spTree>
    <p:extLst>
      <p:ext uri="{BB962C8B-B14F-4D97-AF65-F5344CB8AC3E}">
        <p14:creationId xmlns:p14="http://schemas.microsoft.com/office/powerpoint/2010/main" val="3796027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905001"/>
            <a:ext cx="8229600" cy="2362200"/>
          </a:xfrm>
        </p:spPr>
        <p:txBody>
          <a:bodyPr/>
          <a:lstStyle/>
          <a:p>
            <a:pPr marL="109728" indent="0">
              <a:buNone/>
            </a:pPr>
            <a:r>
              <a:rPr lang="en-US" dirty="0"/>
              <a:t>Romans 8:32</a:t>
            </a:r>
          </a:p>
          <a:p>
            <a:pPr marL="109728" indent="0">
              <a:buNone/>
            </a:pPr>
            <a:endParaRPr lang="en-US" dirty="0"/>
          </a:p>
          <a:p>
            <a:pPr marL="109728" indent="0">
              <a:buNone/>
            </a:pPr>
            <a:r>
              <a:rPr lang="en-US" dirty="0"/>
              <a:t>He who did not spare His own Son, but delivered Him over for us all, how will He not also with Him freely give us all things?</a:t>
            </a:r>
          </a:p>
        </p:txBody>
      </p:sp>
      <p:sp>
        <p:nvSpPr>
          <p:cNvPr id="3" name="Title 2"/>
          <p:cNvSpPr>
            <a:spLocks noGrp="1"/>
          </p:cNvSpPr>
          <p:nvPr>
            <p:ph type="title"/>
          </p:nvPr>
        </p:nvSpPr>
        <p:spPr/>
        <p:txBody>
          <a:bodyPr>
            <a:normAutofit/>
          </a:bodyPr>
          <a:lstStyle/>
          <a:p>
            <a:r>
              <a:rPr lang="en-US" dirty="0">
                <a:solidFill>
                  <a:srgbClr val="FF0000"/>
                </a:solidFill>
                <a:effectLst/>
              </a:rPr>
              <a:t>God’s unwavering love</a:t>
            </a:r>
            <a:endParaRPr lang="en-US" dirty="0">
              <a:solidFill>
                <a:srgbClr val="FF0000"/>
              </a:solidFill>
            </a:endParaRPr>
          </a:p>
        </p:txBody>
      </p:sp>
    </p:spTree>
    <p:extLst>
      <p:ext uri="{BB962C8B-B14F-4D97-AF65-F5344CB8AC3E}">
        <p14:creationId xmlns:p14="http://schemas.microsoft.com/office/powerpoint/2010/main" val="1216659984"/>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2133600"/>
            <a:ext cx="8229600" cy="2785872"/>
          </a:xfrm>
        </p:spPr>
        <p:txBody>
          <a:bodyPr/>
          <a:lstStyle/>
          <a:p>
            <a:pPr marL="109728" indent="0">
              <a:buNone/>
            </a:pPr>
            <a:r>
              <a:rPr lang="en-US" dirty="0"/>
              <a:t>Ephesians 1:3</a:t>
            </a:r>
          </a:p>
          <a:p>
            <a:pPr marL="109728" indent="0">
              <a:buNone/>
            </a:pPr>
            <a:endParaRPr lang="en-US" dirty="0"/>
          </a:p>
          <a:p>
            <a:pPr marL="109728" indent="0">
              <a:buNone/>
            </a:pPr>
            <a:r>
              <a:rPr lang="en-US" dirty="0"/>
              <a:t>Blessed be the God and Father of our Lord Jesus Christ, who has blessed us with every spiritual blessing in the heavenly places in Christ.</a:t>
            </a:r>
          </a:p>
        </p:txBody>
      </p:sp>
      <p:sp>
        <p:nvSpPr>
          <p:cNvPr id="3" name="Title 2"/>
          <p:cNvSpPr>
            <a:spLocks noGrp="1"/>
          </p:cNvSpPr>
          <p:nvPr>
            <p:ph type="title"/>
          </p:nvPr>
        </p:nvSpPr>
        <p:spPr/>
        <p:txBody>
          <a:bodyPr>
            <a:normAutofit/>
          </a:bodyPr>
          <a:lstStyle/>
          <a:p>
            <a:r>
              <a:rPr lang="en-US" dirty="0">
                <a:solidFill>
                  <a:srgbClr val="FF0000"/>
                </a:solidFill>
                <a:effectLst/>
              </a:rPr>
              <a:t>God’s giving</a:t>
            </a:r>
            <a:endParaRPr lang="en-US" dirty="0">
              <a:solidFill>
                <a:srgbClr val="FF0000"/>
              </a:solidFill>
            </a:endParaRPr>
          </a:p>
        </p:txBody>
      </p:sp>
    </p:spTree>
    <p:extLst>
      <p:ext uri="{BB962C8B-B14F-4D97-AF65-F5344CB8AC3E}">
        <p14:creationId xmlns:p14="http://schemas.microsoft.com/office/powerpoint/2010/main" val="294488000"/>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54D0E0-E561-6F46-9FCA-4DF0DD1DAF9F}"/>
              </a:ext>
            </a:extLst>
          </p:cNvPr>
          <p:cNvSpPr txBox="1"/>
          <p:nvPr/>
        </p:nvSpPr>
        <p:spPr>
          <a:xfrm>
            <a:off x="933650" y="1006187"/>
            <a:ext cx="10722544" cy="2308324"/>
          </a:xfrm>
          <a:prstGeom prst="rect">
            <a:avLst/>
          </a:prstGeom>
          <a:noFill/>
        </p:spPr>
        <p:txBody>
          <a:bodyPr wrap="square">
            <a:spAutoFit/>
          </a:bodyPr>
          <a:lstStyle/>
          <a:p>
            <a:pPr marL="0" marR="0">
              <a:spcBef>
                <a:spcPts val="0"/>
              </a:spcBef>
              <a:spcAft>
                <a:spcPts val="0"/>
              </a:spcAft>
            </a:pPr>
            <a:r>
              <a:rPr lang="en-US" sz="3600" dirty="0">
                <a:effectLst/>
                <a:latin typeface="Calibri" panose="020F0502020204030204" pitchFamily="34" charset="0"/>
                <a:ea typeface="Calibri" panose="020F0502020204030204" pitchFamily="34" charset="0"/>
                <a:cs typeface="Times New Roman" panose="02020603050405020304" pitchFamily="18" charset="0"/>
              </a:rPr>
              <a:t>Galatians 5:22-23</a:t>
            </a:r>
          </a:p>
          <a:p>
            <a:pPr marL="0" marR="0">
              <a:spcBef>
                <a:spcPts val="0"/>
              </a:spcBef>
              <a:spcAft>
                <a:spcPts val="0"/>
              </a:spcAft>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r>
              <a:rPr lang="en-US" sz="3600" dirty="0">
                <a:effectLst/>
                <a:latin typeface="Calibri" panose="020F0502020204030204" pitchFamily="34" charset="0"/>
                <a:ea typeface="Times New Roman" panose="02020603050405020304" pitchFamily="18" charset="0"/>
              </a:rPr>
              <a:t>But the fruit of the Spirit is love, joy, peace, patience, kindness, goodness, faithfulness, gentleness, self-control</a:t>
            </a:r>
            <a:endParaRPr lang="en-US"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82225943"/>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22972" y="749809"/>
            <a:ext cx="10972800" cy="4525963"/>
          </a:xfrm>
        </p:spPr>
        <p:txBody>
          <a:bodyPr/>
          <a:lstStyle/>
          <a:p>
            <a:pPr marL="109728" indent="0">
              <a:buNone/>
            </a:pPr>
            <a:r>
              <a:rPr lang="en-US" dirty="0"/>
              <a:t>Psalm 81:9-11</a:t>
            </a:r>
          </a:p>
          <a:p>
            <a:pPr marL="109728" indent="0">
              <a:buNone/>
            </a:pPr>
            <a:endParaRPr lang="en-US" dirty="0"/>
          </a:p>
          <a:p>
            <a:pPr marL="109728" indent="0">
              <a:buNone/>
            </a:pPr>
            <a:r>
              <a:rPr lang="en-US" baseline="30000" dirty="0"/>
              <a:t>9</a:t>
            </a:r>
            <a:r>
              <a:rPr lang="en-US" dirty="0"/>
              <a:t>"Let there be no strange god among you;</a:t>
            </a:r>
            <a:br>
              <a:rPr lang="en-US" dirty="0"/>
            </a:br>
            <a:r>
              <a:rPr lang="en-US" dirty="0"/>
              <a:t>  Nor shall you worship any foreign god. </a:t>
            </a:r>
            <a:br>
              <a:rPr lang="en-US" dirty="0"/>
            </a:br>
            <a:r>
              <a:rPr lang="en-US" baseline="30000" dirty="0"/>
              <a:t>10</a:t>
            </a:r>
            <a:r>
              <a:rPr lang="en-US" dirty="0"/>
              <a:t>"I, the LORD, am your God,</a:t>
            </a:r>
            <a:br>
              <a:rPr lang="en-US" dirty="0"/>
            </a:br>
            <a:r>
              <a:rPr lang="en-US" dirty="0"/>
              <a:t>   Who brought you up from the land of Egypt;</a:t>
            </a:r>
            <a:br>
              <a:rPr lang="en-US" dirty="0"/>
            </a:br>
            <a:r>
              <a:rPr lang="en-US" dirty="0"/>
              <a:t>   </a:t>
            </a:r>
            <a:r>
              <a:rPr lang="en-US" dirty="0">
                <a:solidFill>
                  <a:srgbClr val="FF0000"/>
                </a:solidFill>
              </a:rPr>
              <a:t>Open your mouth wide and I will fill it. </a:t>
            </a:r>
            <a:br>
              <a:rPr lang="en-US" dirty="0"/>
            </a:br>
            <a:r>
              <a:rPr lang="en-US" baseline="30000" dirty="0"/>
              <a:t>11</a:t>
            </a:r>
            <a:r>
              <a:rPr lang="en-US" dirty="0"/>
              <a:t>"But My people did not listen to My voice,</a:t>
            </a:r>
            <a:br>
              <a:rPr lang="en-US" dirty="0"/>
            </a:br>
            <a:r>
              <a:rPr lang="en-US" dirty="0"/>
              <a:t>   And Israel did not obey Me.</a:t>
            </a:r>
          </a:p>
        </p:txBody>
      </p:sp>
    </p:spTree>
    <p:extLst>
      <p:ext uri="{BB962C8B-B14F-4D97-AF65-F5344CB8AC3E}">
        <p14:creationId xmlns:p14="http://schemas.microsoft.com/office/powerpoint/2010/main" val="3473617401"/>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161B51-FCBE-FF81-1E83-76AC6F9F843A}"/>
              </a:ext>
            </a:extLst>
          </p:cNvPr>
          <p:cNvSpPr>
            <a:spLocks noGrp="1"/>
          </p:cNvSpPr>
          <p:nvPr>
            <p:ph idx="1"/>
          </p:nvPr>
        </p:nvSpPr>
        <p:spPr>
          <a:xfrm>
            <a:off x="388219" y="586180"/>
            <a:ext cx="10972800" cy="1947671"/>
          </a:xfrm>
        </p:spPr>
        <p:txBody>
          <a:bodyPr>
            <a:normAutofit/>
          </a:bodyPr>
          <a:lstStyle/>
          <a:p>
            <a:pPr marL="109728" indent="0">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James 4:2b</a:t>
            </a:r>
          </a:p>
          <a:p>
            <a:pPr marL="109728" indent="0">
              <a:buNone/>
            </a:pP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109728" indent="0">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You do not have because you do not ask.</a:t>
            </a:r>
          </a:p>
          <a:p>
            <a:pPr marL="109728" indent="0">
              <a:buNone/>
            </a:pPr>
            <a:endParaRPr lang="en-US" sz="3600" dirty="0"/>
          </a:p>
        </p:txBody>
      </p:sp>
    </p:spTree>
    <p:extLst>
      <p:ext uri="{BB962C8B-B14F-4D97-AF65-F5344CB8AC3E}">
        <p14:creationId xmlns:p14="http://schemas.microsoft.com/office/powerpoint/2010/main" val="2419275859"/>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481329"/>
            <a:ext cx="8229600" cy="1033272"/>
          </a:xfrm>
        </p:spPr>
        <p:txBody>
          <a:bodyPr>
            <a:normAutofit fontScale="92500"/>
          </a:bodyPr>
          <a:lstStyle/>
          <a:p>
            <a:pPr marL="109728" indent="0">
              <a:buNone/>
            </a:pPr>
            <a:r>
              <a:rPr lang="en-US" dirty="0"/>
              <a:t>We do not obey to get God to love and accept us. That is like putting the cart before the horse.</a:t>
            </a:r>
          </a:p>
        </p:txBody>
      </p:sp>
      <p:sp>
        <p:nvSpPr>
          <p:cNvPr id="3" name="Title 2"/>
          <p:cNvSpPr>
            <a:spLocks noGrp="1"/>
          </p:cNvSpPr>
          <p:nvPr>
            <p:ph type="title"/>
          </p:nvPr>
        </p:nvSpPr>
        <p:spPr/>
        <p:txBody>
          <a:bodyPr>
            <a:normAutofit/>
          </a:bodyPr>
          <a:lstStyle/>
          <a:p>
            <a:r>
              <a:rPr lang="en-US" dirty="0">
                <a:solidFill>
                  <a:srgbClr val="FF0000"/>
                </a:solidFill>
                <a:effectLst/>
              </a:rPr>
              <a:t>The cause of our obedience</a:t>
            </a:r>
            <a:endParaRPr lang="en-US" dirty="0">
              <a:solidFill>
                <a:srgbClr val="FF0000"/>
              </a:solidFill>
            </a:endParaRP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1" y="2895600"/>
            <a:ext cx="3600953" cy="2476846"/>
          </a:xfrm>
          <a:prstGeom prst="rect">
            <a:avLst/>
          </a:prstGeom>
        </p:spPr>
      </p:pic>
    </p:spTree>
    <p:extLst>
      <p:ext uri="{BB962C8B-B14F-4D97-AF65-F5344CB8AC3E}">
        <p14:creationId xmlns:p14="http://schemas.microsoft.com/office/powerpoint/2010/main" val="2557596623"/>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87141" y="685800"/>
            <a:ext cx="10722543" cy="1033272"/>
          </a:xfrm>
        </p:spPr>
        <p:txBody>
          <a:bodyPr/>
          <a:lstStyle/>
          <a:p>
            <a:pPr marL="109728" indent="0">
              <a:buNone/>
            </a:pPr>
            <a:r>
              <a:rPr lang="en-US" dirty="0"/>
              <a:t>Because God already loves and accepts us, we should obey.</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1905001"/>
            <a:ext cx="4038600" cy="2293827"/>
          </a:xfrm>
          <a:prstGeom prst="rect">
            <a:avLst/>
          </a:prstGeom>
        </p:spPr>
      </p:pic>
      <p:sp>
        <p:nvSpPr>
          <p:cNvPr id="5" name="TextBox 4"/>
          <p:cNvSpPr txBox="1"/>
          <p:nvPr/>
        </p:nvSpPr>
        <p:spPr>
          <a:xfrm>
            <a:off x="587141" y="4495801"/>
            <a:ext cx="10722543" cy="1384995"/>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Psalm 116:12</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What shall I render to the LORD for all His benefits toward me?</a:t>
            </a:r>
          </a:p>
        </p:txBody>
      </p:sp>
    </p:spTree>
    <p:extLst>
      <p:ext uri="{BB962C8B-B14F-4D97-AF65-F5344CB8AC3E}">
        <p14:creationId xmlns:p14="http://schemas.microsoft.com/office/powerpoint/2010/main" val="938373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6766" y="457200"/>
            <a:ext cx="9614034" cy="1947672"/>
          </a:xfrm>
        </p:spPr>
        <p:txBody>
          <a:bodyPr/>
          <a:lstStyle/>
          <a:p>
            <a:pPr marL="109728" indent="0">
              <a:buNone/>
            </a:pPr>
            <a:r>
              <a:rPr lang="en-US" dirty="0"/>
              <a:t>Colossians 2:6</a:t>
            </a:r>
          </a:p>
          <a:p>
            <a:pPr marL="109728" indent="0">
              <a:buNone/>
            </a:pPr>
            <a:endParaRPr lang="en-US" dirty="0"/>
          </a:p>
          <a:p>
            <a:pPr marL="109728" indent="0">
              <a:buNone/>
            </a:pPr>
            <a:r>
              <a:rPr lang="en-US" dirty="0"/>
              <a:t>Therefore as you have received Christ Jesus the Lord, so walk in Him.</a:t>
            </a:r>
          </a:p>
        </p:txBody>
      </p:sp>
    </p:spTree>
    <p:extLst>
      <p:ext uri="{BB962C8B-B14F-4D97-AF65-F5344CB8AC3E}">
        <p14:creationId xmlns:p14="http://schemas.microsoft.com/office/powerpoint/2010/main" val="4091747017"/>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86049" y="660935"/>
            <a:ext cx="10396889" cy="2739211"/>
          </a:xfrm>
          <a:prstGeom prst="rect">
            <a:avLst/>
          </a:prstGeom>
          <a:noFill/>
        </p:spPr>
        <p:txBody>
          <a:bodyPr wrap="square" rtlCol="0">
            <a:spAutoFit/>
          </a:bodyPr>
          <a:lstStyle/>
          <a:p>
            <a:r>
              <a:rPr lang="en-US" sz="2400" dirty="0">
                <a:solidFill>
                  <a:prstClr val="black"/>
                </a:solidFill>
                <a:latin typeface="Lucida Sans Unicode"/>
              </a:rPr>
              <a:t>2 Corinthians 5:14-15</a:t>
            </a:r>
          </a:p>
          <a:p>
            <a:endParaRPr lang="en-US" sz="2400" dirty="0">
              <a:solidFill>
                <a:prstClr val="black"/>
              </a:solidFill>
              <a:latin typeface="Lucida Sans Unicode"/>
            </a:endParaRPr>
          </a:p>
          <a:p>
            <a:endParaRPr lang="en-US" sz="2400" dirty="0">
              <a:solidFill>
                <a:prstClr val="black"/>
              </a:solidFill>
              <a:latin typeface="Lucida Sans Unicode"/>
            </a:endParaRPr>
          </a:p>
          <a:p>
            <a:r>
              <a:rPr lang="en-US" sz="2400" dirty="0">
                <a:solidFill>
                  <a:prstClr val="black"/>
                </a:solidFill>
                <a:latin typeface="Lucida Sans Unicode"/>
              </a:rPr>
              <a:t> </a:t>
            </a:r>
            <a:r>
              <a:rPr lang="en-US" sz="2400" baseline="30000" dirty="0">
                <a:solidFill>
                  <a:prstClr val="black"/>
                </a:solidFill>
                <a:latin typeface="Lucida Sans Unicode"/>
              </a:rPr>
              <a:t>14</a:t>
            </a:r>
            <a:r>
              <a:rPr lang="en-US" sz="2400" dirty="0">
                <a:solidFill>
                  <a:prstClr val="black"/>
                </a:solidFill>
                <a:latin typeface="Lucida Sans Unicode"/>
              </a:rPr>
              <a:t>For the love of Christ controls us, having concluded this, that one died for all, therefore all died; </a:t>
            </a:r>
          </a:p>
          <a:p>
            <a:r>
              <a:rPr lang="en-US" sz="2400" dirty="0">
                <a:solidFill>
                  <a:prstClr val="black"/>
                </a:solidFill>
                <a:latin typeface="Lucida Sans Unicode"/>
              </a:rPr>
              <a:t> </a:t>
            </a:r>
            <a:r>
              <a:rPr lang="en-US" sz="2400" baseline="30000" dirty="0">
                <a:solidFill>
                  <a:prstClr val="black"/>
                </a:solidFill>
                <a:latin typeface="Lucida Sans Unicode"/>
              </a:rPr>
              <a:t>15</a:t>
            </a:r>
            <a:r>
              <a:rPr lang="en-US" sz="2400" dirty="0">
                <a:solidFill>
                  <a:prstClr val="black"/>
                </a:solidFill>
                <a:latin typeface="Lucida Sans Unicode"/>
              </a:rPr>
              <a:t>and He died for all, so </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that</a:t>
            </a:r>
            <a:r>
              <a:rPr lang="en-US" sz="2400" dirty="0">
                <a:solidFill>
                  <a:prstClr val="black"/>
                </a:solidFill>
                <a:latin typeface="Lucida Sans Unicode"/>
              </a:rPr>
              <a:t> they who live might no longer live for themselves, but for Him who died and rose again on their behalf. </a:t>
            </a:r>
          </a:p>
        </p:txBody>
      </p:sp>
    </p:spTree>
    <p:extLst>
      <p:ext uri="{BB962C8B-B14F-4D97-AF65-F5344CB8AC3E}">
        <p14:creationId xmlns:p14="http://schemas.microsoft.com/office/powerpoint/2010/main" val="181290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4097" y="1420362"/>
            <a:ext cx="8229600" cy="652272"/>
          </a:xfrm>
        </p:spPr>
        <p:txBody>
          <a:bodyPr/>
          <a:lstStyle/>
          <a:p>
            <a:pPr marL="109728" indent="0">
              <a:buNone/>
            </a:pPr>
            <a:r>
              <a:rPr lang="en-US" b="1" dirty="0">
                <a:solidFill>
                  <a:srgbClr val="FF0000"/>
                </a:solidFill>
              </a:rPr>
              <a:t>Personalize God’s love</a:t>
            </a:r>
          </a:p>
        </p:txBody>
      </p:sp>
      <p:sp>
        <p:nvSpPr>
          <p:cNvPr id="3" name="Title 2"/>
          <p:cNvSpPr>
            <a:spLocks noGrp="1"/>
          </p:cNvSpPr>
          <p:nvPr>
            <p:ph type="title"/>
          </p:nvPr>
        </p:nvSpPr>
        <p:spPr/>
        <p:txBody>
          <a:bodyPr>
            <a:normAutofit/>
          </a:bodyPr>
          <a:lstStyle/>
          <a:p>
            <a:r>
              <a:rPr lang="en-US" dirty="0">
                <a:solidFill>
                  <a:srgbClr val="FF0000"/>
                </a:solidFill>
                <a:effectLst/>
              </a:rPr>
              <a:t>What does God’s love mean to us?</a:t>
            </a:r>
            <a:endParaRPr lang="en-US" dirty="0">
              <a:solidFill>
                <a:srgbClr val="FF0000"/>
              </a:solidFill>
            </a:endParaRPr>
          </a:p>
        </p:txBody>
      </p:sp>
      <p:sp>
        <p:nvSpPr>
          <p:cNvPr id="4" name="TextBox 3"/>
          <p:cNvSpPr txBox="1"/>
          <p:nvPr/>
        </p:nvSpPr>
        <p:spPr>
          <a:xfrm>
            <a:off x="609600" y="2305615"/>
            <a:ext cx="10087276" cy="2246769"/>
          </a:xfrm>
          <a:prstGeom prst="rect">
            <a:avLst/>
          </a:prstGeom>
          <a:noFill/>
        </p:spPr>
        <p:txBody>
          <a:bodyPr wrap="square" rtlCol="0">
            <a:spAutoFit/>
          </a:bodyPr>
          <a:lstStyle/>
          <a:p>
            <a:r>
              <a:rPr lang="en-US" sz="2000" dirty="0">
                <a:solidFill>
                  <a:prstClr val="black"/>
                </a:solidFill>
                <a:latin typeface="Lucida Sans Unicode"/>
              </a:rPr>
              <a:t>“For God so loved </a:t>
            </a:r>
            <a:r>
              <a:rPr lang="en-US" sz="2000" b="1" dirty="0">
                <a:solidFill>
                  <a:srgbClr val="FF0000"/>
                </a:solidFill>
                <a:latin typeface="Lucida Sans Unicode"/>
              </a:rPr>
              <a:t>me</a:t>
            </a:r>
            <a:r>
              <a:rPr lang="en-US" sz="2000" dirty="0">
                <a:solidFill>
                  <a:prstClr val="black"/>
                </a:solidFill>
                <a:latin typeface="Lucida Sans Unicode"/>
              </a:rPr>
              <a:t> that He gave His only begotten Son” (John 3:16)</a:t>
            </a:r>
          </a:p>
          <a:p>
            <a:endParaRPr lang="en-US" sz="2000" dirty="0">
              <a:solidFill>
                <a:prstClr val="black"/>
              </a:solidFill>
              <a:latin typeface="Lucida Sans Unicode"/>
            </a:endParaRPr>
          </a:p>
          <a:p>
            <a:r>
              <a:rPr lang="en-US" sz="2000" dirty="0">
                <a:solidFill>
                  <a:prstClr val="black"/>
                </a:solidFill>
                <a:latin typeface="Lucida Sans Unicode"/>
              </a:rPr>
              <a:t>“Because the love of God has been poured out within </a:t>
            </a:r>
            <a:r>
              <a:rPr lang="en-US" sz="2000" b="1" dirty="0">
                <a:solidFill>
                  <a:srgbClr val="FF0000"/>
                </a:solidFill>
                <a:latin typeface="Lucida Sans Unicode"/>
              </a:rPr>
              <a:t>my</a:t>
            </a:r>
            <a:r>
              <a:rPr lang="en-US" sz="2000" dirty="0">
                <a:solidFill>
                  <a:prstClr val="black"/>
                </a:solidFill>
                <a:latin typeface="Lucida Sans Unicode"/>
              </a:rPr>
              <a:t> heart through the Holy Spirit who was given to </a:t>
            </a:r>
            <a:r>
              <a:rPr lang="en-US" sz="2000" b="1" dirty="0">
                <a:solidFill>
                  <a:srgbClr val="FF0000"/>
                </a:solidFill>
                <a:latin typeface="Lucida Sans Unicode"/>
              </a:rPr>
              <a:t>me</a:t>
            </a:r>
            <a:r>
              <a:rPr lang="en-US" sz="2000" dirty="0">
                <a:solidFill>
                  <a:prstClr val="black"/>
                </a:solidFill>
                <a:latin typeface="Lucida Sans Unicode"/>
              </a:rPr>
              <a:t>” (Romans 5:5)</a:t>
            </a:r>
          </a:p>
          <a:p>
            <a:endParaRPr lang="en-US" sz="2000" dirty="0">
              <a:solidFill>
                <a:prstClr val="black"/>
              </a:solidFill>
              <a:latin typeface="Lucida Sans Unicode"/>
            </a:endParaRPr>
          </a:p>
          <a:p>
            <a:r>
              <a:rPr lang="en-US" sz="2000" dirty="0">
                <a:solidFill>
                  <a:prstClr val="black"/>
                </a:solidFill>
                <a:latin typeface="Lucida Sans Unicode"/>
              </a:rPr>
              <a:t>“But God demonstrates His own love toward </a:t>
            </a:r>
            <a:r>
              <a:rPr lang="en-US" sz="2000" b="1" dirty="0">
                <a:solidFill>
                  <a:srgbClr val="FF0000"/>
                </a:solidFill>
                <a:latin typeface="Lucida Sans Unicode"/>
              </a:rPr>
              <a:t>me</a:t>
            </a:r>
            <a:r>
              <a:rPr lang="en-US" sz="2000" dirty="0">
                <a:solidFill>
                  <a:prstClr val="black"/>
                </a:solidFill>
                <a:latin typeface="Lucida Sans Unicode"/>
              </a:rPr>
              <a:t>, in that while </a:t>
            </a:r>
            <a:r>
              <a:rPr lang="en-US" sz="2000" b="1" dirty="0">
                <a:solidFill>
                  <a:srgbClr val="FF0000"/>
                </a:solidFill>
                <a:latin typeface="Lucida Sans Unicode"/>
              </a:rPr>
              <a:t>I</a:t>
            </a:r>
            <a:r>
              <a:rPr lang="en-US" sz="2000" dirty="0">
                <a:solidFill>
                  <a:prstClr val="black"/>
                </a:solidFill>
                <a:latin typeface="Lucida Sans Unicode"/>
              </a:rPr>
              <a:t> was yet a sinner, Christ died for </a:t>
            </a:r>
            <a:r>
              <a:rPr lang="en-US" sz="2000" b="1" dirty="0">
                <a:solidFill>
                  <a:srgbClr val="FF0000"/>
                </a:solidFill>
                <a:latin typeface="Lucida Sans Unicode"/>
              </a:rPr>
              <a:t>me</a:t>
            </a:r>
            <a:r>
              <a:rPr lang="en-US" sz="2000" dirty="0">
                <a:solidFill>
                  <a:prstClr val="black"/>
                </a:solidFill>
                <a:latin typeface="Lucida Sans Unicode"/>
              </a:rPr>
              <a:t>” (Romans 5:8)</a:t>
            </a:r>
          </a:p>
        </p:txBody>
      </p:sp>
    </p:spTree>
    <p:extLst>
      <p:ext uri="{BB962C8B-B14F-4D97-AF65-F5344CB8AC3E}">
        <p14:creationId xmlns:p14="http://schemas.microsoft.com/office/powerpoint/2010/main" val="2134857982"/>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6931" y="1490954"/>
            <a:ext cx="11075469" cy="1414272"/>
          </a:xfrm>
        </p:spPr>
        <p:txBody>
          <a:bodyPr/>
          <a:lstStyle/>
          <a:p>
            <a:pPr marL="109728" indent="0">
              <a:buNone/>
            </a:pPr>
            <a:r>
              <a:rPr lang="en-US" dirty="0"/>
              <a:t>1) In addition to the ones discussed above, what are some other assurances that God’s love mean to us?</a:t>
            </a:r>
          </a:p>
        </p:txBody>
      </p:sp>
      <p:sp>
        <p:nvSpPr>
          <p:cNvPr id="3" name="Title 2"/>
          <p:cNvSpPr>
            <a:spLocks noGrp="1"/>
          </p:cNvSpPr>
          <p:nvPr>
            <p:ph type="title"/>
          </p:nvPr>
        </p:nvSpPr>
        <p:spPr/>
        <p:txBody>
          <a:bodyPr>
            <a:normAutofit/>
          </a:bodyPr>
          <a:lstStyle/>
          <a:p>
            <a:r>
              <a:rPr lang="en-US" dirty="0">
                <a:solidFill>
                  <a:srgbClr val="FF0000"/>
                </a:solidFill>
                <a:effectLst/>
              </a:rPr>
              <a:t>Discussion Questions</a:t>
            </a:r>
            <a:endParaRPr lang="en-US" dirty="0">
              <a:solidFill>
                <a:srgbClr val="FF0000"/>
              </a:solidFill>
            </a:endParaRPr>
          </a:p>
        </p:txBody>
      </p:sp>
      <p:sp>
        <p:nvSpPr>
          <p:cNvPr id="4" name="TextBox 3"/>
          <p:cNvSpPr txBox="1"/>
          <p:nvPr/>
        </p:nvSpPr>
        <p:spPr>
          <a:xfrm>
            <a:off x="609599" y="2647454"/>
            <a:ext cx="10972801" cy="923330"/>
          </a:xfrm>
          <a:prstGeom prst="rect">
            <a:avLst/>
          </a:prstGeom>
          <a:noFill/>
        </p:spPr>
        <p:txBody>
          <a:bodyPr wrap="square" rtlCol="0">
            <a:spAutoFit/>
          </a:bodyPr>
          <a:lstStyle/>
          <a:p>
            <a:r>
              <a:rPr lang="en-US" sz="2700" dirty="0">
                <a:solidFill>
                  <a:prstClr val="black"/>
                </a:solidFill>
                <a:latin typeface="Lucida Sans Unicode"/>
              </a:rPr>
              <a:t>2) If God is so loving then why do so many people live in poverty or terrible suffering?</a:t>
            </a:r>
          </a:p>
        </p:txBody>
      </p:sp>
      <p:sp>
        <p:nvSpPr>
          <p:cNvPr id="5" name="TextBox 4"/>
          <p:cNvSpPr txBox="1"/>
          <p:nvPr/>
        </p:nvSpPr>
        <p:spPr>
          <a:xfrm>
            <a:off x="609599" y="3824975"/>
            <a:ext cx="11075469" cy="923330"/>
          </a:xfrm>
          <a:prstGeom prst="rect">
            <a:avLst/>
          </a:prstGeom>
          <a:noFill/>
        </p:spPr>
        <p:txBody>
          <a:bodyPr wrap="square" rtlCol="0">
            <a:spAutoFit/>
          </a:bodyPr>
          <a:lstStyle/>
          <a:p>
            <a:r>
              <a:rPr lang="en-US" sz="2700" dirty="0">
                <a:solidFill>
                  <a:prstClr val="black"/>
                </a:solidFill>
                <a:latin typeface="Lucida Sans Unicode"/>
              </a:rPr>
              <a:t>3) If God’s love is unconditional then why do we have to confess our sins?</a:t>
            </a:r>
          </a:p>
        </p:txBody>
      </p:sp>
      <p:sp>
        <p:nvSpPr>
          <p:cNvPr id="6" name="Content Placeholder 1">
            <a:extLst>
              <a:ext uri="{FF2B5EF4-FFF2-40B4-BE49-F238E27FC236}">
                <a16:creationId xmlns:a16="http://schemas.microsoft.com/office/drawing/2014/main" id="{BC7BDF95-EA19-3913-49CE-E4F17490C4C0}"/>
              </a:ext>
            </a:extLst>
          </p:cNvPr>
          <p:cNvSpPr txBox="1">
            <a:spLocks/>
          </p:cNvSpPr>
          <p:nvPr/>
        </p:nvSpPr>
        <p:spPr>
          <a:xfrm>
            <a:off x="506931" y="4952198"/>
            <a:ext cx="11075468" cy="1033272"/>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Font typeface="Wingdings 3"/>
              <a:buNone/>
            </a:pPr>
            <a:r>
              <a:rPr lang="en-US"/>
              <a:t>4) What does the fact that God unconditionally loves you mean to you?</a:t>
            </a:r>
            <a:endParaRPr lang="en-US" dirty="0"/>
          </a:p>
        </p:txBody>
      </p:sp>
    </p:spTree>
    <p:extLst>
      <p:ext uri="{BB962C8B-B14F-4D97-AF65-F5344CB8AC3E}">
        <p14:creationId xmlns:p14="http://schemas.microsoft.com/office/powerpoint/2010/main" val="393626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6286" y="510139"/>
            <a:ext cx="10984030" cy="923330"/>
          </a:xfrm>
          <a:prstGeom prst="rect">
            <a:avLst/>
          </a:prstGeom>
          <a:noFill/>
        </p:spPr>
        <p:txBody>
          <a:bodyPr wrap="square" rtlCol="0">
            <a:spAutoFit/>
          </a:bodyPr>
          <a:lstStyle/>
          <a:p>
            <a:r>
              <a:rPr lang="en-US" sz="2700" dirty="0">
                <a:solidFill>
                  <a:prstClr val="black"/>
                </a:solidFill>
                <a:latin typeface="Lucida Sans Unicode"/>
              </a:rPr>
              <a:t>5) Give some practical examples of God’s love in action in your own life.</a:t>
            </a:r>
          </a:p>
        </p:txBody>
      </p:sp>
      <p:sp>
        <p:nvSpPr>
          <p:cNvPr id="5" name="TextBox 4"/>
          <p:cNvSpPr txBox="1"/>
          <p:nvPr/>
        </p:nvSpPr>
        <p:spPr>
          <a:xfrm>
            <a:off x="566286" y="1553678"/>
            <a:ext cx="10984030" cy="923330"/>
          </a:xfrm>
          <a:prstGeom prst="rect">
            <a:avLst/>
          </a:prstGeom>
          <a:noFill/>
        </p:spPr>
        <p:txBody>
          <a:bodyPr wrap="square" rtlCol="0">
            <a:spAutoFit/>
          </a:bodyPr>
          <a:lstStyle/>
          <a:p>
            <a:r>
              <a:rPr lang="en-US" sz="2700" dirty="0">
                <a:solidFill>
                  <a:prstClr val="black"/>
                </a:solidFill>
                <a:latin typeface="Lucida Sans Unicode"/>
              </a:rPr>
              <a:t>6) Give some practical examples of how you can love others with God’s love.</a:t>
            </a:r>
          </a:p>
        </p:txBody>
      </p:sp>
      <p:sp>
        <p:nvSpPr>
          <p:cNvPr id="6" name="TextBox 5"/>
          <p:cNvSpPr txBox="1"/>
          <p:nvPr/>
        </p:nvSpPr>
        <p:spPr>
          <a:xfrm>
            <a:off x="566285" y="2597217"/>
            <a:ext cx="10984029" cy="923330"/>
          </a:xfrm>
          <a:prstGeom prst="rect">
            <a:avLst/>
          </a:prstGeom>
          <a:noFill/>
        </p:spPr>
        <p:txBody>
          <a:bodyPr wrap="square" rtlCol="0">
            <a:spAutoFit/>
          </a:bodyPr>
          <a:lstStyle/>
          <a:p>
            <a:r>
              <a:rPr lang="en-US" sz="2700" dirty="0">
                <a:solidFill>
                  <a:prstClr val="black"/>
                </a:solidFill>
                <a:latin typeface="Lucida Sans Unicode"/>
              </a:rPr>
              <a:t>7) Why do not trials and miserable circumstances prove that maybe God does not love us right at this moment?</a:t>
            </a:r>
          </a:p>
        </p:txBody>
      </p:sp>
      <p:sp>
        <p:nvSpPr>
          <p:cNvPr id="8" name="Content Placeholder 1">
            <a:extLst>
              <a:ext uri="{FF2B5EF4-FFF2-40B4-BE49-F238E27FC236}">
                <a16:creationId xmlns:a16="http://schemas.microsoft.com/office/drawing/2014/main" id="{DFAF5D12-F250-572B-5263-C888AE2772E4}"/>
              </a:ext>
            </a:extLst>
          </p:cNvPr>
          <p:cNvSpPr>
            <a:spLocks noGrp="1"/>
          </p:cNvSpPr>
          <p:nvPr>
            <p:ph idx="1"/>
          </p:nvPr>
        </p:nvSpPr>
        <p:spPr>
          <a:xfrm>
            <a:off x="498908" y="3805989"/>
            <a:ext cx="10984028" cy="1414272"/>
          </a:xfrm>
        </p:spPr>
        <p:txBody>
          <a:bodyPr/>
          <a:lstStyle/>
          <a:p>
            <a:pPr marL="109728" indent="0">
              <a:buNone/>
            </a:pPr>
            <a:r>
              <a:rPr lang="en-US" dirty="0"/>
              <a:t>8) Why is it important to personalize God’s love for us? I.e., why is not it good enough to only claim that God’s loves everyone?</a:t>
            </a:r>
          </a:p>
        </p:txBody>
      </p:sp>
    </p:spTree>
    <p:extLst>
      <p:ext uri="{BB962C8B-B14F-4D97-AF65-F5344CB8AC3E}">
        <p14:creationId xmlns:p14="http://schemas.microsoft.com/office/powerpoint/2010/main" val="332663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0546" y="811730"/>
            <a:ext cx="10031129" cy="507831"/>
          </a:xfrm>
          <a:prstGeom prst="rect">
            <a:avLst/>
          </a:prstGeom>
          <a:noFill/>
        </p:spPr>
        <p:txBody>
          <a:bodyPr wrap="square" rtlCol="0">
            <a:spAutoFit/>
          </a:bodyPr>
          <a:lstStyle/>
          <a:p>
            <a:r>
              <a:rPr lang="en-US" sz="2700" dirty="0">
                <a:solidFill>
                  <a:prstClr val="black"/>
                </a:solidFill>
                <a:latin typeface="Lucida Sans Unicode"/>
              </a:rPr>
              <a:t>9) Why do we sometimes doubt God’s love for us?</a:t>
            </a:r>
          </a:p>
        </p:txBody>
      </p:sp>
      <p:sp>
        <p:nvSpPr>
          <p:cNvPr id="5" name="TextBox 4"/>
          <p:cNvSpPr txBox="1"/>
          <p:nvPr/>
        </p:nvSpPr>
        <p:spPr>
          <a:xfrm>
            <a:off x="970546" y="1660358"/>
            <a:ext cx="8856848" cy="923330"/>
          </a:xfrm>
          <a:prstGeom prst="rect">
            <a:avLst/>
          </a:prstGeom>
          <a:noFill/>
        </p:spPr>
        <p:txBody>
          <a:bodyPr wrap="square" rtlCol="0">
            <a:spAutoFit/>
          </a:bodyPr>
          <a:lstStyle/>
          <a:p>
            <a:r>
              <a:rPr lang="en-US" sz="2700" dirty="0">
                <a:solidFill>
                  <a:prstClr val="black"/>
                </a:solidFill>
                <a:latin typeface="Lucida Sans Unicode"/>
              </a:rPr>
              <a:t>10) Are there times when God does not love us? Why or why not?</a:t>
            </a:r>
          </a:p>
        </p:txBody>
      </p:sp>
    </p:spTree>
    <p:extLst>
      <p:ext uri="{BB962C8B-B14F-4D97-AF65-F5344CB8AC3E}">
        <p14:creationId xmlns:p14="http://schemas.microsoft.com/office/powerpoint/2010/main" val="1499656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dirty="0"/>
              <a:t>Amy has a terrible problem with feeling like she has no value or worth. She hates her appearance and thinks that everyone looks down on her. She was picked on while growing up both in school and by her parents. As a result, she struggles in her Christian walk since she does not think that she can do anything that anyone or even God will find useful. </a:t>
            </a:r>
            <a:r>
              <a:rPr lang="en-US"/>
              <a:t>What are some things that you can say to encourage her and give her a new and victorious outlook on herself all the while emphasizing God’s love?</a:t>
            </a:r>
          </a:p>
        </p:txBody>
      </p:sp>
      <p:sp>
        <p:nvSpPr>
          <p:cNvPr id="3" name="Title 2"/>
          <p:cNvSpPr>
            <a:spLocks noGrp="1"/>
          </p:cNvSpPr>
          <p:nvPr>
            <p:ph type="title"/>
          </p:nvPr>
        </p:nvSpPr>
        <p:spPr/>
        <p:txBody>
          <a:bodyPr/>
          <a:lstStyle/>
          <a:p>
            <a:r>
              <a:rPr lang="en-US" dirty="0">
                <a:solidFill>
                  <a:srgbClr val="FF0000"/>
                </a:solidFill>
              </a:rPr>
              <a:t>Situation</a:t>
            </a:r>
          </a:p>
        </p:txBody>
      </p:sp>
    </p:spTree>
    <p:extLst>
      <p:ext uri="{BB962C8B-B14F-4D97-AF65-F5344CB8AC3E}">
        <p14:creationId xmlns:p14="http://schemas.microsoft.com/office/powerpoint/2010/main" val="941574612"/>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81001"/>
            <a:ext cx="7772400" cy="3201362"/>
          </a:xfrm>
        </p:spPr>
        <p:txBody>
          <a:bodyPr>
            <a:normAutofit fontScale="90000"/>
          </a:bodyPr>
          <a:lstStyle/>
          <a:p>
            <a:pPr algn="ctr"/>
            <a:r>
              <a:rPr lang="en-US" dirty="0"/>
              <a:t>Welcome to</a:t>
            </a:r>
            <a:br>
              <a:rPr lang="en-US" sz="2800" dirty="0"/>
            </a:br>
            <a:br>
              <a:rPr lang="en-US" sz="2800" dirty="0"/>
            </a:br>
            <a:r>
              <a:rPr lang="en-US" dirty="0"/>
              <a:t>Who is God</a:t>
            </a:r>
            <a:br>
              <a:rPr lang="en-US" dirty="0"/>
            </a:br>
            <a:r>
              <a:rPr lang="en-US" dirty="0"/>
              <a:t>and </a:t>
            </a:r>
            <a:br>
              <a:rPr lang="en-US" dirty="0"/>
            </a:br>
            <a:r>
              <a:rPr lang="en-US" dirty="0"/>
              <a:t>Why Does it Matter to Us?</a:t>
            </a:r>
          </a:p>
        </p:txBody>
      </p:sp>
      <p:sp>
        <p:nvSpPr>
          <p:cNvPr id="3" name="Subtitle 2"/>
          <p:cNvSpPr>
            <a:spLocks noGrp="1"/>
          </p:cNvSpPr>
          <p:nvPr>
            <p:ph type="subTitle" idx="1"/>
          </p:nvPr>
        </p:nvSpPr>
        <p:spPr>
          <a:xfrm>
            <a:off x="2209800" y="3962401"/>
            <a:ext cx="7772400" cy="807993"/>
          </a:xfrm>
        </p:spPr>
        <p:txBody>
          <a:bodyPr>
            <a:normAutofit lnSpcReduction="10000"/>
          </a:bodyPr>
          <a:lstStyle/>
          <a:p>
            <a:pPr algn="ctr"/>
            <a:r>
              <a:rPr lang="en-US" sz="4800" dirty="0">
                <a:solidFill>
                  <a:srgbClr val="FF0000"/>
                </a:solidFill>
              </a:rPr>
              <a:t>The Faithfulness of God</a:t>
            </a:r>
          </a:p>
        </p:txBody>
      </p:sp>
    </p:spTree>
    <p:extLst>
      <p:ext uri="{BB962C8B-B14F-4D97-AF65-F5344CB8AC3E}">
        <p14:creationId xmlns:p14="http://schemas.microsoft.com/office/powerpoint/2010/main" val="362178927"/>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533401"/>
            <a:ext cx="8229600" cy="5473891"/>
          </a:xfrm>
        </p:spPr>
        <p:txBody>
          <a:bodyPr>
            <a:normAutofit/>
          </a:bodyPr>
          <a:lstStyle/>
          <a:p>
            <a:r>
              <a:rPr lang="en-US" dirty="0"/>
              <a:t>Introduction</a:t>
            </a:r>
          </a:p>
          <a:p>
            <a:r>
              <a:rPr lang="en-US" dirty="0"/>
              <a:t>The Eternal God</a:t>
            </a:r>
          </a:p>
          <a:p>
            <a:r>
              <a:rPr lang="en-US" dirty="0"/>
              <a:t>The Immutable God</a:t>
            </a:r>
          </a:p>
          <a:p>
            <a:r>
              <a:rPr lang="en-US" dirty="0"/>
              <a:t>The Omnipotent God</a:t>
            </a:r>
          </a:p>
          <a:p>
            <a:r>
              <a:rPr lang="en-US" dirty="0"/>
              <a:t>The Omniscient God</a:t>
            </a:r>
          </a:p>
          <a:p>
            <a:r>
              <a:rPr lang="en-US" dirty="0"/>
              <a:t>The Omnipresent God</a:t>
            </a:r>
          </a:p>
          <a:p>
            <a:r>
              <a:rPr lang="en-US" dirty="0"/>
              <a:t>The Holy God</a:t>
            </a:r>
          </a:p>
          <a:p>
            <a:r>
              <a:rPr lang="en-US" dirty="0"/>
              <a:t>The Sovereign God</a:t>
            </a:r>
          </a:p>
          <a:p>
            <a:r>
              <a:rPr lang="en-US" dirty="0"/>
              <a:t>The Love of God</a:t>
            </a:r>
          </a:p>
          <a:p>
            <a:r>
              <a:rPr lang="en-US" dirty="0">
                <a:solidFill>
                  <a:srgbClr val="FF0000"/>
                </a:solidFill>
              </a:rPr>
              <a:t>The Faithfulness of God</a:t>
            </a:r>
          </a:p>
          <a:p>
            <a:r>
              <a:rPr lang="en-US" dirty="0"/>
              <a:t>The Comfort of God</a:t>
            </a:r>
          </a:p>
        </p:txBody>
      </p:sp>
    </p:spTree>
    <p:extLst>
      <p:ext uri="{BB962C8B-B14F-4D97-AF65-F5344CB8AC3E}">
        <p14:creationId xmlns:p14="http://schemas.microsoft.com/office/powerpoint/2010/main" val="2761136473"/>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9764" y="619227"/>
            <a:ext cx="11001676" cy="4114800"/>
          </a:xfrm>
        </p:spPr>
        <p:txBody>
          <a:bodyPr/>
          <a:lstStyle/>
          <a:p>
            <a:r>
              <a:rPr lang="en-US" dirty="0"/>
              <a:t>The faithfulness of God means that God will never desert us nor forsake us.</a:t>
            </a:r>
          </a:p>
          <a:p>
            <a:pPr marL="109728" indent="0">
              <a:buNone/>
            </a:pPr>
            <a:endParaRPr lang="en-US" dirty="0"/>
          </a:p>
          <a:p>
            <a:r>
              <a:rPr lang="en-US" dirty="0"/>
              <a:t>It means that He will stick by us whether we are doing well or doing poorly, whether we are on the top of the spiritual mountain or down in the valley.</a:t>
            </a:r>
          </a:p>
          <a:p>
            <a:pPr marL="109728" indent="0">
              <a:buNone/>
            </a:pPr>
            <a:endParaRPr lang="en-US" dirty="0"/>
          </a:p>
          <a:p>
            <a:r>
              <a:rPr lang="en-US" dirty="0"/>
              <a:t>God is always available.</a:t>
            </a:r>
          </a:p>
        </p:txBody>
      </p:sp>
      <p:sp>
        <p:nvSpPr>
          <p:cNvPr id="4" name="TextBox 3"/>
          <p:cNvSpPr txBox="1"/>
          <p:nvPr/>
        </p:nvSpPr>
        <p:spPr>
          <a:xfrm>
            <a:off x="587141" y="5029201"/>
            <a:ext cx="10934299" cy="954107"/>
          </a:xfrm>
          <a:prstGeom prst="rect">
            <a:avLst/>
          </a:prstGeom>
          <a:noFill/>
        </p:spPr>
        <p:txBody>
          <a:bodyPr wrap="square" rtlCol="0">
            <a:spAutoFit/>
          </a:bodyPr>
          <a:lstStyle/>
          <a:p>
            <a:r>
              <a:rPr lang="en-US" sz="2800" dirty="0">
                <a:solidFill>
                  <a:prstClr val="black"/>
                </a:solidFill>
                <a:latin typeface="Lucida Sans Unicode"/>
              </a:rPr>
              <a:t>Walter Winchell said, “A real friend is one who walks in when the rest of the world walks out.”</a:t>
            </a:r>
          </a:p>
        </p:txBody>
      </p:sp>
    </p:spTree>
    <p:extLst>
      <p:ext uri="{BB962C8B-B14F-4D97-AF65-F5344CB8AC3E}">
        <p14:creationId xmlns:p14="http://schemas.microsoft.com/office/powerpoint/2010/main" val="15902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481328"/>
            <a:ext cx="8229600" cy="4690872"/>
          </a:xfrm>
        </p:spPr>
        <p:txBody>
          <a:bodyPr>
            <a:normAutofit fontScale="85000" lnSpcReduction="20000"/>
          </a:bodyPr>
          <a:lstStyle/>
          <a:p>
            <a:pPr marL="109728" indent="0">
              <a:buNone/>
            </a:pPr>
            <a:r>
              <a:rPr lang="en-US" dirty="0"/>
              <a:t>Romans 3</a:t>
            </a:r>
          </a:p>
          <a:p>
            <a:pPr lvl="0"/>
            <a:r>
              <a:rPr lang="en-US" dirty="0"/>
              <a:t>We are unrighteous</a:t>
            </a:r>
          </a:p>
          <a:p>
            <a:pPr lvl="0"/>
            <a:r>
              <a:rPr lang="en-US" dirty="0"/>
              <a:t>We do not seek for God</a:t>
            </a:r>
          </a:p>
          <a:p>
            <a:pPr lvl="0"/>
            <a:r>
              <a:rPr lang="en-US" dirty="0"/>
              <a:t>We are useless</a:t>
            </a:r>
          </a:p>
          <a:p>
            <a:pPr lvl="0"/>
            <a:r>
              <a:rPr lang="en-US" dirty="0"/>
              <a:t>We do not do good</a:t>
            </a:r>
          </a:p>
          <a:p>
            <a:pPr lvl="0"/>
            <a:r>
              <a:rPr lang="en-US" dirty="0"/>
              <a:t>We are deceitful</a:t>
            </a:r>
          </a:p>
          <a:p>
            <a:pPr lvl="0"/>
            <a:r>
              <a:rPr lang="en-US" dirty="0"/>
              <a:t>We do not fear God</a:t>
            </a:r>
          </a:p>
          <a:p>
            <a:pPr lvl="0"/>
            <a:r>
              <a:rPr lang="en-US" dirty="0"/>
              <a:t>We are sinners</a:t>
            </a:r>
          </a:p>
          <a:p>
            <a:pPr marL="109728" indent="0">
              <a:buNone/>
            </a:pPr>
            <a:endParaRPr lang="en-US" dirty="0"/>
          </a:p>
          <a:p>
            <a:pPr marL="109728" indent="0">
              <a:buNone/>
            </a:pPr>
            <a:r>
              <a:rPr lang="en-US" dirty="0"/>
              <a:t>Ephesians 2</a:t>
            </a:r>
          </a:p>
          <a:p>
            <a:pPr lvl="0"/>
            <a:r>
              <a:rPr lang="en-US" dirty="0"/>
              <a:t>We are dead in our sins</a:t>
            </a:r>
          </a:p>
          <a:p>
            <a:pPr lvl="0"/>
            <a:r>
              <a:rPr lang="en-US" dirty="0"/>
              <a:t>We live in the lusts of our flesh</a:t>
            </a:r>
          </a:p>
          <a:p>
            <a:pPr lvl="0"/>
            <a:r>
              <a:rPr lang="en-US" dirty="0"/>
              <a:t>We are by nature children of wrath</a:t>
            </a:r>
          </a:p>
        </p:txBody>
      </p:sp>
      <p:sp>
        <p:nvSpPr>
          <p:cNvPr id="3" name="Title 2"/>
          <p:cNvSpPr>
            <a:spLocks noGrp="1"/>
          </p:cNvSpPr>
          <p:nvPr>
            <p:ph type="title"/>
          </p:nvPr>
        </p:nvSpPr>
        <p:spPr/>
        <p:txBody>
          <a:bodyPr>
            <a:normAutofit/>
          </a:bodyPr>
          <a:lstStyle/>
          <a:p>
            <a:r>
              <a:rPr lang="en-US" dirty="0">
                <a:solidFill>
                  <a:srgbClr val="FF0000"/>
                </a:solidFill>
                <a:effectLst/>
              </a:rPr>
              <a:t>God’s Faithfulness is a necessity</a:t>
            </a:r>
            <a:endParaRPr lang="en-US" dirty="0">
              <a:solidFill>
                <a:srgbClr val="FF0000"/>
              </a:solidFill>
            </a:endParaRPr>
          </a:p>
        </p:txBody>
      </p:sp>
    </p:spTree>
    <p:extLst>
      <p:ext uri="{BB962C8B-B14F-4D97-AF65-F5344CB8AC3E}">
        <p14:creationId xmlns:p14="http://schemas.microsoft.com/office/powerpoint/2010/main" val="2730837300"/>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4BCCC4-DDDA-0520-34F5-432E5A8F95BD}"/>
              </a:ext>
            </a:extLst>
          </p:cNvPr>
          <p:cNvPicPr>
            <a:picLocks noChangeAspect="1"/>
          </p:cNvPicPr>
          <p:nvPr/>
        </p:nvPicPr>
        <p:blipFill>
          <a:blip r:embed="rId2"/>
          <a:stretch>
            <a:fillRect/>
          </a:stretch>
        </p:blipFill>
        <p:spPr>
          <a:xfrm>
            <a:off x="755929" y="1325306"/>
            <a:ext cx="4385356" cy="3429573"/>
          </a:xfrm>
          <a:prstGeom prst="rect">
            <a:avLst/>
          </a:prstGeom>
        </p:spPr>
      </p:pic>
      <p:pic>
        <p:nvPicPr>
          <p:cNvPr id="7" name="Picture 6">
            <a:extLst>
              <a:ext uri="{FF2B5EF4-FFF2-40B4-BE49-F238E27FC236}">
                <a16:creationId xmlns:a16="http://schemas.microsoft.com/office/drawing/2014/main" id="{BA505780-0095-9488-5B06-1A60FAF1BEC3}"/>
              </a:ext>
            </a:extLst>
          </p:cNvPr>
          <p:cNvPicPr>
            <a:picLocks noChangeAspect="1"/>
          </p:cNvPicPr>
          <p:nvPr/>
        </p:nvPicPr>
        <p:blipFill>
          <a:blip r:embed="rId3"/>
          <a:stretch>
            <a:fillRect/>
          </a:stretch>
        </p:blipFill>
        <p:spPr>
          <a:xfrm>
            <a:off x="6538040" y="1325306"/>
            <a:ext cx="3327855" cy="3475760"/>
          </a:xfrm>
          <a:prstGeom prst="rect">
            <a:avLst/>
          </a:prstGeom>
        </p:spPr>
      </p:pic>
    </p:spTree>
    <p:extLst>
      <p:ext uri="{BB962C8B-B14F-4D97-AF65-F5344CB8AC3E}">
        <p14:creationId xmlns:p14="http://schemas.microsoft.com/office/powerpoint/2010/main" val="213998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US" dirty="0"/>
              <a:t>Psalm 73</a:t>
            </a:r>
          </a:p>
          <a:p>
            <a:pPr marL="109728" indent="0">
              <a:buNone/>
            </a:pPr>
            <a:endParaRPr lang="en-US" dirty="0"/>
          </a:p>
          <a:p>
            <a:pPr marL="109728" indent="0">
              <a:buNone/>
            </a:pPr>
            <a:r>
              <a:rPr lang="en-US" dirty="0"/>
              <a:t>    </a:t>
            </a:r>
            <a:r>
              <a:rPr lang="en-US" baseline="30000" dirty="0"/>
              <a:t>21</a:t>
            </a:r>
            <a:r>
              <a:rPr lang="en-US" dirty="0"/>
              <a:t>When my heart was embittered</a:t>
            </a:r>
            <a:br>
              <a:rPr lang="en-US" dirty="0"/>
            </a:br>
            <a:r>
              <a:rPr lang="en-US" dirty="0"/>
              <a:t>         And I was pierced within, </a:t>
            </a:r>
            <a:br>
              <a:rPr lang="en-US" dirty="0"/>
            </a:br>
            <a:r>
              <a:rPr lang="en-US" dirty="0"/>
              <a:t>    </a:t>
            </a:r>
            <a:r>
              <a:rPr lang="en-US" baseline="30000" dirty="0"/>
              <a:t>22</a:t>
            </a:r>
            <a:r>
              <a:rPr lang="en-US" dirty="0"/>
              <a:t>Then I was senseless and ignorant;</a:t>
            </a:r>
            <a:br>
              <a:rPr lang="en-US" dirty="0"/>
            </a:br>
            <a:r>
              <a:rPr lang="en-US" dirty="0"/>
              <a:t>         I was like a beast before You. </a:t>
            </a:r>
            <a:br>
              <a:rPr lang="en-US" dirty="0"/>
            </a:br>
            <a:r>
              <a:rPr lang="en-US" dirty="0"/>
              <a:t>    </a:t>
            </a:r>
            <a:r>
              <a:rPr lang="en-US" baseline="30000" dirty="0"/>
              <a:t>23</a:t>
            </a:r>
            <a:r>
              <a:rPr lang="en-US" dirty="0"/>
              <a:t>Nevertheless I am continually with You;</a:t>
            </a:r>
            <a:br>
              <a:rPr lang="en-US" dirty="0"/>
            </a:br>
            <a:r>
              <a:rPr lang="en-US" dirty="0"/>
              <a:t>         You have taken hold of my right hand.</a:t>
            </a:r>
          </a:p>
        </p:txBody>
      </p:sp>
      <p:sp>
        <p:nvSpPr>
          <p:cNvPr id="3" name="Title 2"/>
          <p:cNvSpPr>
            <a:spLocks noGrp="1"/>
          </p:cNvSpPr>
          <p:nvPr>
            <p:ph type="title"/>
          </p:nvPr>
        </p:nvSpPr>
        <p:spPr/>
        <p:txBody>
          <a:bodyPr>
            <a:normAutofit/>
          </a:bodyPr>
          <a:lstStyle/>
          <a:p>
            <a:r>
              <a:rPr lang="en-US" dirty="0">
                <a:solidFill>
                  <a:srgbClr val="FF0000"/>
                </a:solidFill>
                <a:effectLst/>
              </a:rPr>
              <a:t>God will always receive us back</a:t>
            </a:r>
            <a:endParaRPr lang="en-US" dirty="0">
              <a:solidFill>
                <a:srgbClr val="FF0000"/>
              </a:solidFill>
            </a:endParaRPr>
          </a:p>
        </p:txBody>
      </p:sp>
    </p:spTree>
    <p:extLst>
      <p:ext uri="{BB962C8B-B14F-4D97-AF65-F5344CB8AC3E}">
        <p14:creationId xmlns:p14="http://schemas.microsoft.com/office/powerpoint/2010/main" val="4124806984"/>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29389" y="685800"/>
            <a:ext cx="10847672" cy="923330"/>
          </a:xfrm>
        </p:spPr>
        <p:txBody>
          <a:bodyPr/>
          <a:lstStyle/>
          <a:p>
            <a:pPr marL="109728" indent="0">
              <a:buNone/>
            </a:pPr>
            <a:r>
              <a:rPr lang="en-US" dirty="0"/>
              <a:t>If God accepted us as </a:t>
            </a:r>
            <a:r>
              <a:rPr lang="en-US" dirty="0" err="1"/>
              <a:t>unforgiven</a:t>
            </a:r>
            <a:r>
              <a:rPr lang="en-US" dirty="0"/>
              <a:t> sinners then what would induce Him to leave us as forgiven saints?</a:t>
            </a:r>
          </a:p>
        </p:txBody>
      </p:sp>
      <p:sp>
        <p:nvSpPr>
          <p:cNvPr id="4" name="TextBox 3"/>
          <p:cNvSpPr txBox="1"/>
          <p:nvPr/>
        </p:nvSpPr>
        <p:spPr>
          <a:xfrm>
            <a:off x="529389" y="2362200"/>
            <a:ext cx="10703293" cy="507831"/>
          </a:xfrm>
          <a:prstGeom prst="rect">
            <a:avLst/>
          </a:prstGeom>
          <a:noFill/>
        </p:spPr>
        <p:txBody>
          <a:bodyPr wrap="square" rtlCol="0">
            <a:spAutoFit/>
          </a:bodyPr>
          <a:lstStyle/>
          <a:p>
            <a:r>
              <a:rPr lang="en-US" sz="2700" dirty="0">
                <a:solidFill>
                  <a:prstClr val="black"/>
                </a:solidFill>
                <a:latin typeface="Lucida Sans Unicode"/>
              </a:rPr>
              <a:t>God is infinitely invested in us; He bought us with His Son.</a:t>
            </a:r>
          </a:p>
        </p:txBody>
      </p:sp>
    </p:spTree>
    <p:extLst>
      <p:ext uri="{BB962C8B-B14F-4D97-AF65-F5344CB8AC3E}">
        <p14:creationId xmlns:p14="http://schemas.microsoft.com/office/powerpoint/2010/main" val="1867417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E0E446-6563-E247-9F5E-AB2F856BE9F4}"/>
              </a:ext>
            </a:extLst>
          </p:cNvPr>
          <p:cNvSpPr txBox="1"/>
          <p:nvPr/>
        </p:nvSpPr>
        <p:spPr>
          <a:xfrm>
            <a:off x="519764" y="1163053"/>
            <a:ext cx="10703293" cy="1754326"/>
          </a:xfrm>
          <a:prstGeom prst="rect">
            <a:avLst/>
          </a:prstGeom>
          <a:noFill/>
        </p:spPr>
        <p:txBody>
          <a:bodyPr wrap="square" rtlCol="0">
            <a:spAutoFit/>
          </a:bodyPr>
          <a:lstStyle/>
          <a:p>
            <a:r>
              <a:rPr lang="en-US" sz="2700" dirty="0">
                <a:solidFill>
                  <a:prstClr val="black"/>
                </a:solidFill>
                <a:latin typeface="Lucida Sans Unicode"/>
              </a:rPr>
              <a:t>1 John 1:9</a:t>
            </a:r>
          </a:p>
          <a:p>
            <a:endParaRPr lang="en-US" sz="2700" dirty="0">
              <a:solidFill>
                <a:prstClr val="black"/>
              </a:solidFill>
              <a:latin typeface="Lucida Sans Unicode"/>
            </a:endParaRPr>
          </a:p>
          <a:p>
            <a:r>
              <a:rPr lang="en-US" sz="2700" dirty="0">
                <a:solidFill>
                  <a:prstClr val="black"/>
                </a:solidFill>
                <a:latin typeface="Lucida Sans Unicode"/>
              </a:rPr>
              <a:t>If we confess our sins, He is faithful and righteous to forgive us our sins and to cleanse us from all unrighteousness.</a:t>
            </a:r>
          </a:p>
        </p:txBody>
      </p:sp>
    </p:spTree>
    <p:extLst>
      <p:ext uri="{BB962C8B-B14F-4D97-AF65-F5344CB8AC3E}">
        <p14:creationId xmlns:p14="http://schemas.microsoft.com/office/powerpoint/2010/main" val="3879980819"/>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1E720F-1AE3-7E7E-36FA-8E3D50A1E02A}"/>
              </a:ext>
            </a:extLst>
          </p:cNvPr>
          <p:cNvPicPr>
            <a:picLocks noChangeAspect="1"/>
          </p:cNvPicPr>
          <p:nvPr/>
        </p:nvPicPr>
        <p:blipFill>
          <a:blip r:embed="rId2"/>
          <a:stretch>
            <a:fillRect/>
          </a:stretch>
        </p:blipFill>
        <p:spPr>
          <a:xfrm>
            <a:off x="2810577" y="218430"/>
            <a:ext cx="6874969" cy="5815946"/>
          </a:xfrm>
          <a:prstGeom prst="rect">
            <a:avLst/>
          </a:prstGeom>
        </p:spPr>
      </p:pic>
    </p:spTree>
    <p:extLst>
      <p:ext uri="{BB962C8B-B14F-4D97-AF65-F5344CB8AC3E}">
        <p14:creationId xmlns:p14="http://schemas.microsoft.com/office/powerpoint/2010/main" val="3481879256"/>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269" y="685800"/>
            <a:ext cx="10684043" cy="2018899"/>
          </a:xfrm>
        </p:spPr>
        <p:txBody>
          <a:bodyPr/>
          <a:lstStyle/>
          <a:p>
            <a:pPr lvl="0"/>
            <a:r>
              <a:rPr lang="en-US" dirty="0"/>
              <a:t>Do you sometimes think that God has abandoned you?</a:t>
            </a:r>
          </a:p>
          <a:p>
            <a:pPr lvl="0"/>
            <a:r>
              <a:rPr lang="en-US" dirty="0"/>
              <a:t>Do you wonder if you might have lost your salvation?</a:t>
            </a:r>
          </a:p>
          <a:p>
            <a:pPr lvl="0"/>
            <a:r>
              <a:rPr lang="en-US" dirty="0"/>
              <a:t>Do you sometimes think that you’ve been so bad that God no longer loves you?</a:t>
            </a:r>
          </a:p>
        </p:txBody>
      </p:sp>
      <p:sp>
        <p:nvSpPr>
          <p:cNvPr id="4" name="TextBox 3"/>
          <p:cNvSpPr txBox="1"/>
          <p:nvPr/>
        </p:nvSpPr>
        <p:spPr>
          <a:xfrm>
            <a:off x="712268" y="3691637"/>
            <a:ext cx="10684043" cy="923330"/>
          </a:xfrm>
          <a:prstGeom prst="rect">
            <a:avLst/>
          </a:prstGeom>
          <a:noFill/>
        </p:spPr>
        <p:txBody>
          <a:bodyPr wrap="square" rtlCol="0">
            <a:spAutoFit/>
          </a:bodyPr>
          <a:lstStyle/>
          <a:p>
            <a:r>
              <a:rPr lang="en-US" sz="2700" dirty="0">
                <a:solidFill>
                  <a:prstClr val="black"/>
                </a:solidFill>
                <a:latin typeface="Lucida Sans Unicode"/>
              </a:rPr>
              <a:t>Then study and mediate on God’s faithfulness. It will change your life.</a:t>
            </a:r>
          </a:p>
        </p:txBody>
      </p:sp>
    </p:spTree>
    <p:extLst>
      <p:ext uri="{BB962C8B-B14F-4D97-AF65-F5344CB8AC3E}">
        <p14:creationId xmlns:p14="http://schemas.microsoft.com/office/powerpoint/2010/main" val="3498615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109728" indent="0">
              <a:buNone/>
            </a:pPr>
            <a:r>
              <a:rPr lang="en-US" dirty="0">
                <a:latin typeface="Calibri" panose="020F0502020204030204" pitchFamily="34" charset="0"/>
                <a:ea typeface="Calibri" panose="020F0502020204030204" pitchFamily="34" charset="0"/>
                <a:cs typeface="Calibri" panose="020F0502020204030204" pitchFamily="34" charset="0"/>
              </a:rPr>
              <a:t>1 Corinthians 3:11-15</a:t>
            </a:r>
          </a:p>
          <a:p>
            <a:pPr marL="109728"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dirty="0">
                <a:latin typeface="Calibri" panose="020F0502020204030204" pitchFamily="34" charset="0"/>
                <a:ea typeface="Calibri" panose="020F0502020204030204" pitchFamily="34" charset="0"/>
                <a:cs typeface="Calibri" panose="020F0502020204030204" pitchFamily="34" charset="0"/>
              </a:rPr>
              <a:t> </a:t>
            </a:r>
            <a:r>
              <a:rPr lang="en-US" baseline="30000" dirty="0">
                <a:latin typeface="Calibri" panose="020F0502020204030204" pitchFamily="34" charset="0"/>
                <a:ea typeface="Calibri" panose="020F0502020204030204" pitchFamily="34" charset="0"/>
                <a:cs typeface="Calibri" panose="020F0502020204030204" pitchFamily="34" charset="0"/>
              </a:rPr>
              <a:t>11</a:t>
            </a:r>
            <a:r>
              <a:rPr lang="en-US" dirty="0">
                <a:latin typeface="Calibri" panose="020F0502020204030204" pitchFamily="34" charset="0"/>
                <a:ea typeface="Calibri" panose="020F0502020204030204" pitchFamily="34" charset="0"/>
                <a:cs typeface="Calibri" panose="020F0502020204030204" pitchFamily="34" charset="0"/>
              </a:rPr>
              <a:t>For no man can lay a foundation other than the one which is laid, which is Jesus Christ. </a:t>
            </a:r>
          </a:p>
          <a:p>
            <a:pPr marL="109728" indent="0">
              <a:buNone/>
            </a:pPr>
            <a:r>
              <a:rPr lang="en-US" dirty="0">
                <a:latin typeface="Calibri" panose="020F0502020204030204" pitchFamily="34" charset="0"/>
                <a:ea typeface="Calibri" panose="020F0502020204030204" pitchFamily="34" charset="0"/>
                <a:cs typeface="Calibri" panose="020F0502020204030204" pitchFamily="34" charset="0"/>
              </a:rPr>
              <a:t> </a:t>
            </a:r>
            <a:r>
              <a:rPr lang="en-US" baseline="30000" dirty="0">
                <a:latin typeface="Calibri" panose="020F0502020204030204" pitchFamily="34" charset="0"/>
                <a:ea typeface="Calibri" panose="020F0502020204030204" pitchFamily="34" charset="0"/>
                <a:cs typeface="Calibri" panose="020F0502020204030204" pitchFamily="34" charset="0"/>
              </a:rPr>
              <a:t>12</a:t>
            </a:r>
            <a:r>
              <a:rPr lang="en-US" dirty="0">
                <a:latin typeface="Calibri" panose="020F0502020204030204" pitchFamily="34" charset="0"/>
                <a:ea typeface="Calibri" panose="020F0502020204030204" pitchFamily="34" charset="0"/>
                <a:cs typeface="Calibri" panose="020F0502020204030204" pitchFamily="34" charset="0"/>
              </a:rPr>
              <a:t>Now if any man builds on the foundation with gold, silver, precious stones, wood, hay, straw, </a:t>
            </a:r>
          </a:p>
          <a:p>
            <a:pPr marL="109728" indent="0">
              <a:buNone/>
            </a:pPr>
            <a:r>
              <a:rPr lang="en-US" dirty="0">
                <a:latin typeface="Calibri" panose="020F0502020204030204" pitchFamily="34" charset="0"/>
                <a:ea typeface="Calibri" panose="020F0502020204030204" pitchFamily="34" charset="0"/>
                <a:cs typeface="Calibri" panose="020F0502020204030204" pitchFamily="34" charset="0"/>
              </a:rPr>
              <a:t> </a:t>
            </a:r>
            <a:r>
              <a:rPr lang="en-US" baseline="30000" dirty="0">
                <a:latin typeface="Calibri" panose="020F0502020204030204" pitchFamily="34" charset="0"/>
                <a:ea typeface="Calibri" panose="020F0502020204030204" pitchFamily="34" charset="0"/>
                <a:cs typeface="Calibri" panose="020F0502020204030204" pitchFamily="34" charset="0"/>
              </a:rPr>
              <a:t>13</a:t>
            </a:r>
            <a:r>
              <a:rPr lang="en-US" dirty="0">
                <a:latin typeface="Calibri" panose="020F0502020204030204" pitchFamily="34" charset="0"/>
                <a:ea typeface="Calibri" panose="020F0502020204030204" pitchFamily="34" charset="0"/>
                <a:cs typeface="Calibri" panose="020F0502020204030204" pitchFamily="34" charset="0"/>
              </a:rPr>
              <a:t>each man's work will become evident; for the day will show it because it is to be revealed with fire, and the fire itself will test the quality of each man's work. </a:t>
            </a:r>
          </a:p>
          <a:p>
            <a:pPr marL="109728" indent="0">
              <a:buNone/>
            </a:pPr>
            <a:r>
              <a:rPr lang="en-US" dirty="0">
                <a:latin typeface="Calibri" panose="020F0502020204030204" pitchFamily="34" charset="0"/>
                <a:ea typeface="Calibri" panose="020F0502020204030204" pitchFamily="34" charset="0"/>
                <a:cs typeface="Calibri" panose="020F0502020204030204" pitchFamily="34" charset="0"/>
              </a:rPr>
              <a:t> </a:t>
            </a:r>
            <a:r>
              <a:rPr lang="en-US" baseline="30000" dirty="0">
                <a:latin typeface="Calibri" panose="020F0502020204030204" pitchFamily="34" charset="0"/>
                <a:ea typeface="Calibri" panose="020F0502020204030204" pitchFamily="34" charset="0"/>
                <a:cs typeface="Calibri" panose="020F0502020204030204" pitchFamily="34" charset="0"/>
              </a:rPr>
              <a:t>14</a:t>
            </a:r>
            <a:r>
              <a:rPr lang="en-US" dirty="0">
                <a:latin typeface="Calibri" panose="020F0502020204030204" pitchFamily="34" charset="0"/>
                <a:ea typeface="Calibri" panose="020F0502020204030204" pitchFamily="34" charset="0"/>
                <a:cs typeface="Calibri" panose="020F0502020204030204" pitchFamily="34" charset="0"/>
              </a:rPr>
              <a:t>If any man's work which he has built on it remains, he will receive a reward. </a:t>
            </a:r>
          </a:p>
          <a:p>
            <a:pPr marL="109728" indent="0">
              <a:buNone/>
            </a:pPr>
            <a:r>
              <a:rPr lang="en-US" dirty="0">
                <a:latin typeface="Calibri" panose="020F0502020204030204" pitchFamily="34" charset="0"/>
                <a:ea typeface="Calibri" panose="020F0502020204030204" pitchFamily="34" charset="0"/>
                <a:cs typeface="Calibri" panose="020F0502020204030204" pitchFamily="34" charset="0"/>
              </a:rPr>
              <a:t> </a:t>
            </a:r>
            <a:r>
              <a:rPr lang="en-US" baseline="30000" dirty="0">
                <a:latin typeface="Calibri" panose="020F0502020204030204" pitchFamily="34" charset="0"/>
                <a:ea typeface="Calibri" panose="020F0502020204030204" pitchFamily="34" charset="0"/>
                <a:cs typeface="Calibri" panose="020F0502020204030204" pitchFamily="34" charset="0"/>
              </a:rPr>
              <a:t>15</a:t>
            </a:r>
            <a:r>
              <a:rPr lang="en-US" dirty="0">
                <a:latin typeface="Calibri" panose="020F0502020204030204" pitchFamily="34" charset="0"/>
                <a:ea typeface="Calibri" panose="020F0502020204030204" pitchFamily="34" charset="0"/>
                <a:cs typeface="Calibri" panose="020F0502020204030204" pitchFamily="34" charset="0"/>
              </a:rPr>
              <a:t>If any man's work is burned up, he will suffer loss; but he himself will be saved, yet so as through fire. </a:t>
            </a:r>
          </a:p>
        </p:txBody>
      </p:sp>
      <p:sp>
        <p:nvSpPr>
          <p:cNvPr id="3" name="Title 2"/>
          <p:cNvSpPr>
            <a:spLocks noGrp="1"/>
          </p:cNvSpPr>
          <p:nvPr>
            <p:ph type="title"/>
          </p:nvPr>
        </p:nvSpPr>
        <p:spPr/>
        <p:txBody>
          <a:bodyPr>
            <a:normAutofit/>
          </a:bodyPr>
          <a:lstStyle/>
          <a:p>
            <a:r>
              <a:rPr lang="en-US" dirty="0">
                <a:solidFill>
                  <a:srgbClr val="FF0000"/>
                </a:solidFill>
                <a:effectLst/>
              </a:rPr>
              <a:t>We will be brought to Heaven</a:t>
            </a:r>
            <a:endParaRPr lang="en-US" dirty="0">
              <a:solidFill>
                <a:srgbClr val="FF0000"/>
              </a:solidFill>
            </a:endParaRPr>
          </a:p>
        </p:txBody>
      </p:sp>
    </p:spTree>
    <p:extLst>
      <p:ext uri="{BB962C8B-B14F-4D97-AF65-F5344CB8AC3E}">
        <p14:creationId xmlns:p14="http://schemas.microsoft.com/office/powerpoint/2010/main" val="1936340349"/>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81329"/>
            <a:ext cx="10623082" cy="2023872"/>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2 Timothy 2:13</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If we are faithless, He remains faithful, for He cannot deny Himself.</a:t>
            </a:r>
          </a:p>
        </p:txBody>
      </p:sp>
      <p:sp>
        <p:nvSpPr>
          <p:cNvPr id="3" name="Title 2"/>
          <p:cNvSpPr>
            <a:spLocks noGrp="1"/>
          </p:cNvSpPr>
          <p:nvPr>
            <p:ph type="title"/>
          </p:nvPr>
        </p:nvSpPr>
        <p:spPr/>
        <p:txBody>
          <a:bodyPr>
            <a:normAutofit/>
          </a:bodyPr>
          <a:lstStyle/>
          <a:p>
            <a:r>
              <a:rPr lang="en-US" dirty="0">
                <a:solidFill>
                  <a:srgbClr val="FF0000"/>
                </a:solidFill>
                <a:effectLst/>
              </a:rPr>
              <a:t>Security of our relationship</a:t>
            </a:r>
            <a:endParaRPr lang="en-US" dirty="0">
              <a:solidFill>
                <a:srgbClr val="FF0000"/>
              </a:solidFill>
            </a:endParaRPr>
          </a:p>
        </p:txBody>
      </p:sp>
      <p:sp>
        <p:nvSpPr>
          <p:cNvPr id="4" name="TextBox 3"/>
          <p:cNvSpPr txBox="1"/>
          <p:nvPr/>
        </p:nvSpPr>
        <p:spPr>
          <a:xfrm>
            <a:off x="1752600" y="3886200"/>
            <a:ext cx="8763000" cy="923330"/>
          </a:xfrm>
          <a:prstGeom prst="rect">
            <a:avLst/>
          </a:prstGeom>
          <a:noFill/>
        </p:spPr>
        <p:txBody>
          <a:bodyPr wrap="square" rtlCol="0">
            <a:spAutoFit/>
          </a:bodyPr>
          <a:lstStyle/>
          <a:p>
            <a:r>
              <a:rPr lang="en-US" dirty="0">
                <a:solidFill>
                  <a:prstClr val="black"/>
                </a:solidFill>
                <a:latin typeface="Lucida Sans Unicode"/>
              </a:rPr>
              <a:t>Our Security of Salvation = (My character x 0%) + (God’s character x 100%)</a:t>
            </a:r>
          </a:p>
          <a:p>
            <a:endParaRPr lang="en-US" dirty="0">
              <a:solidFill>
                <a:prstClr val="black"/>
              </a:solidFill>
              <a:latin typeface="Lucida Sans Unicode"/>
            </a:endParaRPr>
          </a:p>
          <a:p>
            <a:r>
              <a:rPr lang="en-US" dirty="0">
                <a:solidFill>
                  <a:prstClr val="black"/>
                </a:solidFill>
                <a:latin typeface="Lucida Sans Unicode"/>
              </a:rPr>
              <a:t>Our Security of Salvation = God’s character</a:t>
            </a:r>
          </a:p>
        </p:txBody>
      </p:sp>
    </p:spTree>
    <p:extLst>
      <p:ext uri="{BB962C8B-B14F-4D97-AF65-F5344CB8AC3E}">
        <p14:creationId xmlns:p14="http://schemas.microsoft.com/office/powerpoint/2010/main" val="197198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6766" y="457200"/>
            <a:ext cx="11078678" cy="4876800"/>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Hebrews 13:5</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“I WILL NEVER DESERT YOU, NOR WILL I EVER FORSAKE YOU.”</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1 John 5:13</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These things I have written to you who believe in the name of the Son of God, so that you may </a:t>
            </a:r>
            <a:r>
              <a:rPr lang="en-US" sz="2800" b="1" u="sng" dirty="0">
                <a:latin typeface="Calibri" panose="020F0502020204030204" pitchFamily="34" charset="0"/>
                <a:ea typeface="Calibri" panose="020F0502020204030204" pitchFamily="34" charset="0"/>
                <a:cs typeface="Calibri" panose="020F0502020204030204" pitchFamily="34" charset="0"/>
              </a:rPr>
              <a:t>know</a:t>
            </a:r>
            <a:r>
              <a:rPr lang="en-US" sz="2800" dirty="0">
                <a:latin typeface="Calibri" panose="020F0502020204030204" pitchFamily="34" charset="0"/>
                <a:ea typeface="Calibri" panose="020F0502020204030204" pitchFamily="34" charset="0"/>
                <a:cs typeface="Calibri" panose="020F0502020204030204" pitchFamily="34" charset="0"/>
              </a:rPr>
              <a:t> that you have eternal life.</a:t>
            </a:r>
          </a:p>
        </p:txBody>
      </p:sp>
    </p:spTree>
    <p:extLst>
      <p:ext uri="{BB962C8B-B14F-4D97-AF65-F5344CB8AC3E}">
        <p14:creationId xmlns:p14="http://schemas.microsoft.com/office/powerpoint/2010/main" val="1759997583"/>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5641" y="685801"/>
            <a:ext cx="10828421" cy="2514600"/>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Philippians 1:6</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For I am confident of this very thing, that He who began a good work in you will perfect it until the day of Christ Jesus.</a:t>
            </a:r>
          </a:p>
        </p:txBody>
      </p:sp>
    </p:spTree>
    <p:extLst>
      <p:ext uri="{BB962C8B-B14F-4D97-AF65-F5344CB8AC3E}">
        <p14:creationId xmlns:p14="http://schemas.microsoft.com/office/powerpoint/2010/main" val="739402648"/>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AC6B38-06D1-BBF6-3273-47229749E6C0}"/>
              </a:ext>
            </a:extLst>
          </p:cNvPr>
          <p:cNvSpPr txBox="1"/>
          <p:nvPr/>
        </p:nvSpPr>
        <p:spPr>
          <a:xfrm>
            <a:off x="558264" y="637204"/>
            <a:ext cx="11251933" cy="3539430"/>
          </a:xfrm>
          <a:prstGeom prst="rect">
            <a:avLst/>
          </a:prstGeom>
          <a:noFill/>
        </p:spPr>
        <p:txBody>
          <a:bodyPr wrap="square">
            <a:spAutoFit/>
          </a:bodyPr>
          <a:lstStyle/>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Hebrews 6:4-6</a:t>
            </a:r>
          </a:p>
          <a:p>
            <a:pPr marL="0" marR="0">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Calibri" panose="020F0502020204030204" pitchFamily="34" charset="0"/>
              </a:rPr>
              <a:t> </a:t>
            </a:r>
            <a:r>
              <a:rPr lang="en-US" sz="2800" baseline="30000" dirty="0">
                <a:effectLst/>
                <a:latin typeface="Calibri" panose="020F0502020204030204" pitchFamily="34" charset="0"/>
                <a:ea typeface="Calibri" panose="020F0502020204030204" pitchFamily="34" charset="0"/>
                <a:cs typeface="Calibri" panose="020F0502020204030204" pitchFamily="34" charset="0"/>
              </a:rPr>
              <a:t>4</a:t>
            </a:r>
            <a:r>
              <a:rPr lang="en-US" sz="2800" dirty="0">
                <a:effectLst/>
                <a:latin typeface="Calibri" panose="020F0502020204030204" pitchFamily="34" charset="0"/>
                <a:ea typeface="Calibri" panose="020F0502020204030204" pitchFamily="34" charset="0"/>
                <a:cs typeface="Calibri" panose="020F0502020204030204" pitchFamily="34" charset="0"/>
              </a:rPr>
              <a:t>For in the case of those who have once been enlightened and have tasted of the heavenly gift and have been made partakers of the Holy Spirit,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Calibri" panose="020F0502020204030204" pitchFamily="34" charset="0"/>
              </a:rPr>
              <a:t> </a:t>
            </a:r>
            <a:r>
              <a:rPr lang="en-US" sz="2800" baseline="30000" dirty="0">
                <a:effectLst/>
                <a:latin typeface="Calibri" panose="020F0502020204030204" pitchFamily="34" charset="0"/>
                <a:ea typeface="Calibri" panose="020F0502020204030204" pitchFamily="34" charset="0"/>
                <a:cs typeface="Calibri" panose="020F0502020204030204" pitchFamily="34" charset="0"/>
              </a:rPr>
              <a:t>5</a:t>
            </a:r>
            <a:r>
              <a:rPr lang="en-US" sz="2800" dirty="0">
                <a:effectLst/>
                <a:latin typeface="Calibri" panose="020F0502020204030204" pitchFamily="34" charset="0"/>
                <a:ea typeface="Calibri" panose="020F0502020204030204" pitchFamily="34" charset="0"/>
                <a:cs typeface="Calibri" panose="020F0502020204030204" pitchFamily="34" charset="0"/>
              </a:rPr>
              <a:t>and have tasted the good word of God and the powers of the age to come,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Calibri" panose="020F0502020204030204" pitchFamily="34" charset="0"/>
              </a:rPr>
              <a:t> </a:t>
            </a:r>
            <a:r>
              <a:rPr lang="en-US" sz="2800" baseline="30000" dirty="0">
                <a:effectLst/>
                <a:latin typeface="Calibri" panose="020F0502020204030204" pitchFamily="34" charset="0"/>
                <a:ea typeface="Calibri" panose="020F0502020204030204" pitchFamily="34" charset="0"/>
                <a:cs typeface="Calibri" panose="020F0502020204030204" pitchFamily="34" charset="0"/>
              </a:rPr>
              <a:t>6</a:t>
            </a:r>
            <a:r>
              <a:rPr lang="en-US" sz="2800" dirty="0">
                <a:effectLst/>
                <a:latin typeface="Calibri" panose="020F0502020204030204" pitchFamily="34" charset="0"/>
                <a:ea typeface="Calibri" panose="020F0502020204030204" pitchFamily="34" charset="0"/>
                <a:cs typeface="Calibri" panose="020F0502020204030204" pitchFamily="34" charset="0"/>
              </a:rPr>
              <a:t>and then have fallen away, it is impossible to renew them again to repentance, since they again crucify to themselves the Son of God and put Him to open shame.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50765539"/>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C91265-9303-86B0-33CD-18548CE33050}"/>
              </a:ext>
            </a:extLst>
          </p:cNvPr>
          <p:cNvSpPr txBox="1"/>
          <p:nvPr/>
        </p:nvSpPr>
        <p:spPr>
          <a:xfrm>
            <a:off x="481261" y="810458"/>
            <a:ext cx="10934299" cy="4401205"/>
          </a:xfrm>
          <a:prstGeom prst="rect">
            <a:avLst/>
          </a:prstGeom>
          <a:noFill/>
        </p:spPr>
        <p:txBody>
          <a:bodyPr wrap="square">
            <a:spAutoFit/>
          </a:bodyPr>
          <a:lstStyle/>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Calibri" panose="020F0502020204030204" pitchFamily="34" charset="0"/>
              </a:rPr>
              <a:t>Matthew 7:21-23</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Calibri" panose="020F0502020204030204" pitchFamily="34" charset="0"/>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Calibri" panose="020F0502020204030204" pitchFamily="34" charset="0"/>
              </a:rPr>
              <a:t>21 “Not everyone who says to Me, ‘Lord, Lord,’ will enter the kingdom of heaven, but the one who does the will of My Father who is in heaven will enter. </a:t>
            </a: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Calibri" panose="020F0502020204030204" pitchFamily="34" charset="0"/>
              </a:rPr>
              <a:t>22 Many will say to Me on that day, ‘Lord, Lord, did we not prophesy in Your name, and in Your name cast out demons, and in Your name perform many miracles?’ </a:t>
            </a: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Calibri" panose="020F0502020204030204" pitchFamily="34" charset="0"/>
              </a:rPr>
              <a:t>23 And then I will declare to them, ‘I never knew you; leave Me, you who practice lawlessness.’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46798806"/>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905000"/>
            <a:ext cx="10854088" cy="2404872"/>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John 15:11</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These things I have spoken to you so that My joy may be in you, and that your joy may be made full.</a:t>
            </a:r>
          </a:p>
        </p:txBody>
      </p:sp>
      <p:sp>
        <p:nvSpPr>
          <p:cNvPr id="3" name="Title 2"/>
          <p:cNvSpPr>
            <a:spLocks noGrp="1"/>
          </p:cNvSpPr>
          <p:nvPr>
            <p:ph type="title"/>
          </p:nvPr>
        </p:nvSpPr>
        <p:spPr/>
        <p:txBody>
          <a:bodyPr>
            <a:normAutofit/>
          </a:bodyPr>
          <a:lstStyle/>
          <a:p>
            <a:r>
              <a:rPr lang="en-US" dirty="0">
                <a:solidFill>
                  <a:srgbClr val="FF0000"/>
                </a:solidFill>
                <a:effectLst/>
              </a:rPr>
              <a:t>We can always have joy</a:t>
            </a:r>
            <a:endParaRPr lang="en-US" dirty="0">
              <a:solidFill>
                <a:srgbClr val="FF0000"/>
              </a:solidFill>
            </a:endParaRPr>
          </a:p>
        </p:txBody>
      </p:sp>
    </p:spTree>
    <p:extLst>
      <p:ext uri="{BB962C8B-B14F-4D97-AF65-F5344CB8AC3E}">
        <p14:creationId xmlns:p14="http://schemas.microsoft.com/office/powerpoint/2010/main" val="2951817915"/>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29389" y="457201"/>
            <a:ext cx="10424160" cy="2209800"/>
          </a:xfrm>
        </p:spPr>
        <p:txBody>
          <a:bodyPr/>
          <a:lstStyle/>
          <a:p>
            <a:pPr marL="109728" indent="0">
              <a:buNone/>
            </a:pPr>
            <a:r>
              <a:rPr lang="en-US" dirty="0"/>
              <a:t>Psalm 91:2</a:t>
            </a:r>
          </a:p>
          <a:p>
            <a:pPr marL="109728" indent="0">
              <a:buNone/>
            </a:pPr>
            <a:endParaRPr lang="en-US" dirty="0"/>
          </a:p>
          <a:p>
            <a:pPr marL="109728" indent="0">
              <a:buNone/>
            </a:pPr>
            <a:r>
              <a:rPr lang="en-US" dirty="0"/>
              <a:t>I will say to the LORD, "My refuge and my fortress, My God, in whom I trust!”</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2743200"/>
            <a:ext cx="4258270" cy="2648320"/>
          </a:xfrm>
          <a:prstGeom prst="rect">
            <a:avLst/>
          </a:prstGeom>
        </p:spPr>
      </p:pic>
    </p:spTree>
    <p:extLst>
      <p:ext uri="{BB962C8B-B14F-4D97-AF65-F5344CB8AC3E}">
        <p14:creationId xmlns:p14="http://schemas.microsoft.com/office/powerpoint/2010/main" val="2064515838"/>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2388" y="1733494"/>
            <a:ext cx="10876547" cy="2449628"/>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Psalm 119:67, 75</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Before I was afflicted I went astray, But now I keep Your word. </a:t>
            </a: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I know, O LORD, that Your judgments are righteous,  And that in faithfulness You have afflicted me.</a:t>
            </a:r>
          </a:p>
        </p:txBody>
      </p:sp>
      <p:sp>
        <p:nvSpPr>
          <p:cNvPr id="3" name="Title 2"/>
          <p:cNvSpPr>
            <a:spLocks noGrp="1"/>
          </p:cNvSpPr>
          <p:nvPr>
            <p:ph type="title"/>
          </p:nvPr>
        </p:nvSpPr>
        <p:spPr>
          <a:xfrm>
            <a:off x="693019" y="152400"/>
            <a:ext cx="10635916" cy="1676400"/>
          </a:xfrm>
        </p:spPr>
        <p:txBody>
          <a:bodyPr>
            <a:normAutofit fontScale="90000"/>
          </a:bodyPr>
          <a:lstStyle/>
          <a:p>
            <a:r>
              <a:rPr lang="en-US" dirty="0">
                <a:solidFill>
                  <a:srgbClr val="FF0000"/>
                </a:solidFill>
                <a:effectLst/>
              </a:rPr>
              <a:t>God is faithful in providing us with opportunities for persecution and affliction</a:t>
            </a:r>
            <a:endParaRPr lang="en-US" dirty="0">
              <a:solidFill>
                <a:srgbClr val="FF0000"/>
              </a:solidFill>
            </a:endParaRPr>
          </a:p>
        </p:txBody>
      </p:sp>
      <p:pic>
        <p:nvPicPr>
          <p:cNvPr id="5" name="Picture 4">
            <a:extLst>
              <a:ext uri="{FF2B5EF4-FFF2-40B4-BE49-F238E27FC236}">
                <a16:creationId xmlns:a16="http://schemas.microsoft.com/office/drawing/2014/main" id="{B69C1910-1DCB-C434-6847-7F526B083C5A}"/>
              </a:ext>
            </a:extLst>
          </p:cNvPr>
          <p:cNvPicPr>
            <a:picLocks noChangeAspect="1"/>
          </p:cNvPicPr>
          <p:nvPr/>
        </p:nvPicPr>
        <p:blipFill>
          <a:blip r:embed="rId2"/>
          <a:stretch>
            <a:fillRect/>
          </a:stretch>
        </p:blipFill>
        <p:spPr>
          <a:xfrm>
            <a:off x="8028853" y="4081112"/>
            <a:ext cx="3433874" cy="2524000"/>
          </a:xfrm>
          <a:prstGeom prst="rect">
            <a:avLst/>
          </a:prstGeom>
        </p:spPr>
      </p:pic>
    </p:spTree>
    <p:extLst>
      <p:ext uri="{BB962C8B-B14F-4D97-AF65-F5344CB8AC3E}">
        <p14:creationId xmlns:p14="http://schemas.microsoft.com/office/powerpoint/2010/main" val="910833376"/>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599" y="1481329"/>
            <a:ext cx="10972799" cy="2965543"/>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1 Corinthians 10:13</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No temptation has overtaken you but such as is common to man; and </a:t>
            </a:r>
            <a:r>
              <a:rPr lang="en-US" sz="2800" b="1" u="sng" dirty="0">
                <a:latin typeface="Calibri" panose="020F0502020204030204" pitchFamily="34" charset="0"/>
                <a:ea typeface="Calibri" panose="020F0502020204030204" pitchFamily="34" charset="0"/>
                <a:cs typeface="Calibri" panose="020F0502020204030204" pitchFamily="34" charset="0"/>
              </a:rPr>
              <a:t>God is faithful</a:t>
            </a:r>
            <a:r>
              <a:rPr lang="en-US" sz="2800" dirty="0">
                <a:latin typeface="Calibri" panose="020F0502020204030204" pitchFamily="34" charset="0"/>
                <a:ea typeface="Calibri" panose="020F0502020204030204" pitchFamily="34" charset="0"/>
                <a:cs typeface="Calibri" panose="020F0502020204030204" pitchFamily="34" charset="0"/>
              </a:rPr>
              <a:t>, who will not allow you to be tempted beyond what you are able, but with the temptation will provide the way of escape also, so that you will be able to endure it.</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3" name="Title 2"/>
          <p:cNvSpPr>
            <a:spLocks noGrp="1"/>
          </p:cNvSpPr>
          <p:nvPr>
            <p:ph type="title"/>
          </p:nvPr>
        </p:nvSpPr>
        <p:spPr/>
        <p:txBody>
          <a:bodyPr>
            <a:normAutofit/>
          </a:bodyPr>
          <a:lstStyle/>
          <a:p>
            <a:r>
              <a:rPr lang="en-US" dirty="0">
                <a:solidFill>
                  <a:srgbClr val="FF0000"/>
                </a:solidFill>
                <a:effectLst/>
              </a:rPr>
              <a:t>Escape from temptation</a:t>
            </a:r>
            <a:endParaRPr lang="en-US" dirty="0">
              <a:solidFill>
                <a:srgbClr val="FF0000"/>
              </a:solidFill>
            </a:endParaRPr>
          </a:p>
        </p:txBody>
      </p:sp>
    </p:spTree>
    <p:extLst>
      <p:ext uri="{BB962C8B-B14F-4D97-AF65-F5344CB8AC3E}">
        <p14:creationId xmlns:p14="http://schemas.microsoft.com/office/powerpoint/2010/main" val="3864512047"/>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9646" y="609600"/>
            <a:ext cx="10510788" cy="2481072"/>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Proverbs 7:22</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Suddenly he follows her As an ox goes to the slaughter, Or as one in fetters to the discipline of a fool.</a:t>
            </a:r>
          </a:p>
        </p:txBody>
      </p:sp>
    </p:spTree>
    <p:extLst>
      <p:ext uri="{BB962C8B-B14F-4D97-AF65-F5344CB8AC3E}">
        <p14:creationId xmlns:p14="http://schemas.microsoft.com/office/powerpoint/2010/main" val="3461070149"/>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1" y="838200"/>
            <a:ext cx="3429479" cy="1962424"/>
          </a:xfrm>
          <a:prstGeom prst="rect">
            <a:avLst/>
          </a:prstGeo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2240" y="3048001"/>
            <a:ext cx="2886478" cy="1991003"/>
          </a:xfrm>
          <a:prstGeom prst="rect">
            <a:avLst/>
          </a:prstGeom>
        </p:spPr>
      </p:pic>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9482" y="4953001"/>
            <a:ext cx="2543530" cy="1467055"/>
          </a:xfrm>
          <a:prstGeom prst="rect">
            <a:avLst/>
          </a:prstGeom>
        </p:spPr>
      </p:pic>
    </p:spTree>
    <p:extLst>
      <p:ext uri="{BB962C8B-B14F-4D97-AF65-F5344CB8AC3E}">
        <p14:creationId xmlns:p14="http://schemas.microsoft.com/office/powerpoint/2010/main" val="227691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C9026F-5660-6605-7A63-937DEBFCB9BD}"/>
              </a:ext>
            </a:extLst>
          </p:cNvPr>
          <p:cNvSpPr txBox="1"/>
          <p:nvPr/>
        </p:nvSpPr>
        <p:spPr>
          <a:xfrm>
            <a:off x="962527" y="627578"/>
            <a:ext cx="10395284" cy="2121158"/>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2 Timothy 4:18</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Lord will rescue me from every evil deed, and will bring me safely to His heavenly kingdom; to Him be the glory forever and ever. Amen.</a:t>
            </a:r>
          </a:p>
        </p:txBody>
      </p:sp>
    </p:spTree>
    <p:extLst>
      <p:ext uri="{BB962C8B-B14F-4D97-AF65-F5344CB8AC3E}">
        <p14:creationId xmlns:p14="http://schemas.microsoft.com/office/powerpoint/2010/main" val="716600259"/>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2042320"/>
            <a:ext cx="8229600" cy="533399"/>
          </a:xfrm>
        </p:spPr>
        <p:txBody>
          <a:bodyPr/>
          <a:lstStyle/>
          <a:p>
            <a:pPr marL="109728" indent="0">
              <a:buNone/>
            </a:pPr>
            <a:r>
              <a:rPr lang="en-US" b="1" dirty="0">
                <a:solidFill>
                  <a:srgbClr val="FF0000"/>
                </a:solidFill>
              </a:rPr>
              <a:t>He is in the details of our lives.</a:t>
            </a:r>
          </a:p>
        </p:txBody>
      </p:sp>
      <p:sp>
        <p:nvSpPr>
          <p:cNvPr id="3" name="Title 2"/>
          <p:cNvSpPr>
            <a:spLocks noGrp="1"/>
          </p:cNvSpPr>
          <p:nvPr>
            <p:ph type="title"/>
          </p:nvPr>
        </p:nvSpPr>
        <p:spPr/>
        <p:txBody>
          <a:bodyPr>
            <a:normAutofit/>
          </a:bodyPr>
          <a:lstStyle/>
          <a:p>
            <a:r>
              <a:rPr lang="en-US" dirty="0">
                <a:solidFill>
                  <a:srgbClr val="FF0000"/>
                </a:solidFill>
                <a:effectLst/>
              </a:rPr>
              <a:t>What does God’s faithfulness mean to us?</a:t>
            </a:r>
            <a:endParaRPr lang="en-US" dirty="0">
              <a:solidFill>
                <a:srgbClr val="FF0000"/>
              </a:solidFill>
            </a:endParaRPr>
          </a:p>
        </p:txBody>
      </p:sp>
      <p:sp>
        <p:nvSpPr>
          <p:cNvPr id="4" name="TextBox 3"/>
          <p:cNvSpPr txBox="1"/>
          <p:nvPr/>
        </p:nvSpPr>
        <p:spPr>
          <a:xfrm>
            <a:off x="609600" y="3200401"/>
            <a:ext cx="11065844" cy="2246769"/>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John 15:15</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No longer do I call you slaves, for the slave does not know what his master is doing; but I have called you friends, for all things that I have heard from My Father I have made known to you.</a:t>
            </a:r>
          </a:p>
        </p:txBody>
      </p:sp>
    </p:spTree>
    <p:extLst>
      <p:ext uri="{BB962C8B-B14F-4D97-AF65-F5344CB8AC3E}">
        <p14:creationId xmlns:p14="http://schemas.microsoft.com/office/powerpoint/2010/main" val="2550870948"/>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0887" y="2033338"/>
            <a:ext cx="10972799" cy="2514600"/>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Psalm 91:4 </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He will cover you with His pinions, And under His wings you may seek refuge; His faithfulness is a shield and bulwark.</a:t>
            </a:r>
          </a:p>
        </p:txBody>
      </p:sp>
      <p:sp>
        <p:nvSpPr>
          <p:cNvPr id="3" name="Title 2"/>
          <p:cNvSpPr>
            <a:spLocks noGrp="1"/>
          </p:cNvSpPr>
          <p:nvPr>
            <p:ph type="title"/>
          </p:nvPr>
        </p:nvSpPr>
        <p:spPr/>
        <p:txBody>
          <a:bodyPr>
            <a:normAutofit/>
          </a:bodyPr>
          <a:lstStyle/>
          <a:p>
            <a:r>
              <a:rPr lang="en-US" sz="2700" dirty="0">
                <a:solidFill>
                  <a:srgbClr val="FF0000"/>
                </a:solidFill>
                <a:effectLst/>
              </a:rPr>
              <a:t>God is always ready and available to comfort and protect</a:t>
            </a:r>
            <a:endParaRPr lang="en-US" sz="2700" dirty="0">
              <a:solidFill>
                <a:srgbClr val="FF0000"/>
              </a:solidFill>
            </a:endParaRPr>
          </a:p>
        </p:txBody>
      </p:sp>
    </p:spTree>
    <p:extLst>
      <p:ext uri="{BB962C8B-B14F-4D97-AF65-F5344CB8AC3E}">
        <p14:creationId xmlns:p14="http://schemas.microsoft.com/office/powerpoint/2010/main" val="498522831"/>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381001"/>
            <a:ext cx="8229600" cy="5626291"/>
          </a:xfrm>
        </p:spPr>
        <p:txBody>
          <a:bodyPr>
            <a:normAutofit lnSpcReduction="10000"/>
          </a:bodyPr>
          <a:lstStyle/>
          <a:p>
            <a:pPr marL="109728" indent="0">
              <a:buNone/>
            </a:pPr>
            <a:r>
              <a:rPr lang="en-US" b="1" dirty="0"/>
              <a:t>Lamentations 3:20-23</a:t>
            </a:r>
          </a:p>
          <a:p>
            <a:pPr marL="109728" indent="0">
              <a:buNone/>
            </a:pPr>
            <a:endParaRPr lang="en-US" b="1" dirty="0"/>
          </a:p>
          <a:p>
            <a:pPr marL="109728" indent="0">
              <a:buNone/>
            </a:pPr>
            <a:r>
              <a:rPr lang="en-US" dirty="0"/>
              <a:t>    </a:t>
            </a:r>
            <a:r>
              <a:rPr lang="en-US" baseline="30000" dirty="0"/>
              <a:t>20</a:t>
            </a:r>
            <a:r>
              <a:rPr lang="en-US" dirty="0"/>
              <a:t>Surely my soul remembers</a:t>
            </a:r>
            <a:br>
              <a:rPr lang="en-US" dirty="0"/>
            </a:br>
            <a:r>
              <a:rPr lang="en-US" dirty="0"/>
              <a:t>         And is bowed down within me.</a:t>
            </a:r>
          </a:p>
          <a:p>
            <a:pPr marL="109728" indent="0">
              <a:buNone/>
            </a:pPr>
            <a:br>
              <a:rPr lang="en-US" dirty="0"/>
            </a:br>
            <a:r>
              <a:rPr lang="en-US" dirty="0"/>
              <a:t>    </a:t>
            </a:r>
            <a:r>
              <a:rPr lang="en-US" baseline="30000" dirty="0"/>
              <a:t>21</a:t>
            </a:r>
            <a:r>
              <a:rPr lang="en-US" dirty="0"/>
              <a:t>This I recall to my mind,</a:t>
            </a:r>
            <a:br>
              <a:rPr lang="en-US" dirty="0"/>
            </a:br>
            <a:r>
              <a:rPr lang="en-US" dirty="0"/>
              <a:t>         Therefore I have hope. </a:t>
            </a:r>
          </a:p>
          <a:p>
            <a:pPr marL="109728" indent="0">
              <a:buNone/>
            </a:pPr>
            <a:br>
              <a:rPr lang="en-US" dirty="0"/>
            </a:br>
            <a:r>
              <a:rPr lang="en-US" dirty="0"/>
              <a:t>    </a:t>
            </a:r>
            <a:r>
              <a:rPr lang="en-US" baseline="30000" dirty="0"/>
              <a:t>22</a:t>
            </a:r>
            <a:r>
              <a:rPr lang="en-US" dirty="0"/>
              <a:t>The LORD'S </a:t>
            </a:r>
            <a:r>
              <a:rPr lang="en-US" dirty="0" err="1"/>
              <a:t>lovingkindnesses</a:t>
            </a:r>
            <a:r>
              <a:rPr lang="en-US" dirty="0"/>
              <a:t> indeed never 	cease, For His compassions never fail. </a:t>
            </a:r>
          </a:p>
          <a:p>
            <a:pPr marL="109728" indent="0">
              <a:buNone/>
            </a:pPr>
            <a:br>
              <a:rPr lang="en-US" dirty="0"/>
            </a:br>
            <a:r>
              <a:rPr lang="en-US" dirty="0"/>
              <a:t>    </a:t>
            </a:r>
            <a:r>
              <a:rPr lang="en-US" baseline="30000" dirty="0"/>
              <a:t>23</a:t>
            </a:r>
            <a:r>
              <a:rPr lang="en-US" dirty="0"/>
              <a:t>They are new every morning;</a:t>
            </a:r>
            <a:br>
              <a:rPr lang="en-US" dirty="0"/>
            </a:br>
            <a:r>
              <a:rPr lang="en-US" dirty="0"/>
              <a:t>         Great is Your faithfulness.</a:t>
            </a:r>
          </a:p>
          <a:p>
            <a:pPr marL="109728" indent="0">
              <a:buNone/>
            </a:pPr>
            <a:endParaRPr lang="en-US" dirty="0"/>
          </a:p>
        </p:txBody>
      </p:sp>
    </p:spTree>
    <p:extLst>
      <p:ext uri="{BB962C8B-B14F-4D97-AF65-F5344CB8AC3E}">
        <p14:creationId xmlns:p14="http://schemas.microsoft.com/office/powerpoint/2010/main" val="1767517714"/>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81329"/>
            <a:ext cx="11431604" cy="957071"/>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1) In addition to the ones discussed above, what are some other assurances that God’s faithfulness means to us?</a:t>
            </a:r>
          </a:p>
        </p:txBody>
      </p:sp>
      <p:sp>
        <p:nvSpPr>
          <p:cNvPr id="3" name="Title 2"/>
          <p:cNvSpPr>
            <a:spLocks noGrp="1"/>
          </p:cNvSpPr>
          <p:nvPr>
            <p:ph type="title"/>
          </p:nvPr>
        </p:nvSpPr>
        <p:spPr/>
        <p:txBody>
          <a:bodyPr/>
          <a:lstStyle/>
          <a:p>
            <a:r>
              <a:rPr lang="en-US" dirty="0">
                <a:solidFill>
                  <a:srgbClr val="FF0000"/>
                </a:solidFill>
              </a:rPr>
              <a:t>Discussion Questions</a:t>
            </a:r>
          </a:p>
        </p:txBody>
      </p:sp>
      <p:sp>
        <p:nvSpPr>
          <p:cNvPr id="4" name="TextBox 3"/>
          <p:cNvSpPr txBox="1"/>
          <p:nvPr/>
        </p:nvSpPr>
        <p:spPr>
          <a:xfrm>
            <a:off x="683394" y="2502091"/>
            <a:ext cx="11357810" cy="523220"/>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2) How does knowing that God is faithful help us through difficult times?</a:t>
            </a:r>
          </a:p>
        </p:txBody>
      </p:sp>
      <p:sp>
        <p:nvSpPr>
          <p:cNvPr id="5" name="TextBox 4"/>
          <p:cNvSpPr txBox="1"/>
          <p:nvPr/>
        </p:nvSpPr>
        <p:spPr>
          <a:xfrm>
            <a:off x="683394" y="3187566"/>
            <a:ext cx="11190973" cy="954107"/>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3) Is God still faithful to us when we are in sin or does He leave us only to return when we repent?</a:t>
            </a:r>
          </a:p>
        </p:txBody>
      </p:sp>
      <p:sp>
        <p:nvSpPr>
          <p:cNvPr id="6" name="Content Placeholder 1">
            <a:extLst>
              <a:ext uri="{FF2B5EF4-FFF2-40B4-BE49-F238E27FC236}">
                <a16:creationId xmlns:a16="http://schemas.microsoft.com/office/drawing/2014/main" id="{F2943610-C5A5-C971-777A-5DD54F180004}"/>
              </a:ext>
            </a:extLst>
          </p:cNvPr>
          <p:cNvSpPr txBox="1">
            <a:spLocks/>
          </p:cNvSpPr>
          <p:nvPr/>
        </p:nvSpPr>
        <p:spPr>
          <a:xfrm>
            <a:off x="609599" y="4303928"/>
            <a:ext cx="11264767" cy="957072"/>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Font typeface="Wingdings 3"/>
              <a:buNone/>
            </a:pPr>
            <a:r>
              <a:rPr lang="en-US" sz="2800" dirty="0">
                <a:latin typeface="Calibri" panose="020F0502020204030204" pitchFamily="34" charset="0"/>
                <a:ea typeface="Calibri" panose="020F0502020204030204" pitchFamily="34" charset="0"/>
                <a:cs typeface="Calibri" panose="020F0502020204030204" pitchFamily="34" charset="0"/>
              </a:rPr>
              <a:t>4) What are some ways that God has proven His faithfulness to you personally?</a:t>
            </a:r>
          </a:p>
        </p:txBody>
      </p:sp>
    </p:spTree>
    <p:extLst>
      <p:ext uri="{BB962C8B-B14F-4D97-AF65-F5344CB8AC3E}">
        <p14:creationId xmlns:p14="http://schemas.microsoft.com/office/powerpoint/2010/main" val="3851032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92464" y="718687"/>
            <a:ext cx="10986728" cy="523220"/>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5) Who are some people in the Bible that God proved His faithfulness to?</a:t>
            </a:r>
          </a:p>
        </p:txBody>
      </p:sp>
      <p:sp>
        <p:nvSpPr>
          <p:cNvPr id="5" name="TextBox 4"/>
          <p:cNvSpPr txBox="1"/>
          <p:nvPr/>
        </p:nvSpPr>
        <p:spPr>
          <a:xfrm>
            <a:off x="592463" y="1473467"/>
            <a:ext cx="10909725" cy="954107"/>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6) If God is so faithful then how come some people claim that in their darkest hour they felt as though God were not there at all?</a:t>
            </a:r>
          </a:p>
        </p:txBody>
      </p:sp>
      <p:sp>
        <p:nvSpPr>
          <p:cNvPr id="7" name="Content Placeholder 1">
            <a:extLst>
              <a:ext uri="{FF2B5EF4-FFF2-40B4-BE49-F238E27FC236}">
                <a16:creationId xmlns:a16="http://schemas.microsoft.com/office/drawing/2014/main" id="{7E15023C-100D-FC8A-775D-EBD1397037A1}"/>
              </a:ext>
            </a:extLst>
          </p:cNvPr>
          <p:cNvSpPr>
            <a:spLocks noGrp="1"/>
          </p:cNvSpPr>
          <p:nvPr>
            <p:ph idx="1"/>
          </p:nvPr>
        </p:nvSpPr>
        <p:spPr>
          <a:xfrm>
            <a:off x="460409" y="2562726"/>
            <a:ext cx="10986728" cy="1027497"/>
          </a:xfrm>
        </p:spPr>
        <p:txBody>
          <a:bodyPr>
            <a:no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7) If God has promised to be faithful no matter what then why cannot we use that as an excuse to do whatever we want?</a:t>
            </a:r>
          </a:p>
        </p:txBody>
      </p:sp>
      <p:sp>
        <p:nvSpPr>
          <p:cNvPr id="8" name="TextBox 7">
            <a:extLst>
              <a:ext uri="{FF2B5EF4-FFF2-40B4-BE49-F238E27FC236}">
                <a16:creationId xmlns:a16="http://schemas.microsoft.com/office/drawing/2014/main" id="{B675A067-8BAA-44D3-7D06-BC481E8F9DC2}"/>
              </a:ext>
            </a:extLst>
          </p:cNvPr>
          <p:cNvSpPr txBox="1"/>
          <p:nvPr/>
        </p:nvSpPr>
        <p:spPr>
          <a:xfrm>
            <a:off x="592462" y="3572980"/>
            <a:ext cx="10909725" cy="954107"/>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8) What is the difference between God’s faithfulness (God will never leave nor forsake us) and God’s omnipresence (God is everywhere)?</a:t>
            </a:r>
          </a:p>
        </p:txBody>
      </p:sp>
      <p:sp>
        <p:nvSpPr>
          <p:cNvPr id="9" name="TextBox 8">
            <a:extLst>
              <a:ext uri="{FF2B5EF4-FFF2-40B4-BE49-F238E27FC236}">
                <a16:creationId xmlns:a16="http://schemas.microsoft.com/office/drawing/2014/main" id="{0C13E62B-DC45-4F98-BA42-C84AF793BD6B}"/>
              </a:ext>
            </a:extLst>
          </p:cNvPr>
          <p:cNvSpPr txBox="1"/>
          <p:nvPr/>
        </p:nvSpPr>
        <p:spPr>
          <a:xfrm>
            <a:off x="592461" y="4600477"/>
            <a:ext cx="10909725" cy="954107"/>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9) What are some practical ways that we can be faithful to other people the way that God is faithful to us?</a:t>
            </a:r>
          </a:p>
        </p:txBody>
      </p:sp>
    </p:spTree>
    <p:extLst>
      <p:ext uri="{BB962C8B-B14F-4D97-AF65-F5344CB8AC3E}">
        <p14:creationId xmlns:p14="http://schemas.microsoft.com/office/powerpoint/2010/main" val="304737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109728" indent="0">
              <a:buNone/>
            </a:pPr>
            <a:r>
              <a:rPr lang="en-US" dirty="0">
                <a:latin typeface="Calibri" panose="020F0502020204030204" pitchFamily="34" charset="0"/>
                <a:ea typeface="Calibri" panose="020F0502020204030204" pitchFamily="34" charset="0"/>
                <a:cs typeface="Calibri" panose="020F0502020204030204" pitchFamily="34" charset="0"/>
              </a:rPr>
              <a:t>Elizabeth’s father abandoned her family when she was eight years old. As a result she has had a hard time keeping friends. When she feels that someone is getting too close to her she will say harsh things to that person and become distant. She is often lonely and many times it is obvious that she longs for a close friendship. You have been getting close to her and you are starting to see her doing the same thing to you. The other day she insulted your clothes and you have left several friendly but unanswered messages in the last two weeks. When you started to get to know her you knew that she is like this and you promised yourself that you would stick it out and show her that you are a loyal friend. You know that she is hurting and that her behavior is a defense mechanism to avoid being hurt, but it is difficult to endure the growing insults and cold shoulder. You decide that rather then pull away from her like everyone else you will talk to her. What will you say to her and can you incorporate God’s faithfulness into your discussion?</a:t>
            </a:r>
          </a:p>
        </p:txBody>
      </p:sp>
      <p:sp>
        <p:nvSpPr>
          <p:cNvPr id="3" name="Title 2"/>
          <p:cNvSpPr>
            <a:spLocks noGrp="1"/>
          </p:cNvSpPr>
          <p:nvPr>
            <p:ph type="title"/>
          </p:nvPr>
        </p:nvSpPr>
        <p:spPr/>
        <p:txBody>
          <a:bodyPr/>
          <a:lstStyle/>
          <a:p>
            <a:r>
              <a:rPr lang="en-US" dirty="0">
                <a:solidFill>
                  <a:srgbClr val="FF0000"/>
                </a:solidFill>
              </a:rPr>
              <a:t>Situation</a:t>
            </a:r>
          </a:p>
        </p:txBody>
      </p:sp>
    </p:spTree>
    <p:extLst>
      <p:ext uri="{BB962C8B-B14F-4D97-AF65-F5344CB8AC3E}">
        <p14:creationId xmlns:p14="http://schemas.microsoft.com/office/powerpoint/2010/main" val="516195854"/>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04801"/>
            <a:ext cx="7772400" cy="3277562"/>
          </a:xfrm>
        </p:spPr>
        <p:txBody>
          <a:bodyPr>
            <a:normAutofit fontScale="90000"/>
          </a:bodyPr>
          <a:lstStyle/>
          <a:p>
            <a:pPr algn="ctr"/>
            <a:r>
              <a:rPr lang="en-US" dirty="0"/>
              <a:t>Welcome to</a:t>
            </a:r>
            <a:br>
              <a:rPr lang="en-US" sz="2800" dirty="0"/>
            </a:br>
            <a:br>
              <a:rPr lang="en-US" sz="2800" dirty="0"/>
            </a:br>
            <a:r>
              <a:rPr lang="en-US" dirty="0"/>
              <a:t>Who is God</a:t>
            </a:r>
            <a:br>
              <a:rPr lang="en-US" dirty="0"/>
            </a:br>
            <a:r>
              <a:rPr lang="en-US" dirty="0"/>
              <a:t>and </a:t>
            </a:r>
            <a:br>
              <a:rPr lang="en-US" dirty="0"/>
            </a:br>
            <a:r>
              <a:rPr lang="en-US" dirty="0"/>
              <a:t>Why Does it Matter to Us?</a:t>
            </a:r>
          </a:p>
        </p:txBody>
      </p:sp>
      <p:sp>
        <p:nvSpPr>
          <p:cNvPr id="3" name="Subtitle 2"/>
          <p:cNvSpPr>
            <a:spLocks noGrp="1"/>
          </p:cNvSpPr>
          <p:nvPr>
            <p:ph type="subTitle" idx="1"/>
          </p:nvPr>
        </p:nvSpPr>
        <p:spPr>
          <a:xfrm>
            <a:off x="2209800" y="4038600"/>
            <a:ext cx="7772400" cy="772711"/>
          </a:xfrm>
        </p:spPr>
        <p:txBody>
          <a:bodyPr>
            <a:normAutofit lnSpcReduction="10000"/>
          </a:bodyPr>
          <a:lstStyle/>
          <a:p>
            <a:pPr algn="ctr"/>
            <a:r>
              <a:rPr lang="en-US" sz="4800" dirty="0">
                <a:solidFill>
                  <a:srgbClr val="FF0000"/>
                </a:solidFill>
              </a:rPr>
              <a:t>The Comfort of God</a:t>
            </a:r>
          </a:p>
        </p:txBody>
      </p:sp>
    </p:spTree>
    <p:extLst>
      <p:ext uri="{BB962C8B-B14F-4D97-AF65-F5344CB8AC3E}">
        <p14:creationId xmlns:p14="http://schemas.microsoft.com/office/powerpoint/2010/main" val="30657175"/>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533401"/>
            <a:ext cx="8229600" cy="5473891"/>
          </a:xfrm>
        </p:spPr>
        <p:txBody>
          <a:bodyPr>
            <a:normAutofit/>
          </a:bodyPr>
          <a:lstStyle/>
          <a:p>
            <a:r>
              <a:rPr lang="en-US" dirty="0"/>
              <a:t>Introduction</a:t>
            </a:r>
          </a:p>
          <a:p>
            <a:r>
              <a:rPr lang="en-US" dirty="0"/>
              <a:t>The Eternal God</a:t>
            </a:r>
          </a:p>
          <a:p>
            <a:r>
              <a:rPr lang="en-US" dirty="0"/>
              <a:t>The Immutable God</a:t>
            </a:r>
          </a:p>
          <a:p>
            <a:r>
              <a:rPr lang="en-US" dirty="0"/>
              <a:t>The Omnipotent God</a:t>
            </a:r>
          </a:p>
          <a:p>
            <a:r>
              <a:rPr lang="en-US" dirty="0"/>
              <a:t>The Omniscient God</a:t>
            </a:r>
          </a:p>
          <a:p>
            <a:r>
              <a:rPr lang="en-US" dirty="0"/>
              <a:t>The Omnipresent God</a:t>
            </a:r>
          </a:p>
          <a:p>
            <a:r>
              <a:rPr lang="en-US" dirty="0"/>
              <a:t>The Holy God</a:t>
            </a:r>
          </a:p>
          <a:p>
            <a:r>
              <a:rPr lang="en-US" dirty="0"/>
              <a:t>The Sovereign God</a:t>
            </a:r>
          </a:p>
          <a:p>
            <a:r>
              <a:rPr lang="en-US" dirty="0"/>
              <a:t>The Love of God</a:t>
            </a:r>
          </a:p>
          <a:p>
            <a:r>
              <a:rPr lang="en-US" dirty="0"/>
              <a:t>The Faithfulness of God</a:t>
            </a:r>
          </a:p>
          <a:p>
            <a:r>
              <a:rPr lang="en-US" dirty="0">
                <a:solidFill>
                  <a:srgbClr val="FF0000"/>
                </a:solidFill>
              </a:rPr>
              <a:t>The Comfort of God</a:t>
            </a:r>
          </a:p>
        </p:txBody>
      </p:sp>
    </p:spTree>
    <p:extLst>
      <p:ext uri="{BB962C8B-B14F-4D97-AF65-F5344CB8AC3E}">
        <p14:creationId xmlns:p14="http://schemas.microsoft.com/office/powerpoint/2010/main" val="2371215180"/>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599" y="1676400"/>
            <a:ext cx="11056219" cy="3578994"/>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Hebrews 4:15-16</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baseline="30000" dirty="0">
                <a:latin typeface="Calibri" panose="020F0502020204030204" pitchFamily="34" charset="0"/>
                <a:ea typeface="Calibri" panose="020F0502020204030204" pitchFamily="34" charset="0"/>
                <a:cs typeface="Calibri" panose="020F0502020204030204" pitchFamily="34" charset="0"/>
              </a:rPr>
              <a:t>15</a:t>
            </a:r>
            <a:r>
              <a:rPr lang="en-US" sz="2800" dirty="0">
                <a:latin typeface="Calibri" panose="020F0502020204030204" pitchFamily="34" charset="0"/>
                <a:ea typeface="Calibri" panose="020F0502020204030204" pitchFamily="34" charset="0"/>
                <a:cs typeface="Calibri" panose="020F0502020204030204" pitchFamily="34" charset="0"/>
              </a:rPr>
              <a:t>For we do not have a high priest who cannot sympathize with our weaknesses, but </a:t>
            </a: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rPr>
              <a:t>One who has been tempted in all things as we are</a:t>
            </a:r>
            <a:r>
              <a:rPr lang="en-US" sz="2800" dirty="0">
                <a:latin typeface="Calibri" panose="020F0502020204030204" pitchFamily="34" charset="0"/>
                <a:ea typeface="Calibri" panose="020F0502020204030204" pitchFamily="34" charset="0"/>
                <a:cs typeface="Calibri" panose="020F0502020204030204" pitchFamily="34" charset="0"/>
              </a:rPr>
              <a:t>, yet without sin. </a:t>
            </a: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baseline="30000" dirty="0">
                <a:latin typeface="Calibri" panose="020F0502020204030204" pitchFamily="34" charset="0"/>
                <a:ea typeface="Calibri" panose="020F0502020204030204" pitchFamily="34" charset="0"/>
                <a:cs typeface="Calibri" panose="020F0502020204030204" pitchFamily="34" charset="0"/>
              </a:rPr>
              <a:t>16</a:t>
            </a:r>
            <a:r>
              <a:rPr lang="en-US" sz="2800" dirty="0">
                <a:latin typeface="Calibri" panose="020F0502020204030204" pitchFamily="34" charset="0"/>
                <a:ea typeface="Calibri" panose="020F0502020204030204" pitchFamily="34" charset="0"/>
                <a:cs typeface="Calibri" panose="020F0502020204030204" pitchFamily="34" charset="0"/>
              </a:rPr>
              <a:t>Therefore let us draw near with confidence to the throne of grace, so that we may receive mercy and find grace to help in time of need. </a:t>
            </a:r>
          </a:p>
        </p:txBody>
      </p:sp>
      <p:sp>
        <p:nvSpPr>
          <p:cNvPr id="3" name="Title 2"/>
          <p:cNvSpPr>
            <a:spLocks noGrp="1"/>
          </p:cNvSpPr>
          <p:nvPr>
            <p:ph type="title"/>
          </p:nvPr>
        </p:nvSpPr>
        <p:spPr/>
        <p:txBody>
          <a:bodyPr>
            <a:noAutofit/>
          </a:bodyPr>
          <a:lstStyle/>
          <a:p>
            <a:r>
              <a:rPr lang="en-US" sz="3600" dirty="0">
                <a:solidFill>
                  <a:srgbClr val="FF0000"/>
                </a:solidFill>
                <a:effectLst/>
              </a:rPr>
              <a:t>Jesus can relate to our pain because He has experienced it Himself</a:t>
            </a:r>
            <a:endParaRPr lang="en-US" sz="3600" dirty="0">
              <a:solidFill>
                <a:srgbClr val="FF0000"/>
              </a:solidFill>
            </a:endParaRPr>
          </a:p>
        </p:txBody>
      </p:sp>
    </p:spTree>
    <p:extLst>
      <p:ext uri="{BB962C8B-B14F-4D97-AF65-F5344CB8AC3E}">
        <p14:creationId xmlns:p14="http://schemas.microsoft.com/office/powerpoint/2010/main" val="2772638908"/>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3019" y="409074"/>
            <a:ext cx="10929036" cy="990600"/>
          </a:xfrm>
        </p:spPr>
        <p:txBody>
          <a:bodyPr>
            <a:normAutofit/>
          </a:bodyPr>
          <a:lstStyle/>
          <a:p>
            <a:pPr marL="109728" indent="0">
              <a:buNone/>
            </a:pPr>
            <a:r>
              <a:rPr lang="en-US" sz="1800" b="1" dirty="0"/>
              <a:t>Loneliness</a:t>
            </a:r>
            <a:r>
              <a:rPr lang="en-US" sz="1800" dirty="0"/>
              <a:t>: Matthew 26:46, “About the ninth hour Jesus cried out with a loud voice, saying," ELI, ELI, LAMA SABACHTHANI?" that is, "MY GOD, MY GOD, WHY HAVE YOU FORSAKEN ME?”</a:t>
            </a:r>
          </a:p>
        </p:txBody>
      </p:sp>
      <p:sp>
        <p:nvSpPr>
          <p:cNvPr id="4" name="TextBox 3"/>
          <p:cNvSpPr txBox="1"/>
          <p:nvPr/>
        </p:nvSpPr>
        <p:spPr>
          <a:xfrm>
            <a:off x="693019" y="1892363"/>
            <a:ext cx="10929036" cy="646331"/>
          </a:xfrm>
          <a:prstGeom prst="rect">
            <a:avLst/>
          </a:prstGeom>
          <a:noFill/>
        </p:spPr>
        <p:txBody>
          <a:bodyPr wrap="square" rtlCol="0">
            <a:spAutoFit/>
          </a:bodyPr>
          <a:lstStyle/>
          <a:p>
            <a:r>
              <a:rPr lang="en-US" b="1" dirty="0">
                <a:solidFill>
                  <a:prstClr val="black"/>
                </a:solidFill>
                <a:latin typeface="Lucida Sans Unicode"/>
              </a:rPr>
              <a:t>Temptation</a:t>
            </a:r>
            <a:r>
              <a:rPr lang="en-US" dirty="0">
                <a:solidFill>
                  <a:prstClr val="black"/>
                </a:solidFill>
                <a:latin typeface="Lucida Sans Unicode"/>
              </a:rPr>
              <a:t>: Matthew 4:1, “Then Jesus was led up by the Spirit into the wilderness to be tempted by the devil.”</a:t>
            </a:r>
          </a:p>
        </p:txBody>
      </p:sp>
      <p:sp>
        <p:nvSpPr>
          <p:cNvPr id="5" name="TextBox 4"/>
          <p:cNvSpPr txBox="1"/>
          <p:nvPr/>
        </p:nvSpPr>
        <p:spPr>
          <a:xfrm>
            <a:off x="693019" y="3031383"/>
            <a:ext cx="10809170" cy="1200329"/>
          </a:xfrm>
          <a:prstGeom prst="rect">
            <a:avLst/>
          </a:prstGeom>
          <a:noFill/>
        </p:spPr>
        <p:txBody>
          <a:bodyPr wrap="square" rtlCol="0">
            <a:spAutoFit/>
          </a:bodyPr>
          <a:lstStyle/>
          <a:p>
            <a:r>
              <a:rPr lang="en-US" b="1" dirty="0">
                <a:solidFill>
                  <a:prstClr val="black"/>
                </a:solidFill>
                <a:latin typeface="Lucida Sans Unicode"/>
              </a:rPr>
              <a:t>Death of close relative/friend</a:t>
            </a:r>
            <a:r>
              <a:rPr lang="en-US" dirty="0">
                <a:solidFill>
                  <a:prstClr val="black"/>
                </a:solidFill>
                <a:latin typeface="Lucida Sans Unicode"/>
              </a:rPr>
              <a:t>: Matthew 14:11-13, “And his head was brought on a platter and given to the girl, and she brought it to her mother. His disciples came and took away the body and buried it; and they went and reported to Jesus. Now when Jesus heard about John, He withdrew from there in a boat to a secluded place by Himself…”</a:t>
            </a:r>
          </a:p>
        </p:txBody>
      </p:sp>
      <p:sp>
        <p:nvSpPr>
          <p:cNvPr id="6" name="TextBox 5"/>
          <p:cNvSpPr txBox="1"/>
          <p:nvPr/>
        </p:nvSpPr>
        <p:spPr>
          <a:xfrm>
            <a:off x="693019" y="4724400"/>
            <a:ext cx="9436934" cy="369332"/>
          </a:xfrm>
          <a:prstGeom prst="rect">
            <a:avLst/>
          </a:prstGeom>
          <a:noFill/>
        </p:spPr>
        <p:txBody>
          <a:bodyPr wrap="square" rtlCol="0">
            <a:spAutoFit/>
          </a:bodyPr>
          <a:lstStyle/>
          <a:p>
            <a:r>
              <a:rPr lang="en-US" b="1" dirty="0">
                <a:solidFill>
                  <a:prstClr val="black"/>
                </a:solidFill>
                <a:latin typeface="Lucida Sans Unicode"/>
              </a:rPr>
              <a:t>Physical pain</a:t>
            </a:r>
            <a:r>
              <a:rPr lang="en-US" dirty="0">
                <a:solidFill>
                  <a:prstClr val="black"/>
                </a:solidFill>
                <a:latin typeface="Lucida Sans Unicode"/>
              </a:rPr>
              <a:t>: Matthew 27:35, “And when they had crucified Him…”</a:t>
            </a:r>
          </a:p>
        </p:txBody>
      </p:sp>
    </p:spTree>
    <p:extLst>
      <p:ext uri="{BB962C8B-B14F-4D97-AF65-F5344CB8AC3E}">
        <p14:creationId xmlns:p14="http://schemas.microsoft.com/office/powerpoint/2010/main" val="74836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9931" y="228600"/>
            <a:ext cx="10902258" cy="1566672"/>
          </a:xfrm>
        </p:spPr>
        <p:txBody>
          <a:bodyPr>
            <a:normAutofit/>
          </a:bodyPr>
          <a:lstStyle/>
          <a:p>
            <a:pPr marL="109728" indent="0">
              <a:buNone/>
            </a:pPr>
            <a:r>
              <a:rPr lang="en-US" sz="2400" b="1" dirty="0">
                <a:latin typeface="Calibri" panose="020F0502020204030204" pitchFamily="34" charset="0"/>
                <a:ea typeface="Calibri" panose="020F0502020204030204" pitchFamily="34" charset="0"/>
                <a:cs typeface="Calibri" panose="020F0502020204030204" pitchFamily="34" charset="0"/>
              </a:rPr>
              <a:t>Betrayal by a close friend</a:t>
            </a:r>
            <a:r>
              <a:rPr lang="en-US" sz="2400" dirty="0">
                <a:latin typeface="Calibri" panose="020F0502020204030204" pitchFamily="34" charset="0"/>
                <a:ea typeface="Calibri" panose="020F0502020204030204" pitchFamily="34" charset="0"/>
                <a:cs typeface="Calibri" panose="020F0502020204030204" pitchFamily="34" charset="0"/>
              </a:rPr>
              <a:t>: Matthew 26:47-48a, “While He was still speaking, behold, Judas, one of the twelve, came up accompanied by a large crowd with swords and clubs, who came from the chief priests and elders of the people. Now he who was betraying Him gave them a sign…”</a:t>
            </a:r>
          </a:p>
        </p:txBody>
      </p:sp>
      <p:sp>
        <p:nvSpPr>
          <p:cNvPr id="4" name="TextBox 3"/>
          <p:cNvSpPr txBox="1"/>
          <p:nvPr/>
        </p:nvSpPr>
        <p:spPr>
          <a:xfrm>
            <a:off x="587141" y="2145339"/>
            <a:ext cx="11003205" cy="830997"/>
          </a:xfrm>
          <a:prstGeom prst="rect">
            <a:avLst/>
          </a:prstGeom>
          <a:noFill/>
        </p:spPr>
        <p:txBody>
          <a:bodyPr wrap="square" rtlCol="0">
            <a:spAutoFit/>
          </a:bodyPr>
          <a:lstStyle/>
          <a:p>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Falsely accused</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Matthew 26:59, “Now the chief priests and the whole Council kept trying to obtain false testimony against Jesus, so that they might put Him to death.”</a:t>
            </a:r>
          </a:p>
        </p:txBody>
      </p:sp>
      <p:sp>
        <p:nvSpPr>
          <p:cNvPr id="5" name="TextBox 4"/>
          <p:cNvSpPr txBox="1"/>
          <p:nvPr/>
        </p:nvSpPr>
        <p:spPr>
          <a:xfrm>
            <a:off x="599931" y="3326403"/>
            <a:ext cx="10902258" cy="1200329"/>
          </a:xfrm>
          <a:prstGeom prst="rect">
            <a:avLst/>
          </a:prstGeom>
          <a:noFill/>
        </p:spPr>
        <p:txBody>
          <a:bodyPr wrap="square" rtlCol="0">
            <a:spAutoFit/>
          </a:bodyPr>
          <a:lstStyle/>
          <a:p>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Abandonment by friends</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Matthew 26:71-72, “When he had gone out to the gateway, another servant-girl saw him and said to those who were there, ‘This man was with Jesus of Nazareth.’ And again he denied it with an oath, "I do not know the man." </a:t>
            </a:r>
          </a:p>
        </p:txBody>
      </p:sp>
      <p:sp>
        <p:nvSpPr>
          <p:cNvPr id="6" name="TextBox 5"/>
          <p:cNvSpPr txBox="1"/>
          <p:nvPr/>
        </p:nvSpPr>
        <p:spPr>
          <a:xfrm>
            <a:off x="600996" y="4876800"/>
            <a:ext cx="11003205" cy="830997"/>
          </a:xfrm>
          <a:prstGeom prst="rect">
            <a:avLst/>
          </a:prstGeom>
          <a:noFill/>
        </p:spPr>
        <p:txBody>
          <a:bodyPr wrap="square" rtlCol="0">
            <a:spAutoFit/>
          </a:bodyPr>
          <a:lstStyle/>
          <a:p>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Financial loss/homelessness</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Matthew 8:20, “Jesus said to him, ‘The foxes have holes and the birds of the air have nests, but the Son of Man has nowhere to lay His head.’”</a:t>
            </a:r>
          </a:p>
        </p:txBody>
      </p:sp>
    </p:spTree>
    <p:extLst>
      <p:ext uri="{BB962C8B-B14F-4D97-AF65-F5344CB8AC3E}">
        <p14:creationId xmlns:p14="http://schemas.microsoft.com/office/powerpoint/2010/main" val="307878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4261" y="304800"/>
            <a:ext cx="10838046" cy="5791200"/>
          </a:xfrm>
        </p:spPr>
        <p:txBody>
          <a:bodyPr>
            <a:normAutofit fontScale="92500" lnSpcReduction="20000"/>
          </a:bodyPr>
          <a:lstStyle/>
          <a:p>
            <a:pPr marL="109728" indent="0">
              <a:buNone/>
            </a:pPr>
            <a:r>
              <a:rPr lang="en-US" dirty="0">
                <a:latin typeface="Calibri" panose="020F0502020204030204" pitchFamily="34" charset="0"/>
                <a:ea typeface="Calibri" panose="020F0502020204030204" pitchFamily="34" charset="0"/>
                <a:cs typeface="Calibri" panose="020F0502020204030204" pitchFamily="34" charset="0"/>
              </a:rPr>
              <a:t>Isaiah 53:3-5</a:t>
            </a:r>
          </a:p>
          <a:p>
            <a:pPr marL="109728"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dirty="0">
                <a:latin typeface="Calibri" panose="020F0502020204030204" pitchFamily="34" charset="0"/>
                <a:ea typeface="Calibri" panose="020F0502020204030204" pitchFamily="34" charset="0"/>
                <a:cs typeface="Calibri" panose="020F0502020204030204" pitchFamily="34" charset="0"/>
              </a:rPr>
              <a:t>    </a:t>
            </a:r>
            <a:r>
              <a:rPr lang="en-US" baseline="30000" dirty="0">
                <a:latin typeface="Calibri" panose="020F0502020204030204" pitchFamily="34" charset="0"/>
                <a:ea typeface="Calibri" panose="020F0502020204030204" pitchFamily="34" charset="0"/>
                <a:cs typeface="Calibri" panose="020F0502020204030204" pitchFamily="34" charset="0"/>
              </a:rPr>
              <a:t>3</a:t>
            </a:r>
            <a:r>
              <a:rPr lang="en-US" dirty="0">
                <a:latin typeface="Calibri" panose="020F0502020204030204" pitchFamily="34" charset="0"/>
                <a:ea typeface="Calibri" panose="020F0502020204030204" pitchFamily="34" charset="0"/>
                <a:cs typeface="Calibri" panose="020F0502020204030204" pitchFamily="34" charset="0"/>
              </a:rPr>
              <a:t>He was despised and forsaken of men,</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A man of sorrows and acquainted with grief;</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And like one from whom men hide their face</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He was despised, and we did not esteem Him. </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a:t>
            </a:r>
            <a:r>
              <a:rPr lang="en-US" baseline="30000" dirty="0">
                <a:latin typeface="Calibri" panose="020F0502020204030204" pitchFamily="34" charset="0"/>
                <a:ea typeface="Calibri" panose="020F0502020204030204" pitchFamily="34" charset="0"/>
                <a:cs typeface="Calibri" panose="020F0502020204030204" pitchFamily="34" charset="0"/>
              </a:rPr>
              <a:t>4</a:t>
            </a:r>
            <a:r>
              <a:rPr lang="en-US" dirty="0">
                <a:latin typeface="Calibri" panose="020F0502020204030204" pitchFamily="34" charset="0"/>
                <a:ea typeface="Calibri" panose="020F0502020204030204" pitchFamily="34" charset="0"/>
                <a:cs typeface="Calibri" panose="020F0502020204030204" pitchFamily="34" charset="0"/>
              </a:rPr>
              <a:t>Surely our </a:t>
            </a:r>
            <a:r>
              <a:rPr lang="en-US" dirty="0" err="1">
                <a:latin typeface="Calibri" panose="020F0502020204030204" pitchFamily="34" charset="0"/>
                <a:ea typeface="Calibri" panose="020F0502020204030204" pitchFamily="34" charset="0"/>
                <a:cs typeface="Calibri" panose="020F0502020204030204" pitchFamily="34" charset="0"/>
              </a:rPr>
              <a:t>griefs</a:t>
            </a:r>
            <a:r>
              <a:rPr lang="en-US" dirty="0">
                <a:latin typeface="Calibri" panose="020F0502020204030204" pitchFamily="34" charset="0"/>
                <a:ea typeface="Calibri" panose="020F0502020204030204" pitchFamily="34" charset="0"/>
                <a:cs typeface="Calibri" panose="020F0502020204030204" pitchFamily="34" charset="0"/>
              </a:rPr>
              <a:t> He Himself bore,</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And </a:t>
            </a:r>
            <a:r>
              <a:rPr lang="en-US" dirty="0">
                <a:solidFill>
                  <a:srgbClr val="FF0000"/>
                </a:solidFill>
                <a:latin typeface="Calibri" panose="020F0502020204030204" pitchFamily="34" charset="0"/>
                <a:ea typeface="Calibri" panose="020F0502020204030204" pitchFamily="34" charset="0"/>
                <a:cs typeface="Calibri" panose="020F0502020204030204" pitchFamily="34" charset="0"/>
              </a:rPr>
              <a:t>our</a:t>
            </a:r>
            <a:r>
              <a:rPr lang="en-US" dirty="0">
                <a:latin typeface="Calibri" panose="020F0502020204030204" pitchFamily="34" charset="0"/>
                <a:ea typeface="Calibri" panose="020F0502020204030204" pitchFamily="34" charset="0"/>
                <a:cs typeface="Calibri" panose="020F0502020204030204" pitchFamily="34" charset="0"/>
              </a:rPr>
              <a:t> sorrows He carried;</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Yet we ourselves esteemed Him stricken,</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Smitten of God, and afflicted. </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a:t>
            </a:r>
            <a:r>
              <a:rPr lang="en-US" baseline="30000" dirty="0">
                <a:latin typeface="Calibri" panose="020F0502020204030204" pitchFamily="34" charset="0"/>
                <a:ea typeface="Calibri" panose="020F0502020204030204" pitchFamily="34" charset="0"/>
                <a:cs typeface="Calibri" panose="020F0502020204030204" pitchFamily="34" charset="0"/>
              </a:rPr>
              <a:t>5</a:t>
            </a:r>
            <a:r>
              <a:rPr lang="en-US" dirty="0">
                <a:latin typeface="Calibri" panose="020F0502020204030204" pitchFamily="34" charset="0"/>
                <a:ea typeface="Calibri" panose="020F0502020204030204" pitchFamily="34" charset="0"/>
                <a:cs typeface="Calibri" panose="020F0502020204030204" pitchFamily="34" charset="0"/>
              </a:rPr>
              <a:t>But He was pierced through for </a:t>
            </a:r>
            <a:r>
              <a:rPr lang="en-US" dirty="0">
                <a:solidFill>
                  <a:srgbClr val="FF0000"/>
                </a:solidFill>
                <a:latin typeface="Calibri" panose="020F0502020204030204" pitchFamily="34" charset="0"/>
                <a:ea typeface="Calibri" panose="020F0502020204030204" pitchFamily="34" charset="0"/>
                <a:cs typeface="Calibri" panose="020F0502020204030204" pitchFamily="34" charset="0"/>
              </a:rPr>
              <a:t>our</a:t>
            </a:r>
            <a:r>
              <a:rPr lang="en-US" dirty="0">
                <a:latin typeface="Calibri" panose="020F0502020204030204" pitchFamily="34" charset="0"/>
                <a:ea typeface="Calibri" panose="020F0502020204030204" pitchFamily="34" charset="0"/>
                <a:cs typeface="Calibri" panose="020F0502020204030204" pitchFamily="34" charset="0"/>
              </a:rPr>
              <a:t> transgressions,</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He was crushed for </a:t>
            </a:r>
            <a:r>
              <a:rPr lang="en-US" dirty="0">
                <a:solidFill>
                  <a:srgbClr val="FF0000"/>
                </a:solidFill>
                <a:latin typeface="Calibri" panose="020F0502020204030204" pitchFamily="34" charset="0"/>
                <a:ea typeface="Calibri" panose="020F0502020204030204" pitchFamily="34" charset="0"/>
                <a:cs typeface="Calibri" panose="020F0502020204030204" pitchFamily="34" charset="0"/>
              </a:rPr>
              <a:t>our</a:t>
            </a:r>
            <a:r>
              <a:rPr lang="en-US" dirty="0">
                <a:latin typeface="Calibri" panose="020F0502020204030204" pitchFamily="34" charset="0"/>
                <a:ea typeface="Calibri" panose="020F0502020204030204" pitchFamily="34" charset="0"/>
                <a:cs typeface="Calibri" panose="020F0502020204030204" pitchFamily="34" charset="0"/>
              </a:rPr>
              <a:t> iniquities;</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The chastening for </a:t>
            </a:r>
            <a:r>
              <a:rPr lang="en-US" dirty="0">
                <a:solidFill>
                  <a:srgbClr val="FF0000"/>
                </a:solidFill>
                <a:latin typeface="Calibri" panose="020F0502020204030204" pitchFamily="34" charset="0"/>
                <a:ea typeface="Calibri" panose="020F0502020204030204" pitchFamily="34" charset="0"/>
                <a:cs typeface="Calibri" panose="020F0502020204030204" pitchFamily="34" charset="0"/>
              </a:rPr>
              <a:t>our</a:t>
            </a:r>
            <a:r>
              <a:rPr lang="en-US" dirty="0">
                <a:latin typeface="Calibri" panose="020F0502020204030204" pitchFamily="34" charset="0"/>
                <a:ea typeface="Calibri" panose="020F0502020204030204" pitchFamily="34" charset="0"/>
                <a:cs typeface="Calibri" panose="020F0502020204030204" pitchFamily="34" charset="0"/>
              </a:rPr>
              <a:t> well-being fell upon Him,</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And by His scourging </a:t>
            </a:r>
            <a:r>
              <a:rPr lang="en-US" dirty="0">
                <a:solidFill>
                  <a:srgbClr val="FF0000"/>
                </a:solidFill>
                <a:latin typeface="Calibri" panose="020F0502020204030204" pitchFamily="34" charset="0"/>
                <a:ea typeface="Calibri" panose="020F0502020204030204" pitchFamily="34" charset="0"/>
                <a:cs typeface="Calibri" panose="020F0502020204030204" pitchFamily="34" charset="0"/>
              </a:rPr>
              <a:t>we</a:t>
            </a:r>
            <a:r>
              <a:rPr lang="en-US" dirty="0">
                <a:latin typeface="Calibri" panose="020F0502020204030204" pitchFamily="34" charset="0"/>
                <a:ea typeface="Calibri" panose="020F0502020204030204" pitchFamily="34" charset="0"/>
                <a:cs typeface="Calibri" panose="020F0502020204030204" pitchFamily="34" charset="0"/>
              </a:rPr>
              <a:t> are healed.</a:t>
            </a:r>
          </a:p>
          <a:p>
            <a:pPr marL="109728"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109728"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dirty="0">
                <a:latin typeface="Calibri" panose="020F0502020204030204" pitchFamily="34" charset="0"/>
                <a:ea typeface="Calibri" panose="020F0502020204030204" pitchFamily="34" charset="0"/>
                <a:cs typeface="Calibri" panose="020F0502020204030204" pitchFamily="34" charset="0"/>
              </a:rPr>
              <a:t>The Man of Sorrows has become the God all comfort.</a:t>
            </a:r>
          </a:p>
        </p:txBody>
      </p:sp>
    </p:spTree>
    <p:extLst>
      <p:ext uri="{BB962C8B-B14F-4D97-AF65-F5344CB8AC3E}">
        <p14:creationId xmlns:p14="http://schemas.microsoft.com/office/powerpoint/2010/main" val="3856774854"/>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015" y="1295400"/>
            <a:ext cx="11030551" cy="4919472"/>
          </a:xfrm>
        </p:spPr>
        <p:txBody>
          <a:bodyPr>
            <a:normAutofit fontScale="85000" lnSpcReduction="20000"/>
          </a:bodyPr>
          <a:lstStyle/>
          <a:p>
            <a:r>
              <a:rPr lang="en-US" dirty="0">
                <a:latin typeface="Calibri" panose="020F0502020204030204" pitchFamily="34" charset="0"/>
                <a:ea typeface="Calibri" panose="020F0502020204030204" pitchFamily="34" charset="0"/>
                <a:cs typeface="Calibri" panose="020F0502020204030204" pitchFamily="34" charset="0"/>
              </a:rPr>
              <a:t>Because God is </a:t>
            </a:r>
            <a:r>
              <a:rPr lang="en-US" b="1" dirty="0">
                <a:latin typeface="Calibri" panose="020F0502020204030204" pitchFamily="34" charset="0"/>
                <a:ea typeface="Calibri" panose="020F0502020204030204" pitchFamily="34" charset="0"/>
                <a:cs typeface="Calibri" panose="020F0502020204030204" pitchFamily="34" charset="0"/>
              </a:rPr>
              <a:t>omniscient</a:t>
            </a:r>
            <a:r>
              <a:rPr lang="en-US" dirty="0">
                <a:latin typeface="Calibri" panose="020F0502020204030204" pitchFamily="34" charset="0"/>
                <a:ea typeface="Calibri" panose="020F0502020204030204" pitchFamily="34" charset="0"/>
                <a:cs typeface="Calibri" panose="020F0502020204030204" pitchFamily="34" charset="0"/>
              </a:rPr>
              <a:t> He knows the deepest and most intimate details of our lives. This includes our thoughts, hopes, desires, and feelings. Therefore, He is able to fully understand what we are going through. But not only does He understand the pain, but He also knows the perfect solution.</a:t>
            </a:r>
          </a:p>
          <a:p>
            <a:pPr marL="109728"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Because God is </a:t>
            </a:r>
            <a:r>
              <a:rPr lang="en-US" b="1" dirty="0">
                <a:latin typeface="Calibri" panose="020F0502020204030204" pitchFamily="34" charset="0"/>
                <a:ea typeface="Calibri" panose="020F0502020204030204" pitchFamily="34" charset="0"/>
                <a:cs typeface="Calibri" panose="020F0502020204030204" pitchFamily="34" charset="0"/>
              </a:rPr>
              <a:t>omnipotent</a:t>
            </a:r>
            <a:r>
              <a:rPr lang="en-US" dirty="0">
                <a:latin typeface="Calibri" panose="020F0502020204030204" pitchFamily="34" charset="0"/>
                <a:ea typeface="Calibri" panose="020F0502020204030204" pitchFamily="34" charset="0"/>
                <a:cs typeface="Calibri" panose="020F0502020204030204" pitchFamily="34" charset="0"/>
              </a:rPr>
              <a:t> there is no pain too deep or too complex that He cannot heal. His arm is not too short to save; therefore, it is not too short to heal.</a:t>
            </a:r>
          </a:p>
          <a:p>
            <a:pPr marL="109728"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Because God is </a:t>
            </a:r>
            <a:r>
              <a:rPr lang="en-US" b="1" dirty="0">
                <a:latin typeface="Calibri" panose="020F0502020204030204" pitchFamily="34" charset="0"/>
                <a:ea typeface="Calibri" panose="020F0502020204030204" pitchFamily="34" charset="0"/>
                <a:cs typeface="Calibri" panose="020F0502020204030204" pitchFamily="34" charset="0"/>
              </a:rPr>
              <a:t>eternal</a:t>
            </a:r>
            <a:r>
              <a:rPr lang="en-US" dirty="0">
                <a:latin typeface="Calibri" panose="020F0502020204030204" pitchFamily="34" charset="0"/>
                <a:ea typeface="Calibri" panose="020F0502020204030204" pitchFamily="34" charset="0"/>
                <a:cs typeface="Calibri" panose="020F0502020204030204" pitchFamily="34" charset="0"/>
              </a:rPr>
              <a:t> He knew our sorrows from time past and has a solution for all time in the future.</a:t>
            </a:r>
          </a:p>
          <a:p>
            <a:pPr marL="109728"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Because God is </a:t>
            </a:r>
            <a:r>
              <a:rPr lang="en-US" b="1" dirty="0">
                <a:latin typeface="Calibri" panose="020F0502020204030204" pitchFamily="34" charset="0"/>
                <a:ea typeface="Calibri" panose="020F0502020204030204" pitchFamily="34" charset="0"/>
                <a:cs typeface="Calibri" panose="020F0502020204030204" pitchFamily="34" charset="0"/>
              </a:rPr>
              <a:t>immutable</a:t>
            </a:r>
            <a:r>
              <a:rPr lang="en-US" dirty="0">
                <a:latin typeface="Calibri" panose="020F0502020204030204" pitchFamily="34" charset="0"/>
                <a:ea typeface="Calibri" panose="020F0502020204030204" pitchFamily="34" charset="0"/>
                <a:cs typeface="Calibri" panose="020F0502020204030204" pitchFamily="34" charset="0"/>
              </a:rPr>
              <a:t> His desire for our well-being will never change.</a:t>
            </a:r>
          </a:p>
          <a:p>
            <a:pPr marL="109728"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Because God is </a:t>
            </a:r>
            <a:r>
              <a:rPr lang="en-US" b="1" dirty="0">
                <a:latin typeface="Calibri" panose="020F0502020204030204" pitchFamily="34" charset="0"/>
                <a:ea typeface="Calibri" panose="020F0502020204030204" pitchFamily="34" charset="0"/>
                <a:cs typeface="Calibri" panose="020F0502020204030204" pitchFamily="34" charset="0"/>
              </a:rPr>
              <a:t>love</a:t>
            </a:r>
            <a:r>
              <a:rPr lang="en-US" dirty="0">
                <a:latin typeface="Calibri" panose="020F0502020204030204" pitchFamily="34" charset="0"/>
                <a:ea typeface="Calibri" panose="020F0502020204030204" pitchFamily="34" charset="0"/>
                <a:cs typeface="Calibri" panose="020F0502020204030204" pitchFamily="34" charset="0"/>
              </a:rPr>
              <a:t> He will always have deep concern for us. He will never toy with us or be glad to see us suffer because we deserve it.</a:t>
            </a:r>
          </a:p>
        </p:txBody>
      </p:sp>
      <p:sp>
        <p:nvSpPr>
          <p:cNvPr id="3" name="Title 2"/>
          <p:cNvSpPr>
            <a:spLocks noGrp="1"/>
          </p:cNvSpPr>
          <p:nvPr>
            <p:ph type="title"/>
          </p:nvPr>
        </p:nvSpPr>
        <p:spPr>
          <a:xfrm>
            <a:off x="539015" y="274638"/>
            <a:ext cx="10943924" cy="944562"/>
          </a:xfrm>
        </p:spPr>
        <p:txBody>
          <a:bodyPr>
            <a:normAutofit fontScale="90000"/>
          </a:bodyPr>
          <a:lstStyle/>
          <a:p>
            <a:r>
              <a:rPr lang="en-US" sz="2800" dirty="0">
                <a:solidFill>
                  <a:srgbClr val="FF0000"/>
                </a:solidFill>
                <a:effectLst/>
              </a:rPr>
              <a:t>All of God’s attributes intensify the magnificence of His comfort</a:t>
            </a:r>
            <a:endParaRPr lang="en-US" sz="2800" dirty="0">
              <a:solidFill>
                <a:srgbClr val="FF0000"/>
              </a:solidFill>
            </a:endParaRPr>
          </a:p>
        </p:txBody>
      </p:sp>
    </p:spTree>
    <p:extLst>
      <p:ext uri="{BB962C8B-B14F-4D97-AF65-F5344CB8AC3E}">
        <p14:creationId xmlns:p14="http://schemas.microsoft.com/office/powerpoint/2010/main" val="3976685322"/>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19200" y="1269573"/>
            <a:ext cx="8280935" cy="4823219"/>
          </a:xfrm>
        </p:spPr>
        <p:txBody>
          <a:bodyPr>
            <a:no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In Psalm 143, David speaks of a number of anguishes.</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r>
              <a:rPr lang="en-US" sz="2800" dirty="0">
                <a:latin typeface="Calibri" panose="020F0502020204030204" pitchFamily="34" charset="0"/>
                <a:ea typeface="Calibri" panose="020F0502020204030204" pitchFamily="34" charset="0"/>
                <a:cs typeface="Calibri" panose="020F0502020204030204" pitchFamily="34" charset="0"/>
              </a:rPr>
              <a:t>He was persecuted.</a:t>
            </a:r>
          </a:p>
          <a:p>
            <a:r>
              <a:rPr lang="en-US" sz="2800" dirty="0">
                <a:latin typeface="Calibri" panose="020F0502020204030204" pitchFamily="34" charset="0"/>
                <a:ea typeface="Calibri" panose="020F0502020204030204" pitchFamily="34" charset="0"/>
                <a:cs typeface="Calibri" panose="020F0502020204030204" pitchFamily="34" charset="0"/>
              </a:rPr>
              <a:t>His life was crushed.</a:t>
            </a:r>
          </a:p>
          <a:p>
            <a:r>
              <a:rPr lang="en-US" sz="2800" dirty="0">
                <a:latin typeface="Calibri" panose="020F0502020204030204" pitchFamily="34" charset="0"/>
                <a:ea typeface="Calibri" panose="020F0502020204030204" pitchFamily="34" charset="0"/>
                <a:cs typeface="Calibri" panose="020F0502020204030204" pitchFamily="34" charset="0"/>
              </a:rPr>
              <a:t>He was dwelling in dark places.</a:t>
            </a:r>
          </a:p>
          <a:p>
            <a:r>
              <a:rPr lang="en-US" sz="2800" dirty="0">
                <a:latin typeface="Calibri" panose="020F0502020204030204" pitchFamily="34" charset="0"/>
                <a:ea typeface="Calibri" panose="020F0502020204030204" pitchFamily="34" charset="0"/>
                <a:cs typeface="Calibri" panose="020F0502020204030204" pitchFamily="34" charset="0"/>
              </a:rPr>
              <a:t>He was like one long dead.</a:t>
            </a:r>
          </a:p>
          <a:p>
            <a:r>
              <a:rPr lang="en-US" sz="2800" dirty="0">
                <a:latin typeface="Calibri" panose="020F0502020204030204" pitchFamily="34" charset="0"/>
                <a:ea typeface="Calibri" panose="020F0502020204030204" pitchFamily="34" charset="0"/>
                <a:cs typeface="Calibri" panose="020F0502020204030204" pitchFamily="34" charset="0"/>
              </a:rPr>
              <a:t>His spirit was overwhelmed.</a:t>
            </a:r>
          </a:p>
          <a:p>
            <a:r>
              <a:rPr lang="en-US" sz="2800" dirty="0">
                <a:latin typeface="Calibri" panose="020F0502020204030204" pitchFamily="34" charset="0"/>
                <a:ea typeface="Calibri" panose="020F0502020204030204" pitchFamily="34" charset="0"/>
                <a:cs typeface="Calibri" panose="020F0502020204030204" pitchFamily="34" charset="0"/>
              </a:rPr>
              <a:t>His heart was appalled.</a:t>
            </a:r>
          </a:p>
          <a:p>
            <a:r>
              <a:rPr lang="en-US" sz="2800" dirty="0">
                <a:latin typeface="Calibri" panose="020F0502020204030204" pitchFamily="34" charset="0"/>
                <a:ea typeface="Calibri" panose="020F0502020204030204" pitchFamily="34" charset="0"/>
                <a:cs typeface="Calibri" panose="020F0502020204030204" pitchFamily="34" charset="0"/>
              </a:rPr>
              <a:t>His spirit was failing.</a:t>
            </a:r>
          </a:p>
          <a:p>
            <a:r>
              <a:rPr lang="en-US" sz="2800" dirty="0">
                <a:latin typeface="Calibri" panose="020F0502020204030204" pitchFamily="34" charset="0"/>
                <a:ea typeface="Calibri" panose="020F0502020204030204" pitchFamily="34" charset="0"/>
                <a:cs typeface="Calibri" panose="020F0502020204030204" pitchFamily="34" charset="0"/>
              </a:rPr>
              <a:t>His enemies were after him.</a:t>
            </a:r>
          </a:p>
        </p:txBody>
      </p:sp>
      <p:sp>
        <p:nvSpPr>
          <p:cNvPr id="3" name="Title 2"/>
          <p:cNvSpPr>
            <a:spLocks noGrp="1"/>
          </p:cNvSpPr>
          <p:nvPr>
            <p:ph type="title"/>
          </p:nvPr>
        </p:nvSpPr>
        <p:spPr/>
        <p:txBody>
          <a:bodyPr>
            <a:normAutofit/>
          </a:bodyPr>
          <a:lstStyle/>
          <a:p>
            <a:r>
              <a:rPr lang="en-US" dirty="0">
                <a:solidFill>
                  <a:srgbClr val="FF0000"/>
                </a:solidFill>
                <a:effectLst/>
              </a:rPr>
              <a:t>Our source of comfort is God</a:t>
            </a:r>
            <a:endParaRPr lang="en-US" dirty="0">
              <a:solidFill>
                <a:srgbClr val="FF0000"/>
              </a:solidFill>
            </a:endParaRPr>
          </a:p>
        </p:txBody>
      </p:sp>
    </p:spTree>
    <p:extLst>
      <p:ext uri="{BB962C8B-B14F-4D97-AF65-F5344CB8AC3E}">
        <p14:creationId xmlns:p14="http://schemas.microsoft.com/office/powerpoint/2010/main" val="1754733966"/>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6135" y="457200"/>
            <a:ext cx="11511814" cy="5105400"/>
          </a:xfrm>
        </p:spPr>
        <p:txBody>
          <a:bodyPr>
            <a:normAutofit lnSpcReduction="10000"/>
          </a:bodyPr>
          <a:lstStyle/>
          <a:p>
            <a:pPr marL="109728" indent="0">
              <a:buNone/>
            </a:pPr>
            <a:r>
              <a:rPr lang="en-US" dirty="0"/>
              <a:t> Verse 6, “I stretch out my hands to You; My soul longs for You, as a parched land.”</a:t>
            </a:r>
          </a:p>
          <a:p>
            <a:pPr marL="109728" indent="0">
              <a:buNone/>
            </a:pPr>
            <a:endParaRPr lang="en-US" dirty="0"/>
          </a:p>
          <a:p>
            <a:pPr marL="109728" indent="0">
              <a:buNone/>
            </a:pPr>
            <a:endParaRPr lang="en-US" dirty="0"/>
          </a:p>
          <a:p>
            <a:r>
              <a:rPr lang="en-US" dirty="0"/>
              <a:t>The thirsty soul will find no greater satisfaction than in that of its God. </a:t>
            </a:r>
          </a:p>
          <a:p>
            <a:r>
              <a:rPr lang="en-US" dirty="0"/>
              <a:t>The best that the world has to offer is escape; God offers Himself. </a:t>
            </a:r>
          </a:p>
          <a:p>
            <a:r>
              <a:rPr lang="en-US" dirty="0"/>
              <a:t>The world scorns weakness; God uses it. </a:t>
            </a:r>
          </a:p>
          <a:p>
            <a:r>
              <a:rPr lang="en-US" dirty="0"/>
              <a:t>The world encourages us to complain about our misery; God tells us to focus on His greatness. </a:t>
            </a:r>
          </a:p>
          <a:p>
            <a:r>
              <a:rPr lang="en-US" dirty="0"/>
              <a:t>We love self-pity; God wants self-denial.</a:t>
            </a:r>
          </a:p>
        </p:txBody>
      </p:sp>
    </p:spTree>
    <p:extLst>
      <p:ext uri="{BB962C8B-B14F-4D97-AF65-F5344CB8AC3E}">
        <p14:creationId xmlns:p14="http://schemas.microsoft.com/office/powerpoint/2010/main" val="3831345412"/>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7259" y="457201"/>
            <a:ext cx="11396312" cy="5550091"/>
          </a:xfrm>
        </p:spPr>
        <p:txBody>
          <a:bodyPr>
            <a:normAutofit fontScale="92500" lnSpcReduction="10000"/>
          </a:bodyPr>
          <a:lstStyle/>
          <a:p>
            <a:r>
              <a:rPr lang="en-US" dirty="0"/>
              <a:t> Psalm 34:18, “The Lord is near to the brokenhearted.”</a:t>
            </a:r>
          </a:p>
          <a:p>
            <a:pPr marL="109728" indent="0">
              <a:buNone/>
            </a:pPr>
            <a:endParaRPr lang="en-US" dirty="0"/>
          </a:p>
          <a:p>
            <a:r>
              <a:rPr lang="en-US" dirty="0"/>
              <a:t> Psalm 40:17, “Since I am afflicted and needy, the Lord is mindful of me; Thou art my help and my deliverer; do not delay, O my God.”</a:t>
            </a:r>
          </a:p>
          <a:p>
            <a:pPr marL="109728" indent="0">
              <a:buNone/>
            </a:pPr>
            <a:endParaRPr lang="en-US" dirty="0"/>
          </a:p>
          <a:p>
            <a:r>
              <a:rPr lang="en-US" dirty="0"/>
              <a:t> Psalm 147:3, “He heals the brokenhearted, and binds up their wounds.”</a:t>
            </a:r>
          </a:p>
          <a:p>
            <a:pPr marL="109728" indent="0">
              <a:buNone/>
            </a:pPr>
            <a:endParaRPr lang="en-US" dirty="0"/>
          </a:p>
          <a:p>
            <a:r>
              <a:rPr lang="en-US" dirty="0"/>
              <a:t>Isaiah 57:15, “’I dwell on a high and holy place and also with the contrite and lowly of spirit in order to revive the heart of the contrite.’”</a:t>
            </a:r>
          </a:p>
          <a:p>
            <a:pPr marL="109728" indent="0">
              <a:buNone/>
            </a:pPr>
            <a:endParaRPr lang="en-US" dirty="0"/>
          </a:p>
          <a:p>
            <a:r>
              <a:rPr lang="en-US" dirty="0"/>
              <a:t> Jeremiah 17:14, “Heal me, O Lord, and I will be healed; save me and I will be saved, for Thou art my praise.” </a:t>
            </a:r>
          </a:p>
          <a:p>
            <a:pPr marL="109728" indent="0">
              <a:buNone/>
            </a:pPr>
            <a:endParaRPr lang="en-US" dirty="0"/>
          </a:p>
        </p:txBody>
      </p:sp>
    </p:spTree>
    <p:extLst>
      <p:ext uri="{BB962C8B-B14F-4D97-AF65-F5344CB8AC3E}">
        <p14:creationId xmlns:p14="http://schemas.microsoft.com/office/powerpoint/2010/main" val="986124104"/>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797ECFA-B3FC-D6D2-7680-C65330145EA5}"/>
              </a:ext>
            </a:extLst>
          </p:cNvPr>
          <p:cNvPicPr>
            <a:picLocks noChangeAspect="1"/>
          </p:cNvPicPr>
          <p:nvPr/>
        </p:nvPicPr>
        <p:blipFill>
          <a:blip r:embed="rId2"/>
          <a:stretch>
            <a:fillRect/>
          </a:stretch>
        </p:blipFill>
        <p:spPr>
          <a:xfrm>
            <a:off x="3179722" y="279133"/>
            <a:ext cx="5832555" cy="5804034"/>
          </a:xfrm>
          <a:prstGeom prst="rect">
            <a:avLst/>
          </a:prstGeom>
        </p:spPr>
      </p:pic>
    </p:spTree>
    <p:extLst>
      <p:ext uri="{BB962C8B-B14F-4D97-AF65-F5344CB8AC3E}">
        <p14:creationId xmlns:p14="http://schemas.microsoft.com/office/powerpoint/2010/main" val="268917331"/>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solidFill>
                  <a:srgbClr val="FF0000"/>
                </a:solidFill>
                <a:effectLst/>
              </a:rPr>
              <a:t>How to receive God’s comfort</a:t>
            </a:r>
            <a:endParaRPr lang="en-US" dirty="0">
              <a:solidFill>
                <a:srgbClr val="FF0000"/>
              </a:solidFill>
            </a:endParaRPr>
          </a:p>
        </p:txBody>
      </p:sp>
      <p:sp>
        <p:nvSpPr>
          <p:cNvPr id="8" name="TextBox 7">
            <a:extLst>
              <a:ext uri="{FF2B5EF4-FFF2-40B4-BE49-F238E27FC236}">
                <a16:creationId xmlns:a16="http://schemas.microsoft.com/office/drawing/2014/main" id="{D08372FB-2A8F-D28D-6B2D-FA1387F1DD34}"/>
              </a:ext>
            </a:extLst>
          </p:cNvPr>
          <p:cNvSpPr txBox="1"/>
          <p:nvPr/>
        </p:nvSpPr>
        <p:spPr>
          <a:xfrm>
            <a:off x="609600" y="2629633"/>
            <a:ext cx="10395284" cy="2121158"/>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Jeremiah 16:14</a:t>
            </a:r>
            <a:r>
              <a:rPr lang="en-US" sz="2800" dirty="0">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They have healed the brokenness of My people superficially, Saying, “Peace, peace,”  But there is no peace.</a:t>
            </a:r>
          </a:p>
        </p:txBody>
      </p:sp>
    </p:spTree>
    <p:extLst>
      <p:ext uri="{BB962C8B-B14F-4D97-AF65-F5344CB8AC3E}">
        <p14:creationId xmlns:p14="http://schemas.microsoft.com/office/powerpoint/2010/main" val="256234491"/>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33361A-F736-5C25-1912-DC29F9DE3F91}"/>
              </a:ext>
            </a:extLst>
          </p:cNvPr>
          <p:cNvPicPr>
            <a:picLocks noChangeAspect="1"/>
          </p:cNvPicPr>
          <p:nvPr/>
        </p:nvPicPr>
        <p:blipFill>
          <a:blip r:embed="rId2"/>
          <a:stretch>
            <a:fillRect/>
          </a:stretch>
        </p:blipFill>
        <p:spPr>
          <a:xfrm>
            <a:off x="354423" y="1463721"/>
            <a:ext cx="5613230" cy="3727650"/>
          </a:xfrm>
          <a:prstGeom prst="rect">
            <a:avLst/>
          </a:prstGeom>
        </p:spPr>
      </p:pic>
      <p:pic>
        <p:nvPicPr>
          <p:cNvPr id="5" name="Picture 4">
            <a:extLst>
              <a:ext uri="{FF2B5EF4-FFF2-40B4-BE49-F238E27FC236}">
                <a16:creationId xmlns:a16="http://schemas.microsoft.com/office/drawing/2014/main" id="{66A05EB5-1EAF-6BF7-D4AA-D2AEA930F8CF}"/>
              </a:ext>
            </a:extLst>
          </p:cNvPr>
          <p:cNvPicPr>
            <a:picLocks noChangeAspect="1"/>
          </p:cNvPicPr>
          <p:nvPr/>
        </p:nvPicPr>
        <p:blipFill>
          <a:blip r:embed="rId3"/>
          <a:stretch>
            <a:fillRect/>
          </a:stretch>
        </p:blipFill>
        <p:spPr>
          <a:xfrm>
            <a:off x="6243769" y="1463721"/>
            <a:ext cx="5591475" cy="3727650"/>
          </a:xfrm>
          <a:prstGeom prst="rect">
            <a:avLst/>
          </a:prstGeom>
        </p:spPr>
      </p:pic>
    </p:spTree>
    <p:extLst>
      <p:ext uri="{BB962C8B-B14F-4D97-AF65-F5344CB8AC3E}">
        <p14:creationId xmlns:p14="http://schemas.microsoft.com/office/powerpoint/2010/main" val="20665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9659" y="1489906"/>
            <a:ext cx="8229600" cy="652272"/>
          </a:xfrm>
        </p:spPr>
        <p:txBody>
          <a:bodyPr>
            <a:normAutofit lnSpcReduction="10000"/>
          </a:bodyPr>
          <a:lstStyle/>
          <a:p>
            <a:pPr marL="109728" indent="0">
              <a:buNone/>
            </a:pPr>
            <a:r>
              <a:rPr lang="en-US" sz="3700" b="1" dirty="0">
                <a:solidFill>
                  <a:srgbClr val="FF0000"/>
                </a:solidFill>
              </a:rPr>
              <a:t>Humility</a:t>
            </a:r>
          </a:p>
        </p:txBody>
      </p:sp>
      <p:sp>
        <p:nvSpPr>
          <p:cNvPr id="3" name="Title 2"/>
          <p:cNvSpPr>
            <a:spLocks noGrp="1"/>
          </p:cNvSpPr>
          <p:nvPr>
            <p:ph type="title"/>
          </p:nvPr>
        </p:nvSpPr>
        <p:spPr/>
        <p:txBody>
          <a:bodyPr>
            <a:normAutofit/>
          </a:bodyPr>
          <a:lstStyle/>
          <a:p>
            <a:r>
              <a:rPr lang="en-US" dirty="0">
                <a:solidFill>
                  <a:srgbClr val="FF0000"/>
                </a:solidFill>
                <a:effectLst/>
              </a:rPr>
              <a:t>How to receive God’s comfort</a:t>
            </a:r>
            <a:endParaRPr lang="en-US" dirty="0">
              <a:solidFill>
                <a:srgbClr val="FF0000"/>
              </a:solidFill>
            </a:endParaRPr>
          </a:p>
        </p:txBody>
      </p:sp>
      <p:sp>
        <p:nvSpPr>
          <p:cNvPr id="4" name="TextBox 3"/>
          <p:cNvSpPr txBox="1"/>
          <p:nvPr/>
        </p:nvSpPr>
        <p:spPr>
          <a:xfrm>
            <a:off x="760396" y="2863516"/>
            <a:ext cx="11126804" cy="2677656"/>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1 Peter 5:6-7</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aseline="30000" dirty="0">
                <a:solidFill>
                  <a:prstClr val="black"/>
                </a:solidFill>
                <a:latin typeface="Calibri" panose="020F0502020204030204" pitchFamily="34" charset="0"/>
                <a:ea typeface="Calibri" panose="020F0502020204030204" pitchFamily="34" charset="0"/>
                <a:cs typeface="Calibri" panose="020F0502020204030204" pitchFamily="34" charset="0"/>
              </a:rPr>
              <a:t>6</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Therefore humble yourselves under the mighty hand of God, that He may exalt you at the proper time, </a:t>
            </a:r>
          </a:p>
          <a:p>
            <a:endPar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aseline="30000" dirty="0">
                <a:solidFill>
                  <a:prstClr val="black"/>
                </a:solidFill>
                <a:latin typeface="Calibri" panose="020F0502020204030204" pitchFamily="34" charset="0"/>
                <a:ea typeface="Calibri" panose="020F0502020204030204" pitchFamily="34" charset="0"/>
                <a:cs typeface="Calibri" panose="020F0502020204030204" pitchFamily="34" charset="0"/>
              </a:rPr>
              <a:t>7</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casting all your anxiety on Him, because He cares for you. </a:t>
            </a:r>
          </a:p>
        </p:txBody>
      </p:sp>
    </p:spTree>
    <p:extLst>
      <p:ext uri="{BB962C8B-B14F-4D97-AF65-F5344CB8AC3E}">
        <p14:creationId xmlns:p14="http://schemas.microsoft.com/office/powerpoint/2010/main" val="213889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9763" y="533401"/>
            <a:ext cx="11117179" cy="5473891"/>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Humility means what?</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lvl="0"/>
            <a:r>
              <a:rPr lang="en-US" sz="2800" dirty="0">
                <a:latin typeface="Calibri" panose="020F0502020204030204" pitchFamily="34" charset="0"/>
                <a:ea typeface="Calibri" panose="020F0502020204030204" pitchFamily="34" charset="0"/>
                <a:cs typeface="Calibri" panose="020F0502020204030204" pitchFamily="34" charset="0"/>
              </a:rPr>
              <a:t>Not demanding that God do something right now</a:t>
            </a:r>
          </a:p>
          <a:p>
            <a:pPr lvl="0"/>
            <a:r>
              <a:rPr lang="en-US" sz="2800" dirty="0">
                <a:latin typeface="Calibri" panose="020F0502020204030204" pitchFamily="34" charset="0"/>
                <a:ea typeface="Calibri" panose="020F0502020204030204" pitchFamily="34" charset="0"/>
                <a:cs typeface="Calibri" panose="020F0502020204030204" pitchFamily="34" charset="0"/>
              </a:rPr>
              <a:t>Not telling God how He must remedy the situation</a:t>
            </a:r>
          </a:p>
          <a:p>
            <a:pPr lvl="0"/>
            <a:r>
              <a:rPr lang="en-US" sz="2800" dirty="0">
                <a:latin typeface="Calibri" panose="020F0502020204030204" pitchFamily="34" charset="0"/>
                <a:ea typeface="Calibri" panose="020F0502020204030204" pitchFamily="34" charset="0"/>
                <a:cs typeface="Calibri" panose="020F0502020204030204" pitchFamily="34" charset="0"/>
              </a:rPr>
              <a:t>Not focusing on “Why me?” and playing the victim card</a:t>
            </a:r>
          </a:p>
          <a:p>
            <a:pPr lvl="0"/>
            <a:r>
              <a:rPr lang="en-US" sz="2800" dirty="0">
                <a:latin typeface="Calibri" panose="020F0502020204030204" pitchFamily="34" charset="0"/>
                <a:ea typeface="Calibri" panose="020F0502020204030204" pitchFamily="34" charset="0"/>
                <a:cs typeface="Calibri" panose="020F0502020204030204" pitchFamily="34" charset="0"/>
              </a:rPr>
              <a:t>Telling people about the pain so that they might prayer, support, encourage, and help but not telling them so that you might be the center of attention</a:t>
            </a:r>
          </a:p>
          <a:p>
            <a:pPr lvl="0"/>
            <a:r>
              <a:rPr lang="en-US" sz="2800" dirty="0">
                <a:latin typeface="Calibri" panose="020F0502020204030204" pitchFamily="34" charset="0"/>
                <a:ea typeface="Calibri" panose="020F0502020204030204" pitchFamily="34" charset="0"/>
                <a:cs typeface="Calibri" panose="020F0502020204030204" pitchFamily="34" charset="0"/>
              </a:rPr>
              <a:t>Not despising yourself because you are weak and vulnerable or because you make mistakes or because you let your emotions get the best of you</a:t>
            </a:r>
          </a:p>
        </p:txBody>
      </p:sp>
    </p:spTree>
    <p:extLst>
      <p:ext uri="{BB962C8B-B14F-4D97-AF65-F5344CB8AC3E}">
        <p14:creationId xmlns:p14="http://schemas.microsoft.com/office/powerpoint/2010/main" val="3376761269"/>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62AF00-E7D8-00FD-2050-1E67270F05E5}"/>
              </a:ext>
            </a:extLst>
          </p:cNvPr>
          <p:cNvSpPr txBox="1"/>
          <p:nvPr/>
        </p:nvSpPr>
        <p:spPr>
          <a:xfrm>
            <a:off x="577516" y="614784"/>
            <a:ext cx="10684042" cy="2121158"/>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Psalm 103:14</a:t>
            </a:r>
          </a:p>
          <a:p>
            <a:pPr marL="0" marR="0">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For He Himself knows our form; He is mindful that we are nothing but dust.</a:t>
            </a:r>
          </a:p>
        </p:txBody>
      </p:sp>
      <p:sp>
        <p:nvSpPr>
          <p:cNvPr id="5" name="TextBox 4">
            <a:extLst>
              <a:ext uri="{FF2B5EF4-FFF2-40B4-BE49-F238E27FC236}">
                <a16:creationId xmlns:a16="http://schemas.microsoft.com/office/drawing/2014/main" id="{0DD37C86-B4AF-8827-FAF0-7C265B94DDFB}"/>
              </a:ext>
            </a:extLst>
          </p:cNvPr>
          <p:cNvSpPr txBox="1"/>
          <p:nvPr/>
        </p:nvSpPr>
        <p:spPr>
          <a:xfrm>
            <a:off x="577516" y="4066714"/>
            <a:ext cx="6102416" cy="1384995"/>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2 Corinthians 12:9</a:t>
            </a: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For power is perfected in weakness</a:t>
            </a:r>
            <a:endParaRPr lang="en-US" sz="2800" dirty="0"/>
          </a:p>
        </p:txBody>
      </p:sp>
    </p:spTree>
    <p:extLst>
      <p:ext uri="{BB962C8B-B14F-4D97-AF65-F5344CB8AC3E}">
        <p14:creationId xmlns:p14="http://schemas.microsoft.com/office/powerpoint/2010/main" val="2691357739"/>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2387" y="381002"/>
            <a:ext cx="11203807" cy="3738612"/>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If we do not understand the “why” of a situation then it becomes more necessary to understand the “Who.” Understanding the “why” of a trial is limited to that one situation. But understanding God applies to all situations. </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Isaiah 51:12, “I, even I, am He who comforts you…”</a:t>
            </a:r>
          </a:p>
        </p:txBody>
      </p:sp>
    </p:spTree>
    <p:extLst>
      <p:ext uri="{BB962C8B-B14F-4D97-AF65-F5344CB8AC3E}">
        <p14:creationId xmlns:p14="http://schemas.microsoft.com/office/powerpoint/2010/main" val="2125248547"/>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81330"/>
            <a:ext cx="10972800" cy="3783690"/>
          </a:xfrm>
        </p:spPr>
        <p:txBody>
          <a:bodyPr>
            <a:normAutofit/>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Philippians 4:6-7</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baseline="30000" dirty="0">
                <a:latin typeface="Calibri" panose="020F0502020204030204" pitchFamily="34" charset="0"/>
                <a:ea typeface="Calibri" panose="020F0502020204030204" pitchFamily="34" charset="0"/>
                <a:cs typeface="Calibri" panose="020F0502020204030204" pitchFamily="34" charset="0"/>
              </a:rPr>
              <a:t>6</a:t>
            </a:r>
            <a:r>
              <a:rPr lang="en-US" sz="2800" dirty="0">
                <a:latin typeface="Calibri" panose="020F0502020204030204" pitchFamily="34" charset="0"/>
                <a:ea typeface="Calibri" panose="020F0502020204030204" pitchFamily="34" charset="0"/>
                <a:cs typeface="Calibri" panose="020F0502020204030204" pitchFamily="34" charset="0"/>
              </a:rPr>
              <a:t>Be anxious for nothing, but in everything by </a:t>
            </a: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rPr>
              <a:t>prayer</a:t>
            </a:r>
            <a:r>
              <a:rPr lang="en-US" sz="2800" dirty="0">
                <a:latin typeface="Calibri" panose="020F0502020204030204" pitchFamily="34" charset="0"/>
                <a:ea typeface="Calibri" panose="020F0502020204030204" pitchFamily="34" charset="0"/>
                <a:cs typeface="Calibri" panose="020F0502020204030204" pitchFamily="34" charset="0"/>
              </a:rPr>
              <a:t> and </a:t>
            </a: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rPr>
              <a:t>supplication</a:t>
            </a:r>
            <a:r>
              <a:rPr lang="en-US" sz="2800" dirty="0">
                <a:latin typeface="Calibri" panose="020F0502020204030204" pitchFamily="34" charset="0"/>
                <a:ea typeface="Calibri" panose="020F0502020204030204" pitchFamily="34" charset="0"/>
                <a:cs typeface="Calibri" panose="020F0502020204030204" pitchFamily="34" charset="0"/>
              </a:rPr>
              <a:t> with </a:t>
            </a: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rPr>
              <a:t>thanksgiving</a:t>
            </a:r>
            <a:r>
              <a:rPr lang="en-US" sz="2800" dirty="0">
                <a:latin typeface="Calibri" panose="020F0502020204030204" pitchFamily="34" charset="0"/>
                <a:ea typeface="Calibri" panose="020F0502020204030204" pitchFamily="34" charset="0"/>
                <a:cs typeface="Calibri" panose="020F0502020204030204" pitchFamily="34" charset="0"/>
              </a:rPr>
              <a:t> let your </a:t>
            </a: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rPr>
              <a:t>requests</a:t>
            </a:r>
            <a:r>
              <a:rPr lang="en-US" sz="2800" dirty="0">
                <a:latin typeface="Calibri" panose="020F0502020204030204" pitchFamily="34" charset="0"/>
                <a:ea typeface="Calibri" panose="020F0502020204030204" pitchFamily="34" charset="0"/>
                <a:cs typeface="Calibri" panose="020F0502020204030204" pitchFamily="34" charset="0"/>
              </a:rPr>
              <a:t> be made known to God. </a:t>
            </a:r>
          </a:p>
          <a:p>
            <a:pPr marL="109728"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baseline="30000" dirty="0">
                <a:latin typeface="Calibri" panose="020F0502020204030204" pitchFamily="34" charset="0"/>
                <a:ea typeface="Calibri" panose="020F0502020204030204" pitchFamily="34" charset="0"/>
                <a:cs typeface="Calibri" panose="020F0502020204030204" pitchFamily="34" charset="0"/>
              </a:rPr>
              <a:t>7</a:t>
            </a:r>
            <a:r>
              <a:rPr lang="en-US" sz="2800" dirty="0">
                <a:latin typeface="Calibri" panose="020F0502020204030204" pitchFamily="34" charset="0"/>
                <a:ea typeface="Calibri" panose="020F0502020204030204" pitchFamily="34" charset="0"/>
                <a:cs typeface="Calibri" panose="020F0502020204030204" pitchFamily="34" charset="0"/>
              </a:rPr>
              <a:t>And the peace of God, which surpasses all comprehension, will guard your hearts and your minds in Christ Jesus. </a:t>
            </a:r>
          </a:p>
        </p:txBody>
      </p:sp>
      <p:sp>
        <p:nvSpPr>
          <p:cNvPr id="3" name="Title 2"/>
          <p:cNvSpPr>
            <a:spLocks noGrp="1"/>
          </p:cNvSpPr>
          <p:nvPr>
            <p:ph type="title"/>
          </p:nvPr>
        </p:nvSpPr>
        <p:spPr/>
        <p:txBody>
          <a:bodyPr/>
          <a:lstStyle/>
          <a:p>
            <a:r>
              <a:rPr lang="en-US" dirty="0">
                <a:solidFill>
                  <a:srgbClr val="FF0000"/>
                </a:solidFill>
              </a:rPr>
              <a:t>Prayer</a:t>
            </a:r>
          </a:p>
        </p:txBody>
      </p:sp>
    </p:spTree>
    <p:extLst>
      <p:ext uri="{BB962C8B-B14F-4D97-AF65-F5344CB8AC3E}">
        <p14:creationId xmlns:p14="http://schemas.microsoft.com/office/powerpoint/2010/main" val="2786241725"/>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8909" y="1675599"/>
            <a:ext cx="10972800" cy="4525963"/>
          </a:xfrm>
        </p:spPr>
        <p:txBody>
          <a:bodyPr/>
          <a:lstStyle/>
          <a:p>
            <a:pPr marL="109728" indent="0">
              <a:buNone/>
            </a:pPr>
            <a:r>
              <a:rPr lang="en-US" dirty="0"/>
              <a:t>Our faith may not be big enough to move a mountain, but it is always big enough to move God.</a:t>
            </a:r>
          </a:p>
          <a:p>
            <a:pPr marL="109728" indent="0">
              <a:buNone/>
            </a:pPr>
            <a:endParaRPr lang="en-US" dirty="0"/>
          </a:p>
          <a:p>
            <a:pPr marL="109728" indent="0">
              <a:buNone/>
            </a:pPr>
            <a:endParaRPr lang="en-US" dirty="0"/>
          </a:p>
          <a:p>
            <a:pPr marL="109728" indent="0">
              <a:buNone/>
            </a:pPr>
            <a:r>
              <a:rPr lang="en-US" dirty="0"/>
              <a:t>Hosea 5:15</a:t>
            </a:r>
          </a:p>
          <a:p>
            <a:pPr marL="109728" indent="0">
              <a:buNone/>
            </a:pPr>
            <a:endParaRPr lang="en-US" dirty="0"/>
          </a:p>
          <a:p>
            <a:pPr marL="109728" indent="0">
              <a:buNone/>
            </a:pPr>
            <a:r>
              <a:rPr lang="en-US" dirty="0"/>
              <a:t>In their affliction they will earnestly seek me.” </a:t>
            </a:r>
          </a:p>
        </p:txBody>
      </p:sp>
      <p:sp>
        <p:nvSpPr>
          <p:cNvPr id="3" name="Title 2"/>
          <p:cNvSpPr>
            <a:spLocks noGrp="1"/>
          </p:cNvSpPr>
          <p:nvPr>
            <p:ph type="title"/>
          </p:nvPr>
        </p:nvSpPr>
        <p:spPr/>
        <p:txBody>
          <a:bodyPr>
            <a:normAutofit fontScale="90000"/>
          </a:bodyPr>
          <a:lstStyle/>
          <a:p>
            <a:r>
              <a:rPr lang="en-US" dirty="0">
                <a:solidFill>
                  <a:srgbClr val="FF0000"/>
                </a:solidFill>
                <a:effectLst/>
              </a:rPr>
              <a:t>Recovery comes mainly through growth and not rescue</a:t>
            </a:r>
            <a:endParaRPr lang="en-US" dirty="0">
              <a:solidFill>
                <a:srgbClr val="FF0000"/>
              </a:solidFill>
            </a:endParaRPr>
          </a:p>
        </p:txBody>
      </p:sp>
    </p:spTree>
    <p:extLst>
      <p:ext uri="{BB962C8B-B14F-4D97-AF65-F5344CB8AC3E}">
        <p14:creationId xmlns:p14="http://schemas.microsoft.com/office/powerpoint/2010/main" val="1242851598"/>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9133" y="381000"/>
            <a:ext cx="11579191" cy="5943600"/>
          </a:xfrm>
        </p:spPr>
        <p:txBody>
          <a:bodyPr>
            <a:noAutofit/>
          </a:bodyPr>
          <a:lstStyle/>
          <a:p>
            <a:pPr marL="109728" indent="0">
              <a:buNone/>
            </a:pPr>
            <a:r>
              <a:rPr lang="en-US" sz="1900" dirty="0">
                <a:latin typeface="Calibri" panose="020F0502020204030204" pitchFamily="34" charset="0"/>
                <a:ea typeface="Calibri" panose="020F0502020204030204" pitchFamily="34" charset="0"/>
                <a:cs typeface="Calibri" panose="020F0502020204030204" pitchFamily="34" charset="0"/>
              </a:rPr>
              <a:t>John 5:1-9</a:t>
            </a:r>
          </a:p>
          <a:p>
            <a:pPr marL="109728" indent="0">
              <a:buNone/>
            </a:pPr>
            <a:endParaRPr lang="en-US" sz="1900" dirty="0">
              <a:latin typeface="Calibri" panose="020F0502020204030204" pitchFamily="34" charset="0"/>
              <a:ea typeface="Calibri" panose="020F0502020204030204" pitchFamily="34" charset="0"/>
              <a:cs typeface="Calibri" panose="020F0502020204030204" pitchFamily="34" charset="0"/>
            </a:endParaRPr>
          </a:p>
          <a:p>
            <a:pPr marL="109728" indent="0">
              <a:buNone/>
            </a:pP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baseline="30000" dirty="0">
                <a:latin typeface="Calibri" panose="020F0502020204030204" pitchFamily="34" charset="0"/>
                <a:ea typeface="Calibri" panose="020F0502020204030204" pitchFamily="34" charset="0"/>
                <a:cs typeface="Calibri" panose="020F0502020204030204" pitchFamily="34" charset="0"/>
              </a:rPr>
              <a:t>1</a:t>
            </a:r>
            <a:r>
              <a:rPr lang="en-US" sz="1900" dirty="0">
                <a:latin typeface="Calibri" panose="020F0502020204030204" pitchFamily="34" charset="0"/>
                <a:ea typeface="Calibri" panose="020F0502020204030204" pitchFamily="34" charset="0"/>
                <a:cs typeface="Calibri" panose="020F0502020204030204" pitchFamily="34" charset="0"/>
              </a:rPr>
              <a:t>After these things there was a feast of the Jews, and Jesus went up to Jerusalem. </a:t>
            </a:r>
          </a:p>
          <a:p>
            <a:pPr marL="109728" indent="0">
              <a:buNone/>
            </a:pP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baseline="30000" dirty="0">
                <a:latin typeface="Calibri" panose="020F0502020204030204" pitchFamily="34" charset="0"/>
                <a:ea typeface="Calibri" panose="020F0502020204030204" pitchFamily="34" charset="0"/>
                <a:cs typeface="Calibri" panose="020F0502020204030204" pitchFamily="34" charset="0"/>
              </a:rPr>
              <a:t>2</a:t>
            </a:r>
            <a:r>
              <a:rPr lang="en-US" sz="1900" dirty="0">
                <a:latin typeface="Calibri" panose="020F0502020204030204" pitchFamily="34" charset="0"/>
                <a:ea typeface="Calibri" panose="020F0502020204030204" pitchFamily="34" charset="0"/>
                <a:cs typeface="Calibri" panose="020F0502020204030204" pitchFamily="34" charset="0"/>
              </a:rPr>
              <a:t>Now there is in Jerusalem by the sheep gate a pool, which is called in Hebrew Bethesda, having five porticoes. </a:t>
            </a:r>
          </a:p>
          <a:p>
            <a:pPr marL="109728" indent="0">
              <a:buNone/>
            </a:pP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baseline="30000" dirty="0">
                <a:latin typeface="Calibri" panose="020F0502020204030204" pitchFamily="34" charset="0"/>
                <a:ea typeface="Calibri" panose="020F0502020204030204" pitchFamily="34" charset="0"/>
                <a:cs typeface="Calibri" panose="020F0502020204030204" pitchFamily="34" charset="0"/>
              </a:rPr>
              <a:t>3</a:t>
            </a:r>
            <a:r>
              <a:rPr lang="en-US" sz="1900" dirty="0">
                <a:latin typeface="Calibri" panose="020F0502020204030204" pitchFamily="34" charset="0"/>
                <a:ea typeface="Calibri" panose="020F0502020204030204" pitchFamily="34" charset="0"/>
                <a:cs typeface="Calibri" panose="020F0502020204030204" pitchFamily="34" charset="0"/>
              </a:rPr>
              <a:t>In these lay a multitude of those who were sick, blind, lame, and withered, [waiting for the moving of the waters; </a:t>
            </a:r>
          </a:p>
          <a:p>
            <a:pPr marL="109728" indent="0">
              <a:buNone/>
            </a:pP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baseline="30000" dirty="0">
                <a:latin typeface="Calibri" panose="020F0502020204030204" pitchFamily="34" charset="0"/>
                <a:ea typeface="Calibri" panose="020F0502020204030204" pitchFamily="34" charset="0"/>
                <a:cs typeface="Calibri" panose="020F0502020204030204" pitchFamily="34" charset="0"/>
              </a:rPr>
              <a:t>4</a:t>
            </a:r>
            <a:r>
              <a:rPr lang="en-US" sz="1900" dirty="0">
                <a:latin typeface="Calibri" panose="020F0502020204030204" pitchFamily="34" charset="0"/>
                <a:ea typeface="Calibri" panose="020F0502020204030204" pitchFamily="34" charset="0"/>
                <a:cs typeface="Calibri" panose="020F0502020204030204" pitchFamily="34" charset="0"/>
              </a:rPr>
              <a:t>for an angel of the Lord went down at certain seasons into the pool and stirred up the water; whoever then first, after the stirring up of the water, stepped in was made well from whatever disease with which he was afflicted.] </a:t>
            </a:r>
          </a:p>
          <a:p>
            <a:pPr marL="109728" indent="0">
              <a:buNone/>
            </a:pP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baseline="30000" dirty="0">
                <a:latin typeface="Calibri" panose="020F0502020204030204" pitchFamily="34" charset="0"/>
                <a:ea typeface="Calibri" panose="020F0502020204030204" pitchFamily="34" charset="0"/>
                <a:cs typeface="Calibri" panose="020F0502020204030204" pitchFamily="34" charset="0"/>
              </a:rPr>
              <a:t>5</a:t>
            </a:r>
            <a:r>
              <a:rPr lang="en-US" sz="1900" dirty="0">
                <a:latin typeface="Calibri" panose="020F0502020204030204" pitchFamily="34" charset="0"/>
                <a:ea typeface="Calibri" panose="020F0502020204030204" pitchFamily="34" charset="0"/>
                <a:cs typeface="Calibri" panose="020F0502020204030204" pitchFamily="34" charset="0"/>
              </a:rPr>
              <a:t>A man was there who had been ill for thirty-eight years. </a:t>
            </a:r>
          </a:p>
          <a:p>
            <a:pPr marL="109728" indent="0">
              <a:buNone/>
            </a:pP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baseline="30000" dirty="0">
                <a:latin typeface="Calibri" panose="020F0502020204030204" pitchFamily="34" charset="0"/>
                <a:ea typeface="Calibri" panose="020F0502020204030204" pitchFamily="34" charset="0"/>
                <a:cs typeface="Calibri" panose="020F0502020204030204" pitchFamily="34" charset="0"/>
              </a:rPr>
              <a:t>6</a:t>
            </a:r>
            <a:r>
              <a:rPr lang="en-US" sz="1900" dirty="0">
                <a:latin typeface="Calibri" panose="020F0502020204030204" pitchFamily="34" charset="0"/>
                <a:ea typeface="Calibri" panose="020F0502020204030204" pitchFamily="34" charset="0"/>
                <a:cs typeface="Calibri" panose="020F0502020204030204" pitchFamily="34" charset="0"/>
              </a:rPr>
              <a:t>When Jesus saw him lying there, and knew that he had already been a long time in that condition, He said to him, "Do you wish to get well?" </a:t>
            </a:r>
          </a:p>
          <a:p>
            <a:pPr marL="109728" indent="0">
              <a:buNone/>
            </a:pP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baseline="30000" dirty="0">
                <a:latin typeface="Calibri" panose="020F0502020204030204" pitchFamily="34" charset="0"/>
                <a:ea typeface="Calibri" panose="020F0502020204030204" pitchFamily="34" charset="0"/>
                <a:cs typeface="Calibri" panose="020F0502020204030204" pitchFamily="34" charset="0"/>
              </a:rPr>
              <a:t>7</a:t>
            </a:r>
            <a:r>
              <a:rPr lang="en-US" sz="1900" dirty="0">
                <a:latin typeface="Calibri" panose="020F0502020204030204" pitchFamily="34" charset="0"/>
                <a:ea typeface="Calibri" panose="020F0502020204030204" pitchFamily="34" charset="0"/>
                <a:cs typeface="Calibri" panose="020F0502020204030204" pitchFamily="34" charset="0"/>
              </a:rPr>
              <a:t>The sick man answered Him, "Sir, I have no man to put me into the pool when the water is stirred up, but while I am coming, another steps down before me." </a:t>
            </a:r>
          </a:p>
          <a:p>
            <a:pPr marL="109728" indent="0">
              <a:buNone/>
            </a:pP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baseline="30000" dirty="0">
                <a:latin typeface="Calibri" panose="020F0502020204030204" pitchFamily="34" charset="0"/>
                <a:ea typeface="Calibri" panose="020F0502020204030204" pitchFamily="34" charset="0"/>
                <a:cs typeface="Calibri" panose="020F0502020204030204" pitchFamily="34" charset="0"/>
              </a:rPr>
              <a:t>8</a:t>
            </a:r>
            <a:r>
              <a:rPr lang="en-US" sz="1900" dirty="0">
                <a:latin typeface="Calibri" panose="020F0502020204030204" pitchFamily="34" charset="0"/>
                <a:ea typeface="Calibri" panose="020F0502020204030204" pitchFamily="34" charset="0"/>
                <a:cs typeface="Calibri" panose="020F0502020204030204" pitchFamily="34" charset="0"/>
              </a:rPr>
              <a:t>Jesus said to him, "Get up, pick up your pallet and walk." </a:t>
            </a:r>
          </a:p>
          <a:p>
            <a:pPr marL="109728" indent="0">
              <a:buNone/>
            </a:pP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baseline="30000" dirty="0">
                <a:latin typeface="Calibri" panose="020F0502020204030204" pitchFamily="34" charset="0"/>
                <a:ea typeface="Calibri" panose="020F0502020204030204" pitchFamily="34" charset="0"/>
                <a:cs typeface="Calibri" panose="020F0502020204030204" pitchFamily="34" charset="0"/>
              </a:rPr>
              <a:t>9</a:t>
            </a:r>
            <a:r>
              <a:rPr lang="en-US" sz="1900" dirty="0">
                <a:latin typeface="Calibri" panose="020F0502020204030204" pitchFamily="34" charset="0"/>
                <a:ea typeface="Calibri" panose="020F0502020204030204" pitchFamily="34" charset="0"/>
                <a:cs typeface="Calibri" panose="020F0502020204030204" pitchFamily="34" charset="0"/>
              </a:rPr>
              <a:t>Immediately the man became well, and picked up his pallet and began to walk. Now it was the Sabbath on that day. </a:t>
            </a:r>
          </a:p>
        </p:txBody>
      </p:sp>
    </p:spTree>
    <p:extLst>
      <p:ext uri="{BB962C8B-B14F-4D97-AF65-F5344CB8AC3E}">
        <p14:creationId xmlns:p14="http://schemas.microsoft.com/office/powerpoint/2010/main" val="3656204637"/>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0015" y="1066801"/>
            <a:ext cx="4815785" cy="4365277"/>
          </a:xfrm>
          <a:prstGeom prst="rect">
            <a:avLst/>
          </a:prstGeom>
        </p:spPr>
      </p:pic>
    </p:spTree>
    <p:extLst>
      <p:ext uri="{BB962C8B-B14F-4D97-AF65-F5344CB8AC3E}">
        <p14:creationId xmlns:p14="http://schemas.microsoft.com/office/powerpoint/2010/main" val="3749404673"/>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solidFill>
                  <a:srgbClr val="FF0000"/>
                </a:solidFill>
                <a:effectLst/>
              </a:rPr>
              <a:t>The intimacy of healing</a:t>
            </a:r>
            <a:endParaRPr lang="en-US" dirty="0">
              <a:solidFill>
                <a:srgbClr val="FF0000"/>
              </a:solidFill>
            </a:endParaRPr>
          </a:p>
        </p:txBody>
      </p:sp>
    </p:spTree>
    <p:extLst>
      <p:ext uri="{BB962C8B-B14F-4D97-AF65-F5344CB8AC3E}">
        <p14:creationId xmlns:p14="http://schemas.microsoft.com/office/powerpoint/2010/main" val="1176877235"/>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797935"/>
            <a:ext cx="10972800" cy="4525963"/>
          </a:xfrm>
        </p:spPr>
        <p:txBody>
          <a:bodyPr>
            <a:normAutofit fontScale="92500" lnSpcReduction="10000"/>
          </a:bodyPr>
          <a:lstStyle/>
          <a:p>
            <a:pPr marL="109728" indent="0">
              <a:buNone/>
            </a:pPr>
            <a:r>
              <a:rPr lang="en-US" dirty="0"/>
              <a:t>In Mark 5 a 12-year old girl had died. When Jesus arrived at the official’s house there was a commotion. There were relatives and friends and, as in the tradition of the times, mourners hired to weep and wail. </a:t>
            </a:r>
          </a:p>
          <a:p>
            <a:pPr marL="109728" indent="0">
              <a:buNone/>
            </a:pPr>
            <a:endParaRPr lang="en-US" dirty="0"/>
          </a:p>
          <a:p>
            <a:pPr marL="109728" indent="0">
              <a:buNone/>
            </a:pPr>
            <a:r>
              <a:rPr lang="en-US" dirty="0"/>
              <a:t>Mark 5:40, “He took the child's father and mother and the disciples who were with him, and went in where the child was.”</a:t>
            </a:r>
          </a:p>
          <a:p>
            <a:pPr marL="109728" indent="0">
              <a:buNone/>
            </a:pPr>
            <a:endParaRPr lang="en-US" dirty="0"/>
          </a:p>
          <a:p>
            <a:pPr marL="109728" indent="0">
              <a:buNone/>
            </a:pPr>
            <a:r>
              <a:rPr lang="en-US" dirty="0"/>
              <a:t>But Jesus put them all out and only took with Himself the child’s father and mother and His three companions. And in the silence of the room He took the child’s hand and spoke and the child rose up alive. </a:t>
            </a:r>
          </a:p>
          <a:p>
            <a:pPr marL="109728" indent="0">
              <a:buNone/>
            </a:pPr>
            <a:endParaRPr lang="en-US" dirty="0"/>
          </a:p>
        </p:txBody>
      </p:sp>
    </p:spTree>
    <p:extLst>
      <p:ext uri="{BB962C8B-B14F-4D97-AF65-F5344CB8AC3E}">
        <p14:creationId xmlns:p14="http://schemas.microsoft.com/office/powerpoint/2010/main" val="4147198580"/>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1143001"/>
            <a:ext cx="6420262" cy="3595870"/>
          </a:xfrm>
          <a:prstGeom prst="rect">
            <a:avLst/>
          </a:prstGeom>
        </p:spPr>
      </p:pic>
    </p:spTree>
    <p:extLst>
      <p:ext uri="{BB962C8B-B14F-4D97-AF65-F5344CB8AC3E}">
        <p14:creationId xmlns:p14="http://schemas.microsoft.com/office/powerpoint/2010/main" val="1892610106"/>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2029969"/>
            <a:ext cx="11075469" cy="2328672"/>
          </a:xfrm>
        </p:spPr>
        <p:txBody>
          <a:bodyPr/>
          <a:lstStyle/>
          <a:p>
            <a:pPr marL="109728" indent="0">
              <a:buNone/>
            </a:pPr>
            <a:r>
              <a:rPr lang="en-US" dirty="0"/>
              <a:t>2 Chronicles 32:25</a:t>
            </a:r>
          </a:p>
          <a:p>
            <a:pPr marL="109728" indent="0">
              <a:buNone/>
            </a:pPr>
            <a:endParaRPr lang="en-US" dirty="0"/>
          </a:p>
          <a:p>
            <a:pPr marL="109728" indent="0">
              <a:buNone/>
            </a:pPr>
            <a:r>
              <a:rPr lang="en-US" dirty="0"/>
              <a:t>But Hezekiah's heart was proud and he did not respond to the kindness shown him.</a:t>
            </a:r>
          </a:p>
        </p:txBody>
      </p:sp>
      <p:sp>
        <p:nvSpPr>
          <p:cNvPr id="3" name="Title 2"/>
          <p:cNvSpPr>
            <a:spLocks noGrp="1"/>
          </p:cNvSpPr>
          <p:nvPr>
            <p:ph type="title"/>
          </p:nvPr>
        </p:nvSpPr>
        <p:spPr/>
        <p:txBody>
          <a:bodyPr>
            <a:normAutofit/>
          </a:bodyPr>
          <a:lstStyle/>
          <a:p>
            <a:r>
              <a:rPr lang="en-US" dirty="0">
                <a:solidFill>
                  <a:srgbClr val="FF0000"/>
                </a:solidFill>
                <a:effectLst/>
              </a:rPr>
              <a:t>Healing and then giving</a:t>
            </a:r>
            <a:endParaRPr lang="en-US" dirty="0">
              <a:solidFill>
                <a:srgbClr val="FF0000"/>
              </a:solidFill>
            </a:endParaRPr>
          </a:p>
        </p:txBody>
      </p:sp>
    </p:spTree>
    <p:extLst>
      <p:ext uri="{BB962C8B-B14F-4D97-AF65-F5344CB8AC3E}">
        <p14:creationId xmlns:p14="http://schemas.microsoft.com/office/powerpoint/2010/main" val="2352131187"/>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5A221C-4293-4584-052B-2AE26630A9E9}"/>
              </a:ext>
            </a:extLst>
          </p:cNvPr>
          <p:cNvSpPr txBox="1"/>
          <p:nvPr/>
        </p:nvSpPr>
        <p:spPr>
          <a:xfrm>
            <a:off x="3015916" y="1346817"/>
            <a:ext cx="6160168" cy="1815882"/>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rPr>
              <a:t>James 4:3</a:t>
            </a:r>
          </a:p>
          <a:p>
            <a:endParaRPr lang="en-US" sz="2800" dirty="0">
              <a:latin typeface="Calibri" panose="020F0502020204030204" pitchFamily="34" charset="0"/>
              <a:ea typeface="Calibri" panose="020F0502020204030204" pitchFamily="34" charset="0"/>
            </a:endParaRPr>
          </a:p>
          <a:p>
            <a:r>
              <a:rPr lang="en-US" sz="2800" dirty="0">
                <a:effectLst/>
                <a:latin typeface="Calibri" panose="020F0502020204030204" pitchFamily="34" charset="0"/>
                <a:ea typeface="Calibri" panose="020F0502020204030204" pitchFamily="34" charset="0"/>
              </a:rPr>
              <a:t>When you ask, you do not receive, because you ask with wrong motives…</a:t>
            </a:r>
            <a:endParaRPr lang="en-US" sz="2800" dirty="0"/>
          </a:p>
        </p:txBody>
      </p:sp>
      <p:sp>
        <p:nvSpPr>
          <p:cNvPr id="5" name="TextBox 4">
            <a:extLst>
              <a:ext uri="{FF2B5EF4-FFF2-40B4-BE49-F238E27FC236}">
                <a16:creationId xmlns:a16="http://schemas.microsoft.com/office/drawing/2014/main" id="{A501E3BA-CA41-D6A3-6E8A-C6C63FC5148F}"/>
              </a:ext>
            </a:extLst>
          </p:cNvPr>
          <p:cNvSpPr txBox="1"/>
          <p:nvPr/>
        </p:nvSpPr>
        <p:spPr>
          <a:xfrm>
            <a:off x="3044792" y="3968635"/>
            <a:ext cx="6102416" cy="954107"/>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rPr>
              <a:t>that you may spend what you get on your pleasures.</a:t>
            </a:r>
            <a:endParaRPr lang="en-US" sz="2800" dirty="0"/>
          </a:p>
        </p:txBody>
      </p:sp>
    </p:spTree>
    <p:extLst>
      <p:ext uri="{BB962C8B-B14F-4D97-AF65-F5344CB8AC3E}">
        <p14:creationId xmlns:p14="http://schemas.microsoft.com/office/powerpoint/2010/main" val="256128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0139" y="381001"/>
            <a:ext cx="11088303" cy="5626291"/>
          </a:xfrm>
        </p:spPr>
        <p:txBody>
          <a:bodyPr>
            <a:normAutofit/>
          </a:bodyPr>
          <a:lstStyle/>
          <a:p>
            <a:pPr marL="109728" indent="0">
              <a:buNone/>
            </a:pPr>
            <a:r>
              <a:rPr lang="en-US" dirty="0"/>
              <a:t>2 Corinthians 1:3-5</a:t>
            </a:r>
          </a:p>
          <a:p>
            <a:pPr marL="109728" indent="0">
              <a:buNone/>
            </a:pPr>
            <a:endParaRPr lang="en-US" dirty="0"/>
          </a:p>
          <a:p>
            <a:pPr marL="109728" indent="0">
              <a:buNone/>
            </a:pPr>
            <a:r>
              <a:rPr lang="en-US" dirty="0"/>
              <a:t> </a:t>
            </a:r>
            <a:r>
              <a:rPr lang="en-US" baseline="30000" dirty="0"/>
              <a:t>3</a:t>
            </a:r>
            <a:r>
              <a:rPr lang="en-US" dirty="0"/>
              <a:t>Blessed be the God and Father of our Lord Jesus Christ, the Father of mercies and God of all comfort, </a:t>
            </a:r>
          </a:p>
          <a:p>
            <a:pPr marL="109728" indent="0">
              <a:buNone/>
            </a:pPr>
            <a:endParaRPr lang="en-US" dirty="0"/>
          </a:p>
          <a:p>
            <a:pPr marL="109728" indent="0">
              <a:buNone/>
            </a:pPr>
            <a:r>
              <a:rPr lang="en-US" dirty="0"/>
              <a:t> </a:t>
            </a:r>
            <a:r>
              <a:rPr lang="en-US" baseline="30000" dirty="0"/>
              <a:t>4</a:t>
            </a:r>
            <a:r>
              <a:rPr lang="en-US" dirty="0"/>
              <a:t>who comforts us in all our affliction so that we will be able to comfort those who are in any affliction with the comfort with which we ourselves are comforted by God. </a:t>
            </a:r>
          </a:p>
          <a:p>
            <a:pPr marL="109728" indent="0">
              <a:buNone/>
            </a:pPr>
            <a:endParaRPr lang="en-US" dirty="0"/>
          </a:p>
          <a:p>
            <a:pPr marL="109728" indent="0">
              <a:buNone/>
            </a:pPr>
            <a:r>
              <a:rPr lang="en-US" dirty="0"/>
              <a:t> </a:t>
            </a:r>
            <a:r>
              <a:rPr lang="en-US" baseline="30000" dirty="0"/>
              <a:t>5</a:t>
            </a:r>
            <a:r>
              <a:rPr lang="en-US" dirty="0"/>
              <a:t>For just as the sufferings of Christ are ours in abundance, so also our comfort is abundant through Christ. </a:t>
            </a:r>
          </a:p>
        </p:txBody>
      </p:sp>
    </p:spTree>
    <p:extLst>
      <p:ext uri="{BB962C8B-B14F-4D97-AF65-F5344CB8AC3E}">
        <p14:creationId xmlns:p14="http://schemas.microsoft.com/office/powerpoint/2010/main" val="923096160"/>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r>
              <a:rPr lang="en-US" dirty="0"/>
              <a:t>Counseling: Professional, Pastoral, and from other Christians</a:t>
            </a:r>
          </a:p>
          <a:p>
            <a:pPr lvl="0"/>
            <a:r>
              <a:rPr lang="en-US" dirty="0"/>
              <a:t>A Christian book</a:t>
            </a:r>
          </a:p>
          <a:p>
            <a:pPr lvl="0"/>
            <a:r>
              <a:rPr lang="en-US" dirty="0"/>
              <a:t>Deliverance through our own efforts: God did deliver the Israelites from Egypt but they played a big part in making that happen</a:t>
            </a:r>
          </a:p>
          <a:p>
            <a:pPr lvl="0"/>
            <a:r>
              <a:rPr lang="en-US" dirty="0"/>
              <a:t>The Bible</a:t>
            </a:r>
          </a:p>
          <a:p>
            <a:pPr lvl="0"/>
            <a:r>
              <a:rPr lang="en-US" dirty="0"/>
              <a:t>By us changing our attitude</a:t>
            </a:r>
          </a:p>
          <a:p>
            <a:pPr lvl="0"/>
            <a:r>
              <a:rPr lang="en-US" dirty="0"/>
              <a:t>Through our own efforts to change the situation: ex. Making our work environment more righteous</a:t>
            </a:r>
          </a:p>
          <a:p>
            <a:pPr lvl="0"/>
            <a:r>
              <a:rPr lang="en-US" dirty="0"/>
              <a:t>We forgive</a:t>
            </a:r>
          </a:p>
          <a:p>
            <a:pPr marL="109728" indent="0">
              <a:buNone/>
            </a:pPr>
            <a:endParaRPr lang="en-US" dirty="0"/>
          </a:p>
        </p:txBody>
      </p:sp>
      <p:sp>
        <p:nvSpPr>
          <p:cNvPr id="3" name="Title 2"/>
          <p:cNvSpPr>
            <a:spLocks noGrp="1"/>
          </p:cNvSpPr>
          <p:nvPr>
            <p:ph type="title"/>
          </p:nvPr>
        </p:nvSpPr>
        <p:spPr/>
        <p:txBody>
          <a:bodyPr>
            <a:normAutofit/>
          </a:bodyPr>
          <a:lstStyle/>
          <a:p>
            <a:r>
              <a:rPr lang="en-US" dirty="0">
                <a:solidFill>
                  <a:srgbClr val="FF0000"/>
                </a:solidFill>
                <a:effectLst/>
              </a:rPr>
              <a:t>God can use many means to heal</a:t>
            </a:r>
            <a:endParaRPr lang="en-US" dirty="0">
              <a:solidFill>
                <a:srgbClr val="FF0000"/>
              </a:solidFill>
            </a:endParaRPr>
          </a:p>
        </p:txBody>
      </p:sp>
    </p:spTree>
    <p:extLst>
      <p:ext uri="{BB962C8B-B14F-4D97-AF65-F5344CB8AC3E}">
        <p14:creationId xmlns:p14="http://schemas.microsoft.com/office/powerpoint/2010/main" val="2039168584"/>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7516" y="838201"/>
            <a:ext cx="11049802" cy="4525963"/>
          </a:xfrm>
        </p:spPr>
        <p:txBody>
          <a:bodyPr>
            <a:noAutofit/>
          </a:bodyPr>
          <a:lstStyle/>
          <a:p>
            <a:pPr marL="109728" indent="0">
              <a:buNone/>
            </a:pPr>
            <a:r>
              <a:rPr lang="en-US" sz="3700" b="1" dirty="0"/>
              <a:t>Exodus 4:31</a:t>
            </a:r>
          </a:p>
          <a:p>
            <a:pPr marL="109728" indent="0">
              <a:buNone/>
            </a:pPr>
            <a:endParaRPr lang="en-US" sz="3700" b="1" dirty="0"/>
          </a:p>
          <a:p>
            <a:pPr marL="109728" indent="0">
              <a:buNone/>
            </a:pPr>
            <a:r>
              <a:rPr lang="en-US" sz="3700" dirty="0"/>
              <a:t>“So the people believed; and when they heard that the LORD was </a:t>
            </a:r>
            <a:r>
              <a:rPr lang="en-US" sz="3700" dirty="0">
                <a:solidFill>
                  <a:srgbClr val="FF0000"/>
                </a:solidFill>
              </a:rPr>
              <a:t>concerned</a:t>
            </a:r>
            <a:r>
              <a:rPr lang="en-US" sz="3700" dirty="0"/>
              <a:t> about the sons of Israel and that He had </a:t>
            </a:r>
            <a:r>
              <a:rPr lang="en-US" sz="3700" dirty="0">
                <a:solidFill>
                  <a:srgbClr val="FF0000"/>
                </a:solidFill>
              </a:rPr>
              <a:t>seen</a:t>
            </a:r>
            <a:r>
              <a:rPr lang="en-US" sz="3700" dirty="0"/>
              <a:t> their affliction, then they </a:t>
            </a:r>
            <a:r>
              <a:rPr lang="en-US" sz="3700" dirty="0">
                <a:solidFill>
                  <a:schemeClr val="accent1">
                    <a:lumMod val="75000"/>
                  </a:schemeClr>
                </a:solidFill>
              </a:rPr>
              <a:t>bowed low </a:t>
            </a:r>
            <a:r>
              <a:rPr lang="en-US" sz="3700" dirty="0"/>
              <a:t>and </a:t>
            </a:r>
            <a:r>
              <a:rPr lang="en-US" sz="3700" dirty="0">
                <a:solidFill>
                  <a:schemeClr val="accent1">
                    <a:lumMod val="75000"/>
                  </a:schemeClr>
                </a:solidFill>
              </a:rPr>
              <a:t>worshiped</a:t>
            </a:r>
            <a:r>
              <a:rPr lang="en-US" sz="3700" dirty="0"/>
              <a:t>.”</a:t>
            </a:r>
          </a:p>
        </p:txBody>
      </p:sp>
    </p:spTree>
    <p:extLst>
      <p:ext uri="{BB962C8B-B14F-4D97-AF65-F5344CB8AC3E}">
        <p14:creationId xmlns:p14="http://schemas.microsoft.com/office/powerpoint/2010/main" val="3806804653"/>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3436" y="1339109"/>
            <a:ext cx="11190973" cy="923330"/>
          </a:xfrm>
        </p:spPr>
        <p:txBody>
          <a:bodyPr>
            <a:normAutofit lnSpcReduction="10000"/>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1) In addition to the ones discussed above, what are some other assurances that God’s comfort means to us?</a:t>
            </a:r>
          </a:p>
        </p:txBody>
      </p:sp>
      <p:sp>
        <p:nvSpPr>
          <p:cNvPr id="3" name="Title 2"/>
          <p:cNvSpPr>
            <a:spLocks noGrp="1"/>
          </p:cNvSpPr>
          <p:nvPr>
            <p:ph type="title"/>
          </p:nvPr>
        </p:nvSpPr>
        <p:spPr/>
        <p:txBody>
          <a:bodyPr/>
          <a:lstStyle/>
          <a:p>
            <a:r>
              <a:rPr lang="en-US" dirty="0">
                <a:solidFill>
                  <a:srgbClr val="FF0000"/>
                </a:solidFill>
              </a:rPr>
              <a:t>Discussion Questions</a:t>
            </a:r>
          </a:p>
        </p:txBody>
      </p:sp>
      <p:sp>
        <p:nvSpPr>
          <p:cNvPr id="4" name="TextBox 3"/>
          <p:cNvSpPr txBox="1"/>
          <p:nvPr/>
        </p:nvSpPr>
        <p:spPr>
          <a:xfrm>
            <a:off x="671357" y="2395210"/>
            <a:ext cx="11190973" cy="523220"/>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2) Why do we find it easy to blame God for difficult circumstances?</a:t>
            </a:r>
          </a:p>
        </p:txBody>
      </p:sp>
      <p:sp>
        <p:nvSpPr>
          <p:cNvPr id="5" name="TextBox 4"/>
          <p:cNvSpPr txBox="1"/>
          <p:nvPr/>
        </p:nvSpPr>
        <p:spPr>
          <a:xfrm>
            <a:off x="671357" y="3247073"/>
            <a:ext cx="11398213" cy="1384995"/>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3) God does not physically hug us or whisper audible words of encourage in our ears. So what are some ways that we can actually experience the comfort of God?</a:t>
            </a:r>
          </a:p>
        </p:txBody>
      </p:sp>
      <p:sp>
        <p:nvSpPr>
          <p:cNvPr id="6" name="Title 2">
            <a:extLst>
              <a:ext uri="{FF2B5EF4-FFF2-40B4-BE49-F238E27FC236}">
                <a16:creationId xmlns:a16="http://schemas.microsoft.com/office/drawing/2014/main" id="{6C2088F9-C3DD-EE9B-1F4E-5465885C49AF}"/>
              </a:ext>
            </a:extLst>
          </p:cNvPr>
          <p:cNvSpPr txBox="1">
            <a:spLocks/>
          </p:cNvSpPr>
          <p:nvPr/>
        </p:nvSpPr>
        <p:spPr>
          <a:xfrm>
            <a:off x="702522" y="4721510"/>
            <a:ext cx="10972800" cy="911034"/>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sz="2800" b="0" dirty="0">
                <a:solidFill>
                  <a:schemeClr val="tx1"/>
                </a:solidFill>
                <a:latin typeface="Calibri" panose="020F0502020204030204" pitchFamily="34" charset="0"/>
                <a:ea typeface="Calibri" panose="020F0502020204030204" pitchFamily="34" charset="0"/>
                <a:cs typeface="Calibri" panose="020F0502020204030204" pitchFamily="34" charset="0"/>
              </a:rPr>
              <a:t>4) </a:t>
            </a:r>
            <a:r>
              <a:rPr lang="en-US" sz="2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What are some ways that we can comfort others?</a:t>
            </a:r>
            <a:endParaRPr lang="en-US" sz="2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9513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3137" y="571901"/>
            <a:ext cx="10773295" cy="1035518"/>
          </a:xfrm>
        </p:spPr>
        <p:txBody>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5) Why is it that sometimes when we are in the lowest point of a trial that we do not seem to feel the comfort of God at all?</a:t>
            </a:r>
          </a:p>
        </p:txBody>
      </p:sp>
      <p:sp>
        <p:nvSpPr>
          <p:cNvPr id="4" name="TextBox 3"/>
          <p:cNvSpPr txBox="1"/>
          <p:nvPr/>
        </p:nvSpPr>
        <p:spPr>
          <a:xfrm>
            <a:off x="563053" y="1762780"/>
            <a:ext cx="10972800" cy="523220"/>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6) How do our own afflictions enable us to better comfort other people?</a:t>
            </a:r>
          </a:p>
        </p:txBody>
      </p:sp>
      <p:sp>
        <p:nvSpPr>
          <p:cNvPr id="5" name="TextBox 4"/>
          <p:cNvSpPr txBox="1"/>
          <p:nvPr/>
        </p:nvSpPr>
        <p:spPr>
          <a:xfrm>
            <a:off x="609600" y="2618072"/>
            <a:ext cx="10972800" cy="523220"/>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7) In the Bible, what are ways in which God comforted some people?</a:t>
            </a:r>
          </a:p>
        </p:txBody>
      </p:sp>
      <p:sp>
        <p:nvSpPr>
          <p:cNvPr id="8" name="TextBox 7">
            <a:extLst>
              <a:ext uri="{FF2B5EF4-FFF2-40B4-BE49-F238E27FC236}">
                <a16:creationId xmlns:a16="http://schemas.microsoft.com/office/drawing/2014/main" id="{6AB7F429-BDDE-25D5-A6B8-20055B384DFF}"/>
              </a:ext>
            </a:extLst>
          </p:cNvPr>
          <p:cNvSpPr txBox="1"/>
          <p:nvPr/>
        </p:nvSpPr>
        <p:spPr>
          <a:xfrm>
            <a:off x="609600" y="3542097"/>
            <a:ext cx="10141819" cy="523220"/>
          </a:xfrm>
          <a:prstGeom prst="rect">
            <a:avLst/>
          </a:prstGeom>
          <a:noFill/>
        </p:spPr>
        <p:txBody>
          <a:bodyPr wrap="squar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8) Why is God so able to perfectly comfort us?</a:t>
            </a:r>
          </a:p>
        </p:txBody>
      </p:sp>
    </p:spTree>
    <p:extLst>
      <p:ext uri="{BB962C8B-B14F-4D97-AF65-F5344CB8AC3E}">
        <p14:creationId xmlns:p14="http://schemas.microsoft.com/office/powerpoint/2010/main" val="2880084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5" grpId="0"/>
    </p:bld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27785" y="795528"/>
            <a:ext cx="11136430" cy="2633472"/>
          </a:xfrm>
        </p:spPr>
        <p:txBody>
          <a:bodyPr/>
          <a:lstStyle/>
          <a:p>
            <a:pPr marL="109728" indent="0">
              <a:buNone/>
            </a:pPr>
            <a:r>
              <a:rPr lang="en-US" sz="2800" dirty="0">
                <a:latin typeface="Calibri" panose="020F0502020204030204" pitchFamily="34" charset="0"/>
                <a:ea typeface="Calibri" panose="020F0502020204030204" pitchFamily="34" charset="0"/>
                <a:cs typeface="Calibri" panose="020F0502020204030204" pitchFamily="34" charset="0"/>
              </a:rPr>
              <a:t>9) If someone is in a tough situation that is entirely their own doing then when should we offer them comfort and when should we admonish them? Feel free to compose your own example of such a situation and how you would respond to it.</a:t>
            </a:r>
          </a:p>
        </p:txBody>
      </p:sp>
      <p:sp>
        <p:nvSpPr>
          <p:cNvPr id="4" name="TextBox 3"/>
          <p:cNvSpPr txBox="1"/>
          <p:nvPr/>
        </p:nvSpPr>
        <p:spPr>
          <a:xfrm>
            <a:off x="648903" y="3429000"/>
            <a:ext cx="11239546" cy="954107"/>
          </a:xfrm>
          <a:prstGeom prst="rect">
            <a:avLst/>
          </a:prstGeom>
          <a:noFill/>
        </p:spPr>
        <p:txBody>
          <a:bodyPr wrap="square" rtlCol="0">
            <a:spAutoFit/>
          </a:bodyPr>
          <a:lstStyle/>
          <a:p>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10) What are some ways of how we might willfully or unconsciously refuse God’s comfort?</a:t>
            </a:r>
          </a:p>
        </p:txBody>
      </p:sp>
    </p:spTree>
    <p:extLst>
      <p:ext uri="{BB962C8B-B14F-4D97-AF65-F5344CB8AC3E}">
        <p14:creationId xmlns:p14="http://schemas.microsoft.com/office/powerpoint/2010/main" val="64525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dirty="0">
                <a:latin typeface="Calibri" panose="020F0502020204030204" pitchFamily="34" charset="0"/>
                <a:ea typeface="Calibri" panose="020F0502020204030204" pitchFamily="34" charset="0"/>
                <a:cs typeface="Calibri" panose="020F0502020204030204" pitchFamily="34" charset="0"/>
              </a:rPr>
              <a:t>You oversee the “Mercy Ministry” which responsibilities include hospital visits, encouraging the discouraged and fainthearted, going to the homes of the incapacitated and helping out, and listening to those who need support. Todd is someone who views emotions as a weakness and whose response to everything is to either repent or to “just do something about it.” Inexplicably, he just joined your ministry. You are concerned that he will be overbearing and overwhelm those who are tottering, but you do not want to discourage his desire to serve. So you take him aside to give him some examples of situations where people might need comfort, encouragement, and support and what you would do for them and say to them. What might you say?</a:t>
            </a:r>
          </a:p>
        </p:txBody>
      </p:sp>
      <p:sp>
        <p:nvSpPr>
          <p:cNvPr id="3" name="Title 2"/>
          <p:cNvSpPr>
            <a:spLocks noGrp="1"/>
          </p:cNvSpPr>
          <p:nvPr>
            <p:ph type="title"/>
          </p:nvPr>
        </p:nvSpPr>
        <p:spPr/>
        <p:txBody>
          <a:bodyPr/>
          <a:lstStyle/>
          <a:p>
            <a:r>
              <a:rPr lang="en-US" dirty="0">
                <a:solidFill>
                  <a:srgbClr val="FF0000"/>
                </a:solidFill>
              </a:rPr>
              <a:t>Situation</a:t>
            </a:r>
          </a:p>
        </p:txBody>
      </p:sp>
    </p:spTree>
    <p:extLst>
      <p:ext uri="{BB962C8B-B14F-4D97-AF65-F5344CB8AC3E}">
        <p14:creationId xmlns:p14="http://schemas.microsoft.com/office/powerpoint/2010/main" val="3418634479"/>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1C4744-E468-B39D-598E-ACE0C1C53DBC}"/>
              </a:ext>
            </a:extLst>
          </p:cNvPr>
          <p:cNvSpPr txBox="1"/>
          <p:nvPr/>
        </p:nvSpPr>
        <p:spPr>
          <a:xfrm>
            <a:off x="567890" y="1097280"/>
            <a:ext cx="11242307" cy="1200329"/>
          </a:xfrm>
          <a:prstGeom prst="rect">
            <a:avLst/>
          </a:prstGeom>
          <a:noFill/>
        </p:spPr>
        <p:txBody>
          <a:bodyPr wrap="square" rtlCol="0">
            <a:spAutoFit/>
          </a:bodyPr>
          <a:lstStyle/>
          <a:p>
            <a:r>
              <a:rPr lang="en-US" sz="7200" dirty="0">
                <a:latin typeface="Calibri" panose="020F0502020204030204" pitchFamily="34" charset="0"/>
                <a:ea typeface="Calibri" panose="020F0502020204030204" pitchFamily="34" charset="0"/>
                <a:cs typeface="Calibri" panose="020F0502020204030204" pitchFamily="34" charset="0"/>
              </a:rPr>
              <a:t>www.disciplescorner.com</a:t>
            </a:r>
          </a:p>
        </p:txBody>
      </p:sp>
    </p:spTree>
    <p:extLst>
      <p:ext uri="{BB962C8B-B14F-4D97-AF65-F5344CB8AC3E}">
        <p14:creationId xmlns:p14="http://schemas.microsoft.com/office/powerpoint/2010/main" val="285813359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_rels/theme3.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69695</TotalTime>
  <Words>17352</Words>
  <Application>Microsoft Office PowerPoint</Application>
  <PresentationFormat>Widescreen</PresentationFormat>
  <Paragraphs>1461</Paragraphs>
  <Slides>332</Slides>
  <Notes>0</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332</vt:i4>
      </vt:variant>
    </vt:vector>
  </HeadingPairs>
  <TitlesOfParts>
    <vt:vector size="346" baseType="lpstr">
      <vt:lpstr>Arial</vt:lpstr>
      <vt:lpstr>Book Antiqua</vt:lpstr>
      <vt:lpstr>Calibri</vt:lpstr>
      <vt:lpstr>Constantia</vt:lpstr>
      <vt:lpstr>Lucida Sans Unicode</vt:lpstr>
      <vt:lpstr>Symbol</vt:lpstr>
      <vt:lpstr>Times New Roman</vt:lpstr>
      <vt:lpstr>Verdana</vt:lpstr>
      <vt:lpstr>Wingdings</vt:lpstr>
      <vt:lpstr>Wingdings 2</vt:lpstr>
      <vt:lpstr>Wingdings 3</vt:lpstr>
      <vt:lpstr>Hardcover</vt:lpstr>
      <vt:lpstr>Flow</vt:lpstr>
      <vt:lpstr>Concourse</vt:lpstr>
      <vt:lpstr>Welcome to</vt:lpstr>
      <vt:lpstr>Q. What is the chief end of man?</vt:lpstr>
      <vt:lpstr>PowerPoint Presentation</vt:lpstr>
      <vt:lpstr>PowerPoint Presentation</vt:lpstr>
      <vt:lpstr>PowerPoint Presentation</vt:lpstr>
      <vt:lpstr>PowerPoint Presentation</vt:lpstr>
      <vt:lpstr>How do we get to know God better?</vt:lpstr>
      <vt:lpstr>PowerPoint Presentation</vt:lpstr>
      <vt:lpstr>How do we get to know God better?</vt:lpstr>
      <vt:lpstr>PowerPoint Presentation</vt:lpstr>
      <vt:lpstr>PowerPoint Presentation</vt:lpstr>
      <vt:lpstr>How do we get to know God better?</vt:lpstr>
      <vt:lpstr>Why is it important to know God better?</vt:lpstr>
      <vt:lpstr>PowerPoint Presentation</vt:lpstr>
      <vt:lpstr>Why is it important to know God better?</vt:lpstr>
      <vt:lpstr>PowerPoint Presentation</vt:lpstr>
      <vt:lpstr>PowerPoint Presentation</vt:lpstr>
      <vt:lpstr>PowerPoint Presentation</vt:lpstr>
      <vt:lpstr>Why is it important to know God better?</vt:lpstr>
      <vt:lpstr>PowerPoint Presentation</vt:lpstr>
      <vt:lpstr>PowerPoint Presentation</vt:lpstr>
      <vt:lpstr>Why is it important to know God better?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Division of Attributes</vt:lpstr>
      <vt:lpstr>PowerPoint Presentation</vt:lpstr>
      <vt:lpstr>PowerPoint Presentation</vt:lpstr>
      <vt:lpstr>PowerPoint Presentation</vt:lpstr>
      <vt:lpstr>PowerPoint Presentation</vt:lpstr>
      <vt:lpstr>PowerPoint Presentation</vt:lpstr>
      <vt:lpstr>Welcome to  Who is God  and  Why does it Matter to Us</vt:lpstr>
      <vt:lpstr>PowerPoint Presentation</vt:lpstr>
      <vt:lpstr>PowerPoint Presentation</vt:lpstr>
      <vt:lpstr>PowerPoint Presentation</vt:lpstr>
      <vt:lpstr>1) Existence in time</vt:lpstr>
      <vt:lpstr>2) Two views of a parade.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God’s eternity mean to us?</vt:lpstr>
      <vt:lpstr>PowerPoint Presentation</vt:lpstr>
      <vt:lpstr>Discussion Questions</vt:lpstr>
      <vt:lpstr>Situation</vt:lpstr>
      <vt:lpstr>Welcome to  Who is God and Why Does it Matter to 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God’s immutability mean to us?</vt:lpstr>
      <vt:lpstr>PowerPoint Presentation</vt:lpstr>
      <vt:lpstr>PowerPoint Presentation</vt:lpstr>
      <vt:lpstr>PowerPoint Presentation</vt:lpstr>
      <vt:lpstr>PowerPoint Presentation</vt:lpstr>
      <vt:lpstr>PowerPoint Presentation</vt:lpstr>
      <vt:lpstr>Discussion Questions</vt:lpstr>
      <vt:lpstr>PowerPoint Presentation</vt:lpstr>
      <vt:lpstr>Situation</vt:lpstr>
      <vt:lpstr>Welcome to   Who is God and  Why Does it Matter to Us?</vt:lpstr>
      <vt:lpstr>PowerPoint Presentation</vt:lpstr>
      <vt:lpstr>Think of the greatest demonstration of God’s power.</vt:lpstr>
      <vt:lpstr>Omnipotence</vt:lpstr>
      <vt:lpstr>Names of God related to His omnipotence</vt:lpstr>
      <vt:lpstr>Holy Spirit</vt:lpstr>
      <vt:lpstr>PowerPoint Presentation</vt:lpstr>
      <vt:lpstr>PowerPoint Presentation</vt:lpstr>
      <vt:lpstr>PowerPoint Presentation</vt:lpstr>
      <vt:lpstr>PowerPoint Presentation</vt:lpstr>
      <vt:lpstr>Great Evacuations</vt:lpstr>
      <vt:lpstr>PowerPoint Presentation</vt:lpstr>
      <vt:lpstr>PowerPoint Presentation</vt:lpstr>
      <vt:lpstr>Sin is conquered</vt:lpstr>
      <vt:lpstr>PowerPoint Presentation</vt:lpstr>
      <vt:lpstr>PowerPoint Presentation</vt:lpstr>
      <vt:lpstr>Our salvation is protected by the power of God</vt:lpstr>
      <vt:lpstr>PowerPoint Presentation</vt:lpstr>
      <vt:lpstr>PowerPoint Presentation</vt:lpstr>
      <vt:lpstr>What does God’s omnipotence mean to us?</vt:lpstr>
      <vt:lpstr>PowerPoint Presentation</vt:lpstr>
      <vt:lpstr>God can accomplish great things in our lives</vt:lpstr>
      <vt:lpstr>PowerPoint Presentation</vt:lpstr>
      <vt:lpstr>We can trust in His promises</vt:lpstr>
      <vt:lpstr>The future will be exactly as He says in the Bible</vt:lpstr>
      <vt:lpstr>Discussion Questions</vt:lpstr>
      <vt:lpstr>PowerPoint Presentation</vt:lpstr>
      <vt:lpstr>PowerPoint Presentation</vt:lpstr>
      <vt:lpstr>PowerPoint Presentation</vt:lpstr>
      <vt:lpstr>Situation</vt:lpstr>
      <vt:lpstr>Welcome to  Who is God and Why Does that Matter to Us?</vt:lpstr>
      <vt:lpstr>PowerPoint Presentation</vt:lpstr>
      <vt:lpstr>What does it mean to be omniscient?</vt:lpstr>
      <vt:lpstr>PowerPoint Presentation</vt:lpstr>
      <vt:lpstr>The Crucifixion and Resurrection of Jesus Christ is the only way to salvation</vt:lpstr>
      <vt:lpstr>Confidence in how we were created</vt:lpstr>
      <vt:lpstr>PowerPoint Presentation</vt:lpstr>
      <vt:lpstr>PowerPoint Presentation</vt:lpstr>
      <vt:lpstr>Fear of sinning</vt:lpstr>
      <vt:lpstr>PowerPoint Presentation</vt:lpstr>
      <vt:lpstr>PowerPoint Presentation</vt:lpstr>
      <vt:lpstr>PowerPoint Presentation</vt:lpstr>
      <vt:lpstr>God understands and can heal</vt:lpstr>
      <vt:lpstr>PowerPoint Presentation</vt:lpstr>
      <vt:lpstr>PowerPoint Presentation</vt:lpstr>
      <vt:lpstr>What is sin as defined by God’s omniscience?</vt:lpstr>
      <vt:lpstr>PowerPoint Presentation</vt:lpstr>
      <vt:lpstr>God’s omniscience affects the quality of our eternity</vt:lpstr>
      <vt:lpstr>PowerPoint Presentation</vt:lpstr>
      <vt:lpstr>What does God’s omniscience mean to us?</vt:lpstr>
      <vt:lpstr>We can pray anytime and anywhere</vt:lpstr>
      <vt:lpstr>PowerPoint Presentation</vt:lpstr>
      <vt:lpstr>He can heal us deeply and completely.</vt:lpstr>
      <vt:lpstr>Discussion Questions</vt:lpstr>
      <vt:lpstr>PowerPoint Presentation</vt:lpstr>
      <vt:lpstr>PowerPoint Presentation</vt:lpstr>
      <vt:lpstr>PowerPoint Presentation</vt:lpstr>
      <vt:lpstr>Situation</vt:lpstr>
      <vt:lpstr>Welcome to  Who is God and Why Does that Matter to Us?</vt:lpstr>
      <vt:lpstr>PowerPoint Presentation</vt:lpstr>
      <vt:lpstr>PowerPoint Presentation</vt:lpstr>
      <vt:lpstr>PowerPoint Presentation</vt:lpstr>
      <vt:lpstr>PowerPoint Presentation</vt:lpstr>
      <vt:lpstr>PowerPoint Presentation</vt:lpstr>
      <vt:lpstr>1 Kings 8:27  But will God indeed dwell on the earth? Behold, heaven and the highest heaven cannot contain You, how much less this house which I have built!</vt:lpstr>
      <vt:lpstr>PowerPoint Presentation</vt:lpstr>
      <vt:lpstr>Colossians 1:17  He is before all things, and in Him all things hold together.”</vt:lpstr>
      <vt:lpstr>God’s omnipresence vs. the presence of God</vt:lpstr>
      <vt:lpstr>You can be surrounded by people and everyone is ignoring everyone else. Presence does not necessitate intimacy.</vt:lpstr>
      <vt:lpstr>PowerPoint Presentation</vt:lpstr>
      <vt:lpstr>Or there can only be two people but be in a relationship.</vt:lpstr>
      <vt:lpstr>We can never escape God’s presence</vt:lpstr>
      <vt:lpstr>PowerPoint Presentation</vt:lpstr>
      <vt:lpstr>PowerPoint Presentation</vt:lpstr>
      <vt:lpstr>God all around us</vt:lpstr>
      <vt:lpstr>PowerPoint Presentation</vt:lpstr>
      <vt:lpstr>What Does God’s Omnipresence Mean to Us?</vt:lpstr>
      <vt:lpstr>PowerPoint Presentation</vt:lpstr>
      <vt:lpstr>God is not so much a lighthouse that we have to move towards to get out of trouble</vt:lpstr>
      <vt:lpstr>Rather, He is like a shepherd who picks us up and carries us away from danger</vt:lpstr>
      <vt:lpstr>Living God’s Presence</vt:lpstr>
      <vt:lpstr>PowerPoint Presentation</vt:lpstr>
      <vt:lpstr>PowerPoint Presentation</vt:lpstr>
      <vt:lpstr>PowerPoint Presentation</vt:lpstr>
      <vt:lpstr>Discussion Questions</vt:lpstr>
      <vt:lpstr>PowerPoint Presentation</vt:lpstr>
      <vt:lpstr>PowerPoint Presentation</vt:lpstr>
      <vt:lpstr>Situation</vt:lpstr>
      <vt:lpstr>Welcome to  Who is God and  Why Does it Matter to 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 understand holiness we need to understand what sin 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punishment of sin is not so much based on the sin itself but by the quality of what was sinned against. </vt:lpstr>
      <vt:lpstr>PowerPoint Presentation</vt:lpstr>
      <vt:lpstr>PowerPoint Presentation</vt:lpstr>
      <vt:lpstr>PowerPoint Presentation</vt:lpstr>
      <vt:lpstr>PowerPoint Presentation</vt:lpstr>
      <vt:lpstr>PowerPoint Presentation</vt:lpstr>
      <vt:lpstr>The Wicked Mock God’s Holiness</vt:lpstr>
      <vt:lpstr>God’s Holiness gives us Security</vt:lpstr>
      <vt:lpstr>God wants us to be Holy</vt:lpstr>
      <vt:lpstr>God’s Holiness is Praised Throughout the Heavens</vt:lpstr>
      <vt:lpstr>What does God’s holy mean to us?</vt:lpstr>
      <vt:lpstr>PowerPoint Presentation</vt:lpstr>
      <vt:lpstr>PowerPoint Presentation</vt:lpstr>
      <vt:lpstr>PowerPoint Presentation</vt:lpstr>
      <vt:lpstr>PowerPoint Presentation</vt:lpstr>
      <vt:lpstr>Discussion Questions</vt:lpstr>
      <vt:lpstr>PowerPoint Presentation</vt:lpstr>
      <vt:lpstr>Situation</vt:lpstr>
      <vt:lpstr>Welcome to  Who is God and  Why Does it Matter to Us?</vt:lpstr>
      <vt:lpstr>PowerPoint Presentation</vt:lpstr>
      <vt:lpstr>God’s Sovereignty</vt:lpstr>
      <vt:lpstr>PowerPoint Presentation</vt:lpstr>
      <vt:lpstr>PowerPoint Presentation</vt:lpstr>
      <vt:lpstr>Names of God related to His sovereignty</vt:lpstr>
      <vt:lpstr>PowerPoint Presentation</vt:lpstr>
      <vt:lpstr>PowerPoint Presentation</vt:lpstr>
      <vt:lpstr>PowerPoint Presentation</vt:lpstr>
      <vt:lpstr>God’s sovereignty should not be equated with that of earthly kings</vt:lpstr>
      <vt:lpstr>The wicked scorn God’s sovereignty</vt:lpstr>
      <vt:lpstr>PowerPoint Presentation</vt:lpstr>
      <vt:lpstr>PowerPoint Presentation</vt:lpstr>
      <vt:lpstr>God’s perfect will vs. God’s permissive will</vt:lpstr>
      <vt:lpstr>End-time prophecy is assured</vt:lpstr>
      <vt:lpstr>All Messianic OT prophecies were completely fulfilled in Jesus Christ</vt:lpstr>
      <vt:lpstr>He found the odds to be 1 in 1017. To put this in perspective, this many silver dollars would cover the state of Texas two feet deep. Mark only one of these silver dollars. Now blindfold someone and let him parachute and pick only one coin. That this would be the one and only marked coin is the same odds as 1 in 1017. </vt:lpstr>
      <vt:lpstr>PowerPoint Presentation</vt:lpstr>
      <vt:lpstr>God’s sovereignty means that He can use anyone</vt:lpstr>
      <vt:lpstr>Satan rejected God’s supremacy</vt:lpstr>
      <vt:lpstr>Genesis 3:5  For God knows that in the day you eat from it your eyes will be opened, and you will be like God, knowing good and evil.</vt:lpstr>
      <vt:lpstr>We cannot serve two masters</vt:lpstr>
      <vt:lpstr>PowerPoint Presentation</vt:lpstr>
      <vt:lpstr>PowerPoint Presentation</vt:lpstr>
      <vt:lpstr>What does God’s sovereignty mean to us?</vt:lpstr>
      <vt:lpstr>PowerPoint Presentation</vt:lpstr>
      <vt:lpstr>God can direct and control whatever He wants</vt:lpstr>
      <vt:lpstr>We never have to be overcome by Satan or by any other evil or sin.</vt:lpstr>
      <vt:lpstr>PowerPoint Presentation</vt:lpstr>
      <vt:lpstr>Discussion Questions</vt:lpstr>
      <vt:lpstr>PowerPoint Presentation</vt:lpstr>
      <vt:lpstr>Situation</vt:lpstr>
      <vt:lpstr>Welcome to  Who is God and  Why Does it Matter to Us?</vt:lpstr>
      <vt:lpstr>PowerPoint Presentation</vt:lpstr>
      <vt:lpstr>Three types of love</vt:lpstr>
      <vt:lpstr>PowerPoint Presentation</vt:lpstr>
      <vt:lpstr>The Gospel in John 3:16</vt:lpstr>
      <vt:lpstr>Four Greek words for love</vt:lpstr>
      <vt:lpstr>PowerPoint Presentation</vt:lpstr>
      <vt:lpstr>All of God’s attributes affirm His love</vt:lpstr>
      <vt:lpstr>The cause of salvation</vt:lpstr>
      <vt:lpstr>To be without sin is to be pure. To be pure while having a deep hatred towards sin is to be holy. To be holy and yet to die in order to pay for another’s sins towards you is to love.</vt:lpstr>
      <vt:lpstr>Ephesians 2:4-7   4But God, being rich in mercy, because of His great love with which He loved us,   5even when we were dead in our transgressions, made us alive together with Christ (by grace you have been saved),   6and raised us up with Him, and seated us with Him in the heavenly places in Christ Jesus,   7so that in the ages to come He might show the surpassing riches of His grace in kindness toward us in Christ Jesus. </vt:lpstr>
      <vt:lpstr>God’s unwavering love</vt:lpstr>
      <vt:lpstr>God’s giving</vt:lpstr>
      <vt:lpstr>PowerPoint Presentation</vt:lpstr>
      <vt:lpstr>PowerPoint Presentation</vt:lpstr>
      <vt:lpstr>PowerPoint Presentation</vt:lpstr>
      <vt:lpstr>The cause of our obedience</vt:lpstr>
      <vt:lpstr>PowerPoint Presentation</vt:lpstr>
      <vt:lpstr>PowerPoint Presentation</vt:lpstr>
      <vt:lpstr>PowerPoint Presentation</vt:lpstr>
      <vt:lpstr>What does God’s love mean to us?</vt:lpstr>
      <vt:lpstr>Discussion Questions</vt:lpstr>
      <vt:lpstr>PowerPoint Presentation</vt:lpstr>
      <vt:lpstr>PowerPoint Presentation</vt:lpstr>
      <vt:lpstr>Situation</vt:lpstr>
      <vt:lpstr>Welcome to  Who is God and  Why Does it Matter to Us?</vt:lpstr>
      <vt:lpstr>PowerPoint Presentation</vt:lpstr>
      <vt:lpstr>PowerPoint Presentation</vt:lpstr>
      <vt:lpstr>God’s Faithfulness is a necessity</vt:lpstr>
      <vt:lpstr>PowerPoint Presentation</vt:lpstr>
      <vt:lpstr>God will always receive us back</vt:lpstr>
      <vt:lpstr>PowerPoint Presentation</vt:lpstr>
      <vt:lpstr>PowerPoint Presentation</vt:lpstr>
      <vt:lpstr>PowerPoint Presentation</vt:lpstr>
      <vt:lpstr>PowerPoint Presentation</vt:lpstr>
      <vt:lpstr>We will be brought to Heaven</vt:lpstr>
      <vt:lpstr>Security of our relationship</vt:lpstr>
      <vt:lpstr>PowerPoint Presentation</vt:lpstr>
      <vt:lpstr>PowerPoint Presentation</vt:lpstr>
      <vt:lpstr>PowerPoint Presentation</vt:lpstr>
      <vt:lpstr>PowerPoint Presentation</vt:lpstr>
      <vt:lpstr>We can always have joy</vt:lpstr>
      <vt:lpstr>PowerPoint Presentation</vt:lpstr>
      <vt:lpstr>God is faithful in providing us with opportunities for persecution and affliction</vt:lpstr>
      <vt:lpstr>Escape from temptation</vt:lpstr>
      <vt:lpstr>PowerPoint Presentation</vt:lpstr>
      <vt:lpstr>PowerPoint Presentation</vt:lpstr>
      <vt:lpstr>PowerPoint Presentation</vt:lpstr>
      <vt:lpstr>What does God’s faithfulness mean to us?</vt:lpstr>
      <vt:lpstr>God is always ready and available to comfort and protect</vt:lpstr>
      <vt:lpstr>PowerPoint Presentation</vt:lpstr>
      <vt:lpstr>Discussion Questions</vt:lpstr>
      <vt:lpstr>PowerPoint Presentation</vt:lpstr>
      <vt:lpstr>Situation</vt:lpstr>
      <vt:lpstr>Welcome to  Who is God and  Why Does it Matter to Us?</vt:lpstr>
      <vt:lpstr>PowerPoint Presentation</vt:lpstr>
      <vt:lpstr>Jesus can relate to our pain because He has experienced it Himself</vt:lpstr>
      <vt:lpstr>PowerPoint Presentation</vt:lpstr>
      <vt:lpstr>PowerPoint Presentation</vt:lpstr>
      <vt:lpstr>PowerPoint Presentation</vt:lpstr>
      <vt:lpstr>All of God’s attributes intensify the magnificence of His comfort</vt:lpstr>
      <vt:lpstr>Our source of comfort is God</vt:lpstr>
      <vt:lpstr>PowerPoint Presentation</vt:lpstr>
      <vt:lpstr>PowerPoint Presentation</vt:lpstr>
      <vt:lpstr>PowerPoint Presentation</vt:lpstr>
      <vt:lpstr>How to receive God’s comfort</vt:lpstr>
      <vt:lpstr>PowerPoint Presentation</vt:lpstr>
      <vt:lpstr>How to receive God’s comfort</vt:lpstr>
      <vt:lpstr>PowerPoint Presentation</vt:lpstr>
      <vt:lpstr>PowerPoint Presentation</vt:lpstr>
      <vt:lpstr>PowerPoint Presentation</vt:lpstr>
      <vt:lpstr>Prayer</vt:lpstr>
      <vt:lpstr>Recovery comes mainly through growth and not rescue</vt:lpstr>
      <vt:lpstr>PowerPoint Presentation</vt:lpstr>
      <vt:lpstr>PowerPoint Presentation</vt:lpstr>
      <vt:lpstr>The intimacy of healing</vt:lpstr>
      <vt:lpstr>PowerPoint Presentation</vt:lpstr>
      <vt:lpstr>PowerPoint Presentation</vt:lpstr>
      <vt:lpstr>Healing and then giving</vt:lpstr>
      <vt:lpstr>PowerPoint Presentation</vt:lpstr>
      <vt:lpstr>PowerPoint Presentation</vt:lpstr>
      <vt:lpstr>God can use many means to heal</vt:lpstr>
      <vt:lpstr>PowerPoint Presentation</vt:lpstr>
      <vt:lpstr>Discussion Questions</vt:lpstr>
      <vt:lpstr>PowerPoint Presentation</vt:lpstr>
      <vt:lpstr>PowerPoint Presentation</vt:lpstr>
      <vt:lpstr>Situation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dc:title>
  <dc:creator>Bob LaForge</dc:creator>
  <cp:lastModifiedBy>Bob LaForge</cp:lastModifiedBy>
  <cp:revision>117</cp:revision>
  <dcterms:created xsi:type="dcterms:W3CDTF">2023-03-07T03:51:06Z</dcterms:created>
  <dcterms:modified xsi:type="dcterms:W3CDTF">2023-06-01T02:54:56Z</dcterms:modified>
</cp:coreProperties>
</file>